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73" r:id="rId3"/>
    <p:sldId id="277" r:id="rId4"/>
    <p:sldId id="292" r:id="rId5"/>
    <p:sldId id="287" r:id="rId6"/>
    <p:sldId id="288" r:id="rId7"/>
    <p:sldId id="283" r:id="rId8"/>
    <p:sldId id="284" r:id="rId9"/>
    <p:sldId id="295" r:id="rId10"/>
    <p:sldId id="286" r:id="rId11"/>
    <p:sldId id="285" r:id="rId12"/>
    <p:sldId id="300" r:id="rId13"/>
    <p:sldId id="296" r:id="rId14"/>
    <p:sldId id="298" r:id="rId15"/>
    <p:sldId id="299" r:id="rId16"/>
    <p:sldId id="301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63C"/>
    <a:srgbClr val="12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576" autoAdjust="0"/>
  </p:normalViewPr>
  <p:slideViewPr>
    <p:cSldViewPr>
      <p:cViewPr varScale="1">
        <p:scale>
          <a:sx n="84" d="100"/>
          <a:sy n="84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panose="02020603050405020304" pitchFamily="18" charset="0"/>
              </a:defRPr>
            </a:lvl1pPr>
          </a:lstStyle>
          <a:p>
            <a:fld id="{C4A9BF85-56CC-4568-B50E-9515D6DD48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848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2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2" t="3456" r="1703" b="-15492"/>
          <a:stretch>
            <a:fillRect/>
          </a:stretch>
        </p:blipFill>
        <p:spPr bwMode="auto">
          <a:xfrm>
            <a:off x="0" y="0"/>
            <a:ext cx="75438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8" t="3456" r="1703" b="-15492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8" t="3456" r="1703" b="-15492"/>
          <a:stretch>
            <a:fillRect/>
          </a:stretch>
        </p:blipFill>
        <p:spPr bwMode="auto">
          <a:xfrm>
            <a:off x="7543800" y="0"/>
            <a:ext cx="1600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457200" y="5880100"/>
            <a:ext cx="830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8" t="3456" r="1703" b="-15492"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 descr="NP_blue_reverse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736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4724400"/>
            <a:ext cx="8305800" cy="534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8305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85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85775"/>
            <a:ext cx="2076450" cy="4922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85775"/>
            <a:ext cx="607695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5775"/>
            <a:ext cx="8305800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6213"/>
            <a:ext cx="40767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46213"/>
            <a:ext cx="40767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2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5775"/>
            <a:ext cx="8305800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6213"/>
            <a:ext cx="40767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6213"/>
            <a:ext cx="40767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8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6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81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6213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6213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4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3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5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77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2" t="3456" r="1703" b="69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85775"/>
            <a:ext cx="8305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Main title / statement</a:t>
            </a:r>
            <a:br>
              <a:rPr lang="en-GB" altLang="en-US" smtClean="0"/>
            </a:br>
            <a:r>
              <a:rPr lang="en-GB" altLang="en-US" smtClean="0"/>
              <a:t>If you need a secondary line select, return and type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6213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457200" y="5880100"/>
            <a:ext cx="830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12" descr="NP_blue_reversed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736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213100"/>
            <a:ext cx="8305800" cy="1439863"/>
          </a:xfrm>
        </p:spPr>
        <p:txBody>
          <a:bodyPr/>
          <a:lstStyle/>
          <a:p>
            <a:pPr algn="r" eaLnBrk="1" hangingPunct="1"/>
            <a:r>
              <a:rPr lang="en-GB" altLang="en-US" sz="4000" smtClean="0"/>
              <a:t>   </a:t>
            </a:r>
            <a:br>
              <a:rPr lang="en-GB" altLang="en-US" sz="4000" smtClean="0"/>
            </a:br>
            <a:r>
              <a:rPr lang="en-GB" altLang="en-US" sz="4000" smtClean="0"/>
              <a:t>Delivering the Future</a:t>
            </a:r>
            <a:br>
              <a:rPr lang="en-GB" altLang="en-US" sz="4000" smtClean="0"/>
            </a:br>
            <a:endParaRPr lang="en-GB" altLang="en-US" sz="4000" smtClean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55650" y="4437063"/>
            <a:ext cx="7848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ome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42481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If I’m vulnerable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6213"/>
            <a:ext cx="4119563" cy="2414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People may be vulnerable through age (children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and the elderly)  drug and alcohol abuse,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disability, physical and mental illness, repeat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victim, through difference i.e. hate crime</a:t>
            </a:r>
            <a:br>
              <a:rPr lang="en-GB" altLang="en-US" sz="1400" smtClean="0"/>
            </a:br>
            <a:endParaRPr lang="en-GB" alt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We will work together with partners to safeguard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vulnerable people to reduce their chances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smtClean="0"/>
              <a:t>becoming a victim of crime.</a:t>
            </a:r>
            <a:r>
              <a:rPr lang="en-GB" altLang="en-US" sz="1000" smtClean="0"/>
              <a:t> 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68313" y="4292600"/>
            <a:ext cx="8135937" cy="1490663"/>
          </a:xfrm>
          <a:prstGeom prst="rect">
            <a:avLst/>
          </a:prstGeom>
          <a:solidFill>
            <a:srgbClr val="CC99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/>
              <a:t>Mental Health Triage Cars</a:t>
            </a:r>
            <a:br>
              <a:rPr lang="en-GB" altLang="en-US" sz="1400" b="1"/>
            </a:br>
            <a:endParaRPr lang="en-GB" altLang="en-US" sz="8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The street triage pilot scheme has already ensured that vulnerable people receive the right care by mental health specialists, avoiding unnecessary detention and associated anxiety.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This is being done by triage nurses and police officers conducting an </a:t>
            </a:r>
            <a:r>
              <a:rPr lang="en-GB" altLang="en-US" sz="1400" b="1" u="sng"/>
              <a:t>immediate</a:t>
            </a:r>
            <a:r>
              <a:rPr lang="en-GB" altLang="en-US" sz="1400"/>
              <a:t> joint assessment so that decisive action can be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st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18477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305800" cy="885825"/>
          </a:xfrm>
        </p:spPr>
        <p:txBody>
          <a:bodyPr/>
          <a:lstStyle/>
          <a:p>
            <a:pPr eaLnBrk="1" hangingPunct="1"/>
            <a:r>
              <a:rPr lang="en-GB" altLang="en-US" smtClean="0"/>
              <a:t>If I’m an offender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4716463" y="836613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395288" y="472440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5364163" y="1052513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323850" y="4437063"/>
            <a:ext cx="2305050" cy="95250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/>
              <a:t>Where appropriate, you can volunteer to attend a station and meet an officer</a:t>
            </a: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179388" y="2852738"/>
            <a:ext cx="2159000" cy="8699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Officers will use restorative justice in the community where appropriate</a:t>
            </a:r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6659563" y="4076700"/>
            <a:ext cx="2081212" cy="677863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PCSOs and CPOs may give warnings and on-the spot fines</a:t>
            </a:r>
            <a:r>
              <a:rPr lang="en-GB" altLang="en-US" sz="1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179388" y="1196975"/>
            <a:ext cx="2081212" cy="1062038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Prisoner handling teams will deal with prisoners from start to finish, freeing up response officers</a:t>
            </a:r>
            <a:r>
              <a:rPr lang="en-GB" altLang="en-US" sz="1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6588125" y="260350"/>
            <a:ext cx="2081213" cy="18732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Speeding up the process…….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Officers with the IT capability to share information directly with custody suites i.e. witness statements for handover packages</a:t>
            </a:r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6588125" y="2276475"/>
            <a:ext cx="2016125" cy="1062038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Custody staff available at high peaks of demand to deal with prisoner processing </a:t>
            </a:r>
          </a:p>
        </p:txBody>
      </p:sp>
      <p:sp>
        <p:nvSpPr>
          <p:cNvPr id="13325" name="Rectangle 21"/>
          <p:cNvSpPr>
            <a:spLocks noChangeArrowheads="1"/>
          </p:cNvSpPr>
          <p:nvPr/>
        </p:nvSpPr>
        <p:spPr bwMode="auto">
          <a:xfrm>
            <a:off x="3563938" y="4365625"/>
            <a:ext cx="2081212" cy="125412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Preventative partnership schemes to stop re-offending i.e. alcohol and drug diversion scheme, driving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shared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480175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305800" cy="885825"/>
          </a:xfrm>
        </p:spPr>
        <p:txBody>
          <a:bodyPr/>
          <a:lstStyle/>
          <a:p>
            <a:pPr eaLnBrk="1" hangingPunct="1"/>
            <a:r>
              <a:rPr lang="en-GB" altLang="en-US" smtClean="0"/>
              <a:t>If I’m a</a:t>
            </a:r>
            <a:r>
              <a:rPr lang="en-US" altLang="en-US" smtClean="0"/>
              <a:t> partner</a:t>
            </a:r>
            <a:endParaRPr lang="en-GB" altLang="en-US" smtClean="0"/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716463" y="836613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395288" y="472440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5364163" y="1052513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323850" y="4437063"/>
            <a:ext cx="2305050" cy="116522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/>
              <a:t>Have partnership staff integrated in local policing teams to </a:t>
            </a:r>
            <a:r>
              <a:rPr lang="en-US" altLang="en-US" sz="1400" b="1"/>
              <a:t>strengthen partnership working</a:t>
            </a:r>
            <a:endParaRPr lang="en-GB" altLang="en-US" sz="1400" b="1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179388" y="2852738"/>
            <a:ext cx="2159000" cy="1062037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Support multi-agency in</a:t>
            </a:r>
            <a:r>
              <a:rPr lang="en-US" altLang="en-US" sz="1400" b="1"/>
              <a:t>itiatives such as ‘In Our Hands’, ‘Priority Plus Areas’ and the ‘Retail Crime Initiative’ </a:t>
            </a:r>
            <a:endParaRPr lang="en-GB" altLang="en-US" sz="1400" b="1"/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6372225" y="4437063"/>
            <a:ext cx="2081213" cy="8699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Improve the sharing of d</a:t>
            </a:r>
            <a:r>
              <a:rPr lang="en-US" altLang="en-US" sz="1400" b="1"/>
              <a:t>ata to protect and safeguard vulnerable people</a:t>
            </a:r>
            <a:endParaRPr lang="en-GB" altLang="en-US" sz="1400" b="1">
              <a:solidFill>
                <a:schemeClr val="tx1"/>
              </a:solidFill>
            </a:endParaRPr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323850" y="1196975"/>
            <a:ext cx="2081213" cy="125412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Encourage and promote ways in which the public can </a:t>
            </a:r>
            <a:r>
              <a:rPr lang="en-US" altLang="en-US" sz="1400" b="1"/>
              <a:t>become involved in policing and preventing crime</a:t>
            </a:r>
            <a:endParaRPr lang="en-GB" altLang="en-US" sz="1400" b="1"/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6011863" y="476250"/>
            <a:ext cx="2657475" cy="125412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Support the </a:t>
            </a:r>
            <a:r>
              <a:rPr lang="en-US" altLang="en-US" sz="1400" b="1"/>
              <a:t>creation of</a:t>
            </a:r>
            <a:r>
              <a:rPr lang="en-GB" altLang="en-US" sz="1400" b="1"/>
              <a:t> a multi-agency hub</a:t>
            </a:r>
            <a:r>
              <a:rPr lang="en-US" altLang="en-US" sz="1400" b="1"/>
              <a:t> within the force control room to help resolve customer issues quicker at first point of contact</a:t>
            </a:r>
            <a:endParaRPr lang="en-GB" altLang="en-US" sz="1400" b="1"/>
          </a:p>
        </p:txBody>
      </p:sp>
      <p:sp>
        <p:nvSpPr>
          <p:cNvPr id="20492" name="Rectangle 20"/>
          <p:cNvSpPr>
            <a:spLocks noChangeArrowheads="1"/>
          </p:cNvSpPr>
          <p:nvPr/>
        </p:nvSpPr>
        <p:spPr bwMode="auto">
          <a:xfrm>
            <a:off x="6588125" y="2276475"/>
            <a:ext cx="2016125" cy="163830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Help us to enlist the support of 200 Prevent Ambassado</a:t>
            </a:r>
            <a:r>
              <a:rPr lang="en-US" altLang="en-US" sz="1400" b="1"/>
              <a:t>rs within organisations to help prevent crime and spot early warning signs of vulnerability</a:t>
            </a:r>
            <a:endParaRPr lang="en-GB" altLang="en-US" sz="1400" b="1"/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3563938" y="4221163"/>
            <a:ext cx="2081212" cy="1446212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Support and provide </a:t>
            </a:r>
            <a:r>
              <a:rPr lang="en-US" altLang="en-US" sz="1400" b="1"/>
              <a:t>p</a:t>
            </a:r>
            <a:r>
              <a:rPr lang="en-GB" altLang="en-US" sz="1400" b="1"/>
              <a:t>reventative partnership schemes to stop re-offending i.e. alcohol and drug diversion scheme, driving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48176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22225"/>
            <a:ext cx="9144000" cy="885825"/>
          </a:xfrm>
        </p:spPr>
        <p:txBody>
          <a:bodyPr/>
          <a:lstStyle/>
          <a:p>
            <a:pPr eaLnBrk="1" hangingPunct="1"/>
            <a:r>
              <a:rPr lang="en-GB" altLang="en-US" sz="2000" b="0" smtClean="0"/>
              <a:t>Delivering an excellent public service and the financial implications….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688975"/>
            <a:ext cx="75596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Over the next comprehensive spending review (CSR) period (2014-2020) we expect a funding shortfall of over £30m (16% reduction in funding)…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…….by delivering the new policing model and effective financial management, we will deliver a balanced budget over this period (2014-2020)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/>
          </a:p>
        </p:txBody>
      </p:sp>
      <p:sp>
        <p:nvSpPr>
          <p:cNvPr id="14341" name="Text Box 19"/>
          <p:cNvSpPr txBox="1">
            <a:spLocks noChangeArrowheads="1"/>
          </p:cNvSpPr>
          <p:nvPr/>
        </p:nvSpPr>
        <p:spPr bwMode="auto">
          <a:xfrm>
            <a:off x="2068513" y="22907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£193.8m</a:t>
            </a:r>
          </a:p>
        </p:txBody>
      </p:sp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4302125" y="1930400"/>
            <a:ext cx="774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£211.7m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3205163" y="2290763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(£17.9m)</a:t>
            </a: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5437188" y="2362200"/>
            <a:ext cx="690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£30.4m</a:t>
            </a:r>
          </a:p>
        </p:txBody>
      </p:sp>
      <p:sp>
        <p:nvSpPr>
          <p:cNvPr id="14345" name="Text Box 23"/>
          <p:cNvSpPr txBox="1">
            <a:spLocks noChangeArrowheads="1"/>
          </p:cNvSpPr>
          <p:nvPr/>
        </p:nvSpPr>
        <p:spPr bwMode="auto">
          <a:xfrm>
            <a:off x="6462713" y="25066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£181.3m</a:t>
            </a:r>
          </a:p>
        </p:txBody>
      </p:sp>
      <p:sp>
        <p:nvSpPr>
          <p:cNvPr id="14346" name="Line 24"/>
          <p:cNvSpPr>
            <a:spLocks noChangeShapeType="1"/>
          </p:cNvSpPr>
          <p:nvPr/>
        </p:nvSpPr>
        <p:spPr bwMode="auto">
          <a:xfrm flipV="1">
            <a:off x="3060700" y="2205038"/>
            <a:ext cx="0" cy="287337"/>
          </a:xfrm>
          <a:prstGeom prst="line">
            <a:avLst/>
          </a:prstGeom>
          <a:noFill/>
          <a:ln w="44450">
            <a:solidFill>
              <a:srgbClr val="FF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3105150" y="2565400"/>
            <a:ext cx="96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Expected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Cost Increase</a:t>
            </a:r>
          </a:p>
        </p:txBody>
      </p:sp>
      <p:sp>
        <p:nvSpPr>
          <p:cNvPr id="14348" name="Text Box 26"/>
          <p:cNvSpPr txBox="1">
            <a:spLocks noChangeArrowheads="1"/>
          </p:cNvSpPr>
          <p:nvPr/>
        </p:nvSpPr>
        <p:spPr bwMode="auto">
          <a:xfrm>
            <a:off x="5205413" y="2781300"/>
            <a:ext cx="108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Funding Gap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addressed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the new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operating model</a:t>
            </a:r>
          </a:p>
        </p:txBody>
      </p:sp>
      <p:sp>
        <p:nvSpPr>
          <p:cNvPr id="14349" name="Line 27"/>
          <p:cNvSpPr>
            <a:spLocks noChangeShapeType="1"/>
          </p:cNvSpPr>
          <p:nvPr/>
        </p:nvSpPr>
        <p:spPr bwMode="auto">
          <a:xfrm>
            <a:off x="6300788" y="2205038"/>
            <a:ext cx="0" cy="576262"/>
          </a:xfrm>
          <a:prstGeom prst="line">
            <a:avLst/>
          </a:prstGeom>
          <a:noFill/>
          <a:ln w="476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0" name="Line 28"/>
          <p:cNvSpPr>
            <a:spLocks noChangeShapeType="1"/>
          </p:cNvSpPr>
          <p:nvPr/>
        </p:nvSpPr>
        <p:spPr bwMode="auto">
          <a:xfrm>
            <a:off x="5221288" y="1844675"/>
            <a:ext cx="0" cy="3168650"/>
          </a:xfrm>
          <a:prstGeom prst="line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1" name="Text Box 31"/>
          <p:cNvSpPr txBox="1">
            <a:spLocks noChangeArrowheads="1"/>
          </p:cNvSpPr>
          <p:nvPr/>
        </p:nvSpPr>
        <p:spPr bwMode="auto">
          <a:xfrm>
            <a:off x="1908175" y="5084763"/>
            <a:ext cx="1098550" cy="5492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Today it costs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 £193.8m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deliver a service</a:t>
            </a:r>
          </a:p>
        </p:txBody>
      </p:sp>
      <p:sp>
        <p:nvSpPr>
          <p:cNvPr id="14352" name="Text Box 32"/>
          <p:cNvSpPr txBox="1">
            <a:spLocks noChangeArrowheads="1"/>
          </p:cNvSpPr>
          <p:nvPr/>
        </p:nvSpPr>
        <p:spPr bwMode="auto">
          <a:xfrm>
            <a:off x="3159125" y="5080000"/>
            <a:ext cx="1954213" cy="7016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If everything stays the same,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and adding inflation, the cost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provide the same service would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be £211.7m by 2020</a:t>
            </a:r>
          </a:p>
        </p:txBody>
      </p:sp>
      <p:sp>
        <p:nvSpPr>
          <p:cNvPr id="14353" name="Text Box 33"/>
          <p:cNvSpPr txBox="1">
            <a:spLocks noChangeArrowheads="1"/>
          </p:cNvSpPr>
          <p:nvPr/>
        </p:nvSpPr>
        <p:spPr bwMode="auto">
          <a:xfrm>
            <a:off x="5316538" y="5080000"/>
            <a:ext cx="2135187" cy="7016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However we anticipate funding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over the same time period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reduce to £181.3m,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Therefore leaving a £30.4m gap.</a:t>
            </a:r>
            <a:r>
              <a:rPr lang="en-GB" altLang="en-US" sz="1000"/>
              <a:t> </a:t>
            </a:r>
          </a:p>
        </p:txBody>
      </p:sp>
      <p:sp>
        <p:nvSpPr>
          <p:cNvPr id="14354" name="Text Box 34"/>
          <p:cNvSpPr txBox="1">
            <a:spLocks noChangeArrowheads="1"/>
          </p:cNvSpPr>
          <p:nvPr/>
        </p:nvSpPr>
        <p:spPr bwMode="auto">
          <a:xfrm>
            <a:off x="5292725" y="5949950"/>
            <a:ext cx="2166938" cy="5492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The new policing model will deliver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an improved quality of service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well as addressing the funding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1"/>
          <p:cNvSpPr>
            <a:spLocks noChangeShapeType="1"/>
          </p:cNvSpPr>
          <p:nvPr/>
        </p:nvSpPr>
        <p:spPr bwMode="auto">
          <a:xfrm>
            <a:off x="7596188" y="1628775"/>
            <a:ext cx="0" cy="504825"/>
          </a:xfrm>
          <a:prstGeom prst="line">
            <a:avLst/>
          </a:prstGeom>
          <a:noFill/>
          <a:ln w="666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7686675" y="1338263"/>
            <a:ext cx="14224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Over the next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comprehensive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spending 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Period  (2014-20)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we expect</a:t>
            </a: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underlying </a:t>
            </a:r>
            <a:r>
              <a:rPr lang="en-GB" altLang="en-US" sz="1200"/>
              <a:t>funding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to </a:t>
            </a:r>
            <a:r>
              <a:rPr lang="en-US" altLang="en-US" sz="1200"/>
              <a:t>reduce.</a:t>
            </a:r>
            <a:endParaRPr lang="en-GB" altLang="en-US" sz="1200"/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250825" y="260350"/>
            <a:ext cx="805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……By delivering the new policing model and effective financial management,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we will deliver a balanced budget over this period (2014-2020)</a:t>
            </a:r>
            <a:r>
              <a:rPr lang="en-GB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7737475" y="3716338"/>
            <a:ext cx="13366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In the short term,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to deliver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new policing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model will utilise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£12.0m of MTFP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Reserves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/>
          </a:p>
        </p:txBody>
      </p:sp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00400"/>
            <a:ext cx="73342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7315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1403350" y="1744663"/>
            <a:ext cx="674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£193.8m</a:t>
            </a: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6516688" y="2276475"/>
            <a:ext cx="674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£181.3m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39763" y="1557338"/>
            <a:ext cx="673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We will change the workforce mix to meet our new requirements,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9750" y="260350"/>
            <a:ext cx="8305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To deliver the new local policing service, will require </a:t>
            </a:r>
            <a:br>
              <a:rPr lang="en-US" altLang="en-US" sz="2400" b="1"/>
            </a:br>
            <a:r>
              <a:rPr lang="en-US" altLang="en-US" sz="2400" b="1"/>
              <a:t>a different shape workforce……</a:t>
            </a:r>
            <a:endParaRPr lang="en-GB" altLang="en-US" sz="2400" b="1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8337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1800"/>
              <a:t>We plan to continue to recruit police officers over the next 5 years</a:t>
            </a: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1800"/>
              <a:t>We will employ fewer people – exact numbers will depend on the </a:t>
            </a:r>
            <a:br>
              <a:rPr lang="en-US" altLang="en-US" sz="1800"/>
            </a:br>
            <a:r>
              <a:rPr lang="en-US" altLang="en-US" sz="1800"/>
              <a:t>outcome of the General Election and the 2015 CSR settlement</a:t>
            </a: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arenR" startAt="3"/>
            </a:pPr>
            <a:r>
              <a:rPr lang="en-GB" altLang="en-US" sz="1800"/>
              <a:t>We will redeploy officers and police staff to deliver the new policing service</a:t>
            </a:r>
          </a:p>
          <a:p>
            <a:pPr eaLnBrk="1" hangingPunct="1">
              <a:spcBef>
                <a:spcPct val="0"/>
              </a:spcBef>
              <a:buFontTx/>
              <a:buAutoNum type="arabicParenR" startAt="3"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AutoNum type="arabicParenR" startAt="3"/>
            </a:pPr>
            <a:r>
              <a:rPr lang="en-GB" altLang="en-US" sz="1800"/>
              <a:t>The percentage of our staff in operational roles will increase.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6250"/>
            <a:ext cx="8305800" cy="4932363"/>
          </a:xfrm>
        </p:spPr>
        <p:txBody>
          <a:bodyPr/>
          <a:lstStyle/>
          <a:p>
            <a:pPr>
              <a:buFontTx/>
              <a:buNone/>
            </a:pPr>
            <a:endParaRPr lang="en-GB" altLang="en-US" sz="4400" smtClean="0"/>
          </a:p>
          <a:p>
            <a:pPr algn="ctr">
              <a:buFontTx/>
              <a:buNone/>
            </a:pPr>
            <a:r>
              <a:rPr lang="en-GB" altLang="en-US" sz="4400" smtClean="0"/>
              <a:t>Any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33845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966913"/>
            <a:ext cx="3529013" cy="885825"/>
          </a:xfrm>
        </p:spPr>
        <p:txBody>
          <a:bodyPr/>
          <a:lstStyle/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guiding principles </a:t>
            </a:r>
            <a:r>
              <a:rPr lang="en-GB" altLang="en-US" smtClean="0"/>
              <a:t> 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997200"/>
            <a:ext cx="8569326" cy="352901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300" smtClean="0"/>
              <a:t>Preventing crime in partnership comes first</a:t>
            </a:r>
            <a:br>
              <a:rPr lang="en-GB" altLang="en-US" sz="1300" smtClean="0"/>
            </a:br>
            <a:endParaRPr lang="en-GB" altLang="en-US" sz="130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300" smtClean="0"/>
              <a:t>Quality of service to the public is paramount</a:t>
            </a:r>
            <a:br>
              <a:rPr lang="en-GB" altLang="en-US" sz="1300" smtClean="0"/>
            </a:br>
            <a:endParaRPr lang="en-GB" altLang="en-US" sz="130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300" smtClean="0"/>
              <a:t>We will take the best bits of what we do and </a:t>
            </a:r>
            <a:br>
              <a:rPr lang="en-GB" altLang="en-US" sz="1300" smtClean="0"/>
            </a:br>
            <a:r>
              <a:rPr lang="en-GB" altLang="en-US" sz="1300" smtClean="0"/>
              <a:t>further improve our service to you</a:t>
            </a:r>
            <a:br>
              <a:rPr lang="en-GB" altLang="en-US" sz="1300" smtClean="0"/>
            </a:br>
            <a:endParaRPr lang="en-GB" altLang="en-US" sz="130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300" smtClean="0"/>
              <a:t>Our future delivery model has been developed by our people, with the public’s needs at the centre of everything we do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GB" altLang="en-US" sz="130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300" smtClean="0"/>
              <a:t>We will remain embedded in communities and offer a local policing service that means we will be there when you need us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2625" y="0"/>
            <a:ext cx="69135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Purpose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“Delivering the Future”…….</a:t>
            </a:r>
            <a:endParaRPr lang="en-GB" altLang="en-US"/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4925" y="692150"/>
            <a:ext cx="85693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600"/>
              <a:t>To provide</a:t>
            </a:r>
            <a:r>
              <a:rPr lang="en-US" altLang="en-US" sz="1600"/>
              <a:t> a more effective police force</a:t>
            </a:r>
            <a:r>
              <a:rPr lang="en-GB" altLang="en-US" sz="1600"/>
              <a:t/>
            </a:r>
            <a:br>
              <a:rPr lang="en-GB" altLang="en-US" sz="1600"/>
            </a:br>
            <a:endParaRPr lang="en-GB" altLang="en-US" sz="10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1600"/>
              <a:t>To meet </a:t>
            </a:r>
            <a:r>
              <a:rPr lang="en-US" altLang="en-US" sz="1600"/>
              <a:t>our future funding requirements</a:t>
            </a:r>
            <a:r>
              <a:rPr lang="en-GB" altLang="en-US" sz="1600"/>
              <a:t/>
            </a:r>
            <a:br>
              <a:rPr lang="en-GB" altLang="en-US" sz="1600"/>
            </a:br>
            <a:endParaRPr lang="en-GB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450"/>
            <a:ext cx="8305800" cy="431800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Delivering the future of your local policing service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00338" y="693738"/>
            <a:ext cx="3814762" cy="431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Text Box 64"/>
          <p:cNvSpPr txBox="1">
            <a:spLocks noChangeArrowheads="1"/>
          </p:cNvSpPr>
          <p:nvPr/>
        </p:nvSpPr>
        <p:spPr bwMode="auto">
          <a:xfrm>
            <a:off x="2195513" y="747713"/>
            <a:ext cx="4608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tx1"/>
                </a:solidFill>
                <a:latin typeface="Calibri" panose="020F0502020204030204" pitchFamily="34" charset="0"/>
              </a:rPr>
              <a:t>    IMPROVING SERVICE WITH OUR PARTNERS</a:t>
            </a:r>
          </a:p>
        </p:txBody>
      </p:sp>
      <p:sp>
        <p:nvSpPr>
          <p:cNvPr id="5125" name="AutoShape 109"/>
          <p:cNvSpPr>
            <a:spLocks noChangeArrowheads="1"/>
          </p:cNvSpPr>
          <p:nvPr/>
        </p:nvSpPr>
        <p:spPr bwMode="auto">
          <a:xfrm>
            <a:off x="6948488" y="476250"/>
            <a:ext cx="2195512" cy="865188"/>
          </a:xfrm>
          <a:prstGeom prst="wedgeRoundRectCallout">
            <a:avLst>
              <a:gd name="adj1" fmla="val -76176"/>
              <a:gd name="adj2" fmla="val 4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126" name="Rectangle 88"/>
          <p:cNvSpPr>
            <a:spLocks noChangeArrowheads="1"/>
          </p:cNvSpPr>
          <p:nvPr/>
        </p:nvSpPr>
        <p:spPr bwMode="auto">
          <a:xfrm>
            <a:off x="7019925" y="476250"/>
            <a:ext cx="4572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Calibri" panose="020F0502020204030204" pitchFamily="34" charset="0"/>
              </a:rPr>
              <a:t>“We all have a role to play to prevent,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Calibri" panose="020F0502020204030204" pitchFamily="34" charset="0"/>
              </a:rPr>
              <a:t>intervene early, and halt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Calibri" panose="020F0502020204030204" pitchFamily="34" charset="0"/>
              </a:rPr>
              <a:t>deterioration of problems in our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latin typeface="Calibri" panose="020F0502020204030204" pitchFamily="34" charset="0"/>
              </a:rPr>
              <a:t>local communities.”</a:t>
            </a:r>
            <a:br>
              <a:rPr lang="en-GB" altLang="en-US" sz="1000">
                <a:latin typeface="Calibri" panose="020F0502020204030204" pitchFamily="34" charset="0"/>
              </a:rPr>
            </a:br>
            <a:r>
              <a:rPr lang="en-GB" altLang="en-US" sz="1000" b="1">
                <a:latin typeface="Calibri" panose="020F0502020204030204" pitchFamily="34" charset="0"/>
              </a:rPr>
              <a:t>Chief Constable Chris Eyre</a:t>
            </a:r>
          </a:p>
        </p:txBody>
      </p:sp>
      <p:grpSp>
        <p:nvGrpSpPr>
          <p:cNvPr id="5127" name="Group 36"/>
          <p:cNvGrpSpPr>
            <a:grpSpLocks/>
          </p:cNvGrpSpPr>
          <p:nvPr/>
        </p:nvGrpSpPr>
        <p:grpSpPr bwMode="auto">
          <a:xfrm>
            <a:off x="107950" y="1371600"/>
            <a:ext cx="9036050" cy="4433888"/>
            <a:chOff x="68" y="767"/>
            <a:chExt cx="5692" cy="2793"/>
          </a:xfrm>
        </p:grpSpPr>
        <p:sp>
          <p:nvSpPr>
            <p:cNvPr id="5128" name="Rectangle 11"/>
            <p:cNvSpPr>
              <a:spLocks noChangeArrowheads="1"/>
            </p:cNvSpPr>
            <p:nvPr/>
          </p:nvSpPr>
          <p:spPr bwMode="auto">
            <a:xfrm>
              <a:off x="4422" y="2387"/>
              <a:ext cx="1298" cy="1134"/>
            </a:xfrm>
            <a:prstGeom prst="rect">
              <a:avLst/>
            </a:prstGeom>
            <a:solidFill>
              <a:schemeClr val="bg1"/>
            </a:solidFill>
            <a:ln w="82550" cmpd="tri" algn="ctr">
              <a:solidFill>
                <a:srgbClr val="9BBB59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9" name="Rectangle 11"/>
            <p:cNvSpPr>
              <a:spLocks noChangeArrowheads="1"/>
            </p:cNvSpPr>
            <p:nvPr/>
          </p:nvSpPr>
          <p:spPr bwMode="auto">
            <a:xfrm>
              <a:off x="2971" y="2387"/>
              <a:ext cx="1298" cy="1134"/>
            </a:xfrm>
            <a:prstGeom prst="rect">
              <a:avLst/>
            </a:prstGeom>
            <a:solidFill>
              <a:schemeClr val="bg1"/>
            </a:solidFill>
            <a:ln w="82550" cmpd="tri" algn="ctr">
              <a:solidFill>
                <a:srgbClr val="9BBB59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0" name="Rectangle 11"/>
            <p:cNvSpPr>
              <a:spLocks noChangeArrowheads="1"/>
            </p:cNvSpPr>
            <p:nvPr/>
          </p:nvSpPr>
          <p:spPr bwMode="auto">
            <a:xfrm>
              <a:off x="1519" y="2387"/>
              <a:ext cx="1298" cy="1134"/>
            </a:xfrm>
            <a:prstGeom prst="rect">
              <a:avLst/>
            </a:prstGeom>
            <a:solidFill>
              <a:schemeClr val="bg1"/>
            </a:solidFill>
            <a:ln w="82550" cmpd="tri" algn="ctr">
              <a:solidFill>
                <a:srgbClr val="9BBB59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68" y="2387"/>
              <a:ext cx="1298" cy="1134"/>
            </a:xfrm>
            <a:prstGeom prst="rect">
              <a:avLst/>
            </a:prstGeom>
            <a:solidFill>
              <a:schemeClr val="bg1"/>
            </a:solidFill>
            <a:ln w="82550" cmpd="tri" algn="ctr">
              <a:solidFill>
                <a:srgbClr val="9BBB59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2" name="Rectangle 3"/>
            <p:cNvSpPr>
              <a:spLocks noChangeArrowheads="1"/>
            </p:cNvSpPr>
            <p:nvPr/>
          </p:nvSpPr>
          <p:spPr bwMode="auto">
            <a:xfrm>
              <a:off x="612" y="778"/>
              <a:ext cx="4513" cy="6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3" name="TextBox 36"/>
            <p:cNvSpPr txBox="1">
              <a:spLocks noChangeArrowheads="1"/>
            </p:cNvSpPr>
            <p:nvPr/>
          </p:nvSpPr>
          <p:spPr bwMode="auto">
            <a:xfrm>
              <a:off x="68" y="2659"/>
              <a:ext cx="1429" cy="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Giving you confidence that we will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be there when you need us 24/7 by; </a:t>
              </a:r>
              <a:endParaRPr lang="en-GB" altLang="en-US" sz="1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4" name="TextBox 38"/>
            <p:cNvSpPr txBox="1">
              <a:spLocks noChangeArrowheads="1"/>
            </p:cNvSpPr>
            <p:nvPr/>
          </p:nvSpPr>
          <p:spPr bwMode="auto">
            <a:xfrm>
              <a:off x="657" y="767"/>
              <a:ext cx="782" cy="5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“First point of contact”</a:t>
              </a:r>
            </a:p>
          </p:txBody>
        </p:sp>
        <p:sp>
          <p:nvSpPr>
            <p:cNvPr id="5135" name="Text Box 55"/>
            <p:cNvSpPr txBox="1">
              <a:spLocks noChangeArrowheads="1"/>
            </p:cNvSpPr>
            <p:nvPr/>
          </p:nvSpPr>
          <p:spPr bwMode="auto">
            <a:xfrm>
              <a:off x="2149" y="799"/>
              <a:ext cx="299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Calibri" panose="020F0502020204030204" pitchFamily="34" charset="0"/>
                </a:rPr>
                <a:t>Callers will receive a quicker and more efficient service. We will endeavour to resolve your call at the first point of contact.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Calibri" panose="020F0502020204030204" pitchFamily="34" charset="0"/>
                </a:rPr>
                <a:t>The right person will be there when you need them, at a time and place convenient to you. </a:t>
              </a:r>
            </a:p>
          </p:txBody>
        </p:sp>
        <p:sp>
          <p:nvSpPr>
            <p:cNvPr id="5136" name="TextBox 50"/>
            <p:cNvSpPr txBox="1">
              <a:spLocks noChangeArrowheads="1"/>
            </p:cNvSpPr>
            <p:nvPr/>
          </p:nvSpPr>
          <p:spPr bwMode="auto">
            <a:xfrm>
              <a:off x="1519" y="2614"/>
              <a:ext cx="726" cy="7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Dedicated officer assigned to your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case to provide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ongoing care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 and support.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Specialist support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 available for you. </a:t>
              </a:r>
              <a:endParaRPr lang="en-GB" altLang="en-US" sz="1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7" name="TextBox 50"/>
            <p:cNvSpPr txBox="1">
              <a:spLocks noChangeArrowheads="1"/>
            </p:cNvSpPr>
            <p:nvPr/>
          </p:nvSpPr>
          <p:spPr bwMode="auto">
            <a:xfrm>
              <a:off x="3016" y="2523"/>
              <a:ext cx="1270" cy="53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We work with partner agencies to provide care and support to keep you safe and prevent you from becoming a victim of crime, and get you specialist support</a:t>
              </a:r>
            </a:p>
          </p:txBody>
        </p:sp>
        <p:sp>
          <p:nvSpPr>
            <p:cNvPr id="5138" name="Rectangle 3"/>
            <p:cNvSpPr>
              <a:spLocks noChangeArrowheads="1"/>
            </p:cNvSpPr>
            <p:nvPr/>
          </p:nvSpPr>
          <p:spPr bwMode="auto">
            <a:xfrm>
              <a:off x="158" y="1525"/>
              <a:ext cx="5444" cy="74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9" name="TextBox 38"/>
            <p:cNvSpPr txBox="1">
              <a:spLocks noChangeArrowheads="1"/>
            </p:cNvSpPr>
            <p:nvPr/>
          </p:nvSpPr>
          <p:spPr bwMode="auto">
            <a:xfrm>
              <a:off x="158" y="1570"/>
              <a:ext cx="1134" cy="5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“Supporting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you through </a:t>
              </a:r>
              <a:br>
                <a:rPr lang="en-GB" altLang="en-US" sz="1800" b="1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GB" altLang="en-US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investigations”</a:t>
              </a:r>
            </a:p>
          </p:txBody>
        </p:sp>
        <p:sp>
          <p:nvSpPr>
            <p:cNvPr id="5140" name="Text Box 83"/>
            <p:cNvSpPr txBox="1">
              <a:spLocks noChangeArrowheads="1"/>
            </p:cNvSpPr>
            <p:nvPr/>
          </p:nvSpPr>
          <p:spPr bwMode="auto">
            <a:xfrm>
              <a:off x="4150" y="256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141" name="Text Box 84"/>
            <p:cNvSpPr txBox="1">
              <a:spLocks noChangeArrowheads="1"/>
            </p:cNvSpPr>
            <p:nvPr/>
          </p:nvSpPr>
          <p:spPr bwMode="auto">
            <a:xfrm>
              <a:off x="4422" y="3067"/>
              <a:ext cx="13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Prisoner handling teams to deal with your case from start to finish. Effective custody suites with state-of-the-art technology.</a:t>
              </a:r>
              <a:endParaRPr lang="en-GB" altLang="en-US" sz="1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142" name="Picture 87" descr="Controlro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845"/>
              <a:ext cx="726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Rectangle 90"/>
            <p:cNvSpPr>
              <a:spLocks noChangeArrowheads="1"/>
            </p:cNvSpPr>
            <p:nvPr/>
          </p:nvSpPr>
          <p:spPr bwMode="auto">
            <a:xfrm>
              <a:off x="1111" y="1525"/>
              <a:ext cx="1633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Calibri" panose="020F0502020204030204" pitchFamily="34" charset="0"/>
                </a:rPr>
                <a:t>What matters to you as a victim of crime is how we treat you as an individual.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40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Keeping  you updated on the progress of an investigation and supporting  you throughout the inquiry and court process.</a:t>
              </a:r>
            </a:p>
          </p:txBody>
        </p:sp>
        <p:sp>
          <p:nvSpPr>
            <p:cNvPr id="5144" name="Text Box 91"/>
            <p:cNvSpPr txBox="1">
              <a:spLocks noChangeArrowheads="1"/>
            </p:cNvSpPr>
            <p:nvPr/>
          </p:nvSpPr>
          <p:spPr bwMode="auto">
            <a:xfrm>
              <a:off x="3379" y="1570"/>
              <a:ext cx="2223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Calibri" panose="020F0502020204030204" pitchFamily="34" charset="0"/>
                </a:rPr>
                <a:t>We are modernising the way in which we work.</a:t>
              </a:r>
              <a:r>
                <a:rPr lang="en-GB" altLang="en-US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600" b="1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solidFill>
                    <a:schemeClr val="tx1"/>
                  </a:solidFill>
                  <a:latin typeface="Calibri" panose="020F0502020204030204" pitchFamily="34" charset="0"/>
                </a:rPr>
                <a:t>We are investing in  a mix of specialist staff and officers in investigation teams such as statement takers, civilian investigators, case builders, telephone liaison officers and office support. </a:t>
              </a:r>
              <a:endParaRPr lang="en-GB" altLang="en-US" sz="1000">
                <a:solidFill>
                  <a:schemeClr val="tx1"/>
                </a:solidFill>
              </a:endParaRPr>
            </a:p>
          </p:txBody>
        </p:sp>
        <p:pic>
          <p:nvPicPr>
            <p:cNvPr id="5145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" y="1570"/>
              <a:ext cx="645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93" descr="OfficersPubl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961"/>
              <a:ext cx="63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Text Box 100"/>
            <p:cNvSpPr txBox="1">
              <a:spLocks noChangeArrowheads="1"/>
            </p:cNvSpPr>
            <p:nvPr/>
          </p:nvSpPr>
          <p:spPr bwMode="auto">
            <a:xfrm>
              <a:off x="68" y="2416"/>
              <a:ext cx="1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</a:rPr>
                <a:t>“If.. ..I’m a member of the public”</a:t>
              </a:r>
            </a:p>
          </p:txBody>
        </p:sp>
        <p:sp>
          <p:nvSpPr>
            <p:cNvPr id="5148" name="Text Box 101"/>
            <p:cNvSpPr txBox="1">
              <a:spLocks noChangeArrowheads="1"/>
            </p:cNvSpPr>
            <p:nvPr/>
          </p:nvSpPr>
          <p:spPr bwMode="auto">
            <a:xfrm>
              <a:off x="1611" y="2416"/>
              <a:ext cx="1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</a:rPr>
                <a:t>“If.. ..I’m a victim”</a:t>
              </a:r>
            </a:p>
          </p:txBody>
        </p:sp>
        <p:sp>
          <p:nvSpPr>
            <p:cNvPr id="5149" name="Text Box 104"/>
            <p:cNvSpPr txBox="1">
              <a:spLocks noChangeArrowheads="1"/>
            </p:cNvSpPr>
            <p:nvPr/>
          </p:nvSpPr>
          <p:spPr bwMode="auto">
            <a:xfrm>
              <a:off x="3017" y="2387"/>
              <a:ext cx="1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</a:rPr>
                <a:t>“If.. ..I’m vulnerable”</a:t>
              </a:r>
            </a:p>
          </p:txBody>
        </p:sp>
        <p:sp>
          <p:nvSpPr>
            <p:cNvPr id="5150" name="Text Box 105"/>
            <p:cNvSpPr txBox="1">
              <a:spLocks noChangeArrowheads="1"/>
            </p:cNvSpPr>
            <p:nvPr/>
          </p:nvSpPr>
          <p:spPr bwMode="auto">
            <a:xfrm>
              <a:off x="4468" y="2432"/>
              <a:ext cx="1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</a:rPr>
                <a:t>“If.. ..I’m an offender”</a:t>
              </a:r>
            </a:p>
          </p:txBody>
        </p:sp>
        <p:pic>
          <p:nvPicPr>
            <p:cNvPr id="5151" name="Picture 106" descr="homeles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050"/>
              <a:ext cx="6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" name="Picture 1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2568"/>
              <a:ext cx="62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108" descr="Custod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2582"/>
              <a:ext cx="72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Text Box 111"/>
            <p:cNvSpPr txBox="1">
              <a:spLocks noChangeArrowheads="1"/>
            </p:cNvSpPr>
            <p:nvPr/>
          </p:nvSpPr>
          <p:spPr bwMode="auto">
            <a:xfrm>
              <a:off x="748" y="2886"/>
              <a:ext cx="60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chemeClr val="tx1"/>
                  </a:solidFill>
                </a:rPr>
                <a:t>-  Phone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chemeClr val="tx1"/>
                  </a:solidFill>
                </a:rPr>
                <a:t>-  Website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chemeClr val="tx1"/>
                  </a:solidFill>
                </a:rPr>
                <a:t>-  Police station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en-GB" altLang="en-US" sz="800">
                  <a:solidFill>
                    <a:schemeClr val="tx1"/>
                  </a:solidFill>
                </a:rPr>
                <a:t>  Shared service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chemeClr val="tx1"/>
                  </a:solidFill>
                </a:rPr>
                <a:t>   counter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en-GB" altLang="en-US" sz="800">
                  <a:solidFill>
                    <a:schemeClr val="tx1"/>
                  </a:solidFill>
                </a:rPr>
                <a:t>  Visible patrols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en-GB" altLang="en-US" sz="800">
                  <a:solidFill>
                    <a:schemeClr val="tx1"/>
                  </a:solidFill>
                </a:rPr>
                <a:t>  Local events</a:t>
              </a:r>
              <a:endParaRPr lang="en-GB" altLang="en-US" sz="800" b="1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450"/>
            <a:ext cx="26654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916113"/>
            <a:ext cx="3327400" cy="639762"/>
          </a:xfrm>
        </p:spPr>
        <p:txBody>
          <a:bodyPr/>
          <a:lstStyle/>
          <a:p>
            <a:pPr eaLnBrk="1" hangingPunct="1"/>
            <a:r>
              <a:rPr lang="en-GB" altLang="en-US" sz="1800" smtClean="0"/>
              <a:t>Prevention in action</a:t>
            </a:r>
          </a:p>
        </p:txBody>
      </p:sp>
      <p:grpSp>
        <p:nvGrpSpPr>
          <p:cNvPr id="6148" name="Group 90"/>
          <p:cNvGrpSpPr>
            <a:grpSpLocks/>
          </p:cNvGrpSpPr>
          <p:nvPr/>
        </p:nvGrpSpPr>
        <p:grpSpPr bwMode="auto">
          <a:xfrm>
            <a:off x="395288" y="2530475"/>
            <a:ext cx="8305800" cy="3346450"/>
            <a:chOff x="249" y="1480"/>
            <a:chExt cx="5232" cy="2108"/>
          </a:xfrm>
        </p:grpSpPr>
        <p:sp>
          <p:nvSpPr>
            <p:cNvPr id="6151" name="Rectangle 37"/>
            <p:cNvSpPr>
              <a:spLocks noChangeArrowheads="1"/>
            </p:cNvSpPr>
            <p:nvPr/>
          </p:nvSpPr>
          <p:spPr bwMode="auto">
            <a:xfrm>
              <a:off x="2865" y="3224"/>
              <a:ext cx="26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Working with building companies to ensure high standards of windows, doors and locks on new builds. </a:t>
              </a:r>
            </a:p>
            <a:p>
              <a:pPr eaLnBrk="1" hangingPunct="1">
                <a:buFontTx/>
                <a:buNone/>
              </a:pPr>
              <a:r>
                <a:rPr lang="en-GB" altLang="en-US" sz="1000" b="1"/>
                <a:t>Increasing use of CCTV in public areas.  </a:t>
              </a:r>
            </a:p>
          </p:txBody>
        </p:sp>
        <p:sp>
          <p:nvSpPr>
            <p:cNvPr id="6152" name="Rectangle 36"/>
            <p:cNvSpPr>
              <a:spLocks noChangeArrowheads="1"/>
            </p:cNvSpPr>
            <p:nvPr/>
          </p:nvSpPr>
          <p:spPr bwMode="auto">
            <a:xfrm>
              <a:off x="249" y="3224"/>
              <a:ext cx="26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Work more closely with building planners to ‘design out’ crime in housing estates and shopping </a:t>
              </a:r>
            </a:p>
            <a:p>
              <a:pPr eaLnBrk="1" hangingPunct="1">
                <a:buFontTx/>
                <a:buNone/>
              </a:pPr>
              <a:r>
                <a:rPr lang="en-GB" altLang="en-US" sz="1000" b="1"/>
                <a:t>precincts. </a:t>
              </a:r>
            </a:p>
          </p:txBody>
        </p:sp>
        <p:sp>
          <p:nvSpPr>
            <p:cNvPr id="6153" name="Rectangle 35"/>
            <p:cNvSpPr>
              <a:spLocks noChangeArrowheads="1"/>
            </p:cNvSpPr>
            <p:nvPr/>
          </p:nvSpPr>
          <p:spPr bwMode="auto">
            <a:xfrm>
              <a:off x="2865" y="2879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Give front line workers immediate access to police and health data where mental illness could be a key factor in someone’s safety. </a:t>
              </a:r>
            </a:p>
          </p:txBody>
        </p:sp>
        <p:sp>
          <p:nvSpPr>
            <p:cNvPr id="6154" name="Rectangle 34"/>
            <p:cNvSpPr>
              <a:spLocks noChangeArrowheads="1"/>
            </p:cNvSpPr>
            <p:nvPr/>
          </p:nvSpPr>
          <p:spPr bwMode="auto">
            <a:xfrm>
              <a:off x="249" y="2879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Share knowledge, data and best practice with our partners to solve problems quickly</a:t>
              </a:r>
            </a:p>
          </p:txBody>
        </p:sp>
        <p:sp>
          <p:nvSpPr>
            <p:cNvPr id="6155" name="Rectangle 33"/>
            <p:cNvSpPr>
              <a:spLocks noChangeArrowheads="1"/>
            </p:cNvSpPr>
            <p:nvPr/>
          </p:nvSpPr>
          <p:spPr bwMode="auto">
            <a:xfrm>
              <a:off x="2865" y="2534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Recruit more businesses to the Retail Crime Initiative which through business investment funds diversionary activities for vulnerable young people. </a:t>
              </a:r>
            </a:p>
          </p:txBody>
        </p:sp>
        <p:sp>
          <p:nvSpPr>
            <p:cNvPr id="6156" name="Rectangle 32"/>
            <p:cNvSpPr>
              <a:spLocks noChangeArrowheads="1"/>
            </p:cNvSpPr>
            <p:nvPr/>
          </p:nvSpPr>
          <p:spPr bwMode="auto">
            <a:xfrm>
              <a:off x="249" y="2534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Maximise opportunities and investment that businesses can bring to preventing crime. </a:t>
              </a:r>
            </a:p>
          </p:txBody>
        </p:sp>
        <p:sp>
          <p:nvSpPr>
            <p:cNvPr id="6157" name="Rectangle 31"/>
            <p:cNvSpPr>
              <a:spLocks noChangeArrowheads="1"/>
            </p:cNvSpPr>
            <p:nvPr/>
          </p:nvSpPr>
          <p:spPr bwMode="auto">
            <a:xfrm>
              <a:off x="2865" y="2170"/>
              <a:ext cx="26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More than 200 Prevent Ambassadors will be appointed in organisations such as councils, health service, sports centres, children’s centres, youth clubs.</a:t>
              </a:r>
            </a:p>
          </p:txBody>
        </p:sp>
        <p:sp>
          <p:nvSpPr>
            <p:cNvPr id="6158" name="Rectangle 30"/>
            <p:cNvSpPr>
              <a:spLocks noChangeArrowheads="1"/>
            </p:cNvSpPr>
            <p:nvPr/>
          </p:nvSpPr>
          <p:spPr bwMode="auto">
            <a:xfrm>
              <a:off x="249" y="2170"/>
              <a:ext cx="261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Enlist the help and support of people across Notts that have direct face-to-face contact with the </a:t>
              </a:r>
            </a:p>
            <a:p>
              <a:pPr eaLnBrk="1" hangingPunct="1">
                <a:buFontTx/>
                <a:buNone/>
              </a:pPr>
              <a:r>
                <a:rPr lang="en-GB" altLang="en-US" sz="1000" b="1"/>
                <a:t>public.</a:t>
              </a:r>
            </a:p>
          </p:txBody>
        </p:sp>
        <p:sp>
          <p:nvSpPr>
            <p:cNvPr id="6159" name="Rectangle 29"/>
            <p:cNvSpPr>
              <a:spLocks noChangeArrowheads="1"/>
            </p:cNvSpPr>
            <p:nvPr/>
          </p:nvSpPr>
          <p:spPr bwMode="auto">
            <a:xfrm>
              <a:off x="2865" y="1825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Training Co-ordinator employed to train front line workers i.e. postal workers, bin men, security guards, community nurses to spot signs of potential crime or vulnerability.</a:t>
              </a:r>
            </a:p>
          </p:txBody>
        </p:sp>
        <p:sp>
          <p:nvSpPr>
            <p:cNvPr id="6160" name="Rectangle 28"/>
            <p:cNvSpPr>
              <a:spLocks noChangeArrowheads="1"/>
            </p:cNvSpPr>
            <p:nvPr/>
          </p:nvSpPr>
          <p:spPr bwMode="auto">
            <a:xfrm>
              <a:off x="249" y="1825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Training front line workers to intervene early.</a:t>
              </a:r>
            </a:p>
          </p:txBody>
        </p:sp>
        <p:sp>
          <p:nvSpPr>
            <p:cNvPr id="6161" name="Rectangle 27"/>
            <p:cNvSpPr>
              <a:spLocks noChangeArrowheads="1"/>
            </p:cNvSpPr>
            <p:nvPr/>
          </p:nvSpPr>
          <p:spPr bwMode="auto">
            <a:xfrm>
              <a:off x="2865" y="1480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‘In Our Hands’ project in Manton, Worksop is a multi-agency programme led by the Holocaust Centre in schools to raise aspirations among pupils and parents.</a:t>
              </a: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249" y="1480"/>
              <a:ext cx="26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GB" altLang="en-US" sz="1000" b="1"/>
                <a:t>Education in schools on bullying, drug and alcohol abuse, dangers of knives, sign of abuse and violence, road safety. </a:t>
              </a:r>
            </a:p>
          </p:txBody>
        </p:sp>
        <p:sp>
          <p:nvSpPr>
            <p:cNvPr id="6163" name="Line 38"/>
            <p:cNvSpPr>
              <a:spLocks noChangeShapeType="1"/>
            </p:cNvSpPr>
            <p:nvPr/>
          </p:nvSpPr>
          <p:spPr bwMode="auto">
            <a:xfrm>
              <a:off x="249" y="1480"/>
              <a:ext cx="5232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Line 39"/>
            <p:cNvSpPr>
              <a:spLocks noChangeShapeType="1"/>
            </p:cNvSpPr>
            <p:nvPr/>
          </p:nvSpPr>
          <p:spPr bwMode="auto">
            <a:xfrm>
              <a:off x="249" y="1825"/>
              <a:ext cx="52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 bwMode="auto">
            <a:xfrm>
              <a:off x="249" y="2170"/>
              <a:ext cx="52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 bwMode="auto">
            <a:xfrm>
              <a:off x="249" y="2534"/>
              <a:ext cx="52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Line 42"/>
            <p:cNvSpPr>
              <a:spLocks noChangeShapeType="1"/>
            </p:cNvSpPr>
            <p:nvPr/>
          </p:nvSpPr>
          <p:spPr bwMode="auto">
            <a:xfrm>
              <a:off x="249" y="2879"/>
              <a:ext cx="52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Line 43"/>
            <p:cNvSpPr>
              <a:spLocks noChangeShapeType="1"/>
            </p:cNvSpPr>
            <p:nvPr/>
          </p:nvSpPr>
          <p:spPr bwMode="auto">
            <a:xfrm>
              <a:off x="249" y="3224"/>
              <a:ext cx="52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Line 44"/>
            <p:cNvSpPr>
              <a:spLocks noChangeShapeType="1"/>
            </p:cNvSpPr>
            <p:nvPr/>
          </p:nvSpPr>
          <p:spPr bwMode="auto">
            <a:xfrm>
              <a:off x="249" y="3588"/>
              <a:ext cx="5232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Line 45"/>
            <p:cNvSpPr>
              <a:spLocks noChangeShapeType="1"/>
            </p:cNvSpPr>
            <p:nvPr/>
          </p:nvSpPr>
          <p:spPr bwMode="auto">
            <a:xfrm>
              <a:off x="249" y="1480"/>
              <a:ext cx="0" cy="2108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Line 46"/>
            <p:cNvSpPr>
              <a:spLocks noChangeShapeType="1"/>
            </p:cNvSpPr>
            <p:nvPr/>
          </p:nvSpPr>
          <p:spPr bwMode="auto">
            <a:xfrm>
              <a:off x="2865" y="1480"/>
              <a:ext cx="0" cy="210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Line 47"/>
            <p:cNvSpPr>
              <a:spLocks noChangeShapeType="1"/>
            </p:cNvSpPr>
            <p:nvPr/>
          </p:nvSpPr>
          <p:spPr bwMode="auto">
            <a:xfrm>
              <a:off x="5481" y="1480"/>
              <a:ext cx="0" cy="2108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AutoShape 80"/>
            <p:cNvSpPr>
              <a:spLocks noChangeArrowheads="1"/>
            </p:cNvSpPr>
            <p:nvPr/>
          </p:nvSpPr>
          <p:spPr bwMode="auto">
            <a:xfrm>
              <a:off x="2608" y="1842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74" name="AutoShape 74"/>
            <p:cNvSpPr>
              <a:spLocks noChangeArrowheads="1"/>
            </p:cNvSpPr>
            <p:nvPr/>
          </p:nvSpPr>
          <p:spPr bwMode="auto">
            <a:xfrm>
              <a:off x="2608" y="1525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75" name="AutoShape 81"/>
            <p:cNvSpPr>
              <a:spLocks noChangeArrowheads="1"/>
            </p:cNvSpPr>
            <p:nvPr/>
          </p:nvSpPr>
          <p:spPr bwMode="auto">
            <a:xfrm>
              <a:off x="2608" y="2296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76" name="AutoShape 82"/>
            <p:cNvSpPr>
              <a:spLocks noChangeArrowheads="1"/>
            </p:cNvSpPr>
            <p:nvPr/>
          </p:nvSpPr>
          <p:spPr bwMode="auto">
            <a:xfrm>
              <a:off x="2608" y="2659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77" name="AutoShape 84"/>
            <p:cNvSpPr>
              <a:spLocks noChangeArrowheads="1"/>
            </p:cNvSpPr>
            <p:nvPr/>
          </p:nvSpPr>
          <p:spPr bwMode="auto">
            <a:xfrm>
              <a:off x="2608" y="3022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78" name="AutoShape 85"/>
            <p:cNvSpPr>
              <a:spLocks noChangeArrowheads="1"/>
            </p:cNvSpPr>
            <p:nvPr/>
          </p:nvSpPr>
          <p:spPr bwMode="auto">
            <a:xfrm>
              <a:off x="2608" y="3385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6149" name="Rectangle 91"/>
          <p:cNvSpPr>
            <a:spLocks noChangeArrowheads="1"/>
          </p:cNvSpPr>
          <p:nvPr/>
        </p:nvSpPr>
        <p:spPr bwMode="auto">
          <a:xfrm>
            <a:off x="395288" y="-100013"/>
            <a:ext cx="8362950" cy="7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Improving Service with partners</a:t>
            </a:r>
          </a:p>
        </p:txBody>
      </p:sp>
      <p:sp>
        <p:nvSpPr>
          <p:cNvPr id="6150" name="AutoShape 92"/>
          <p:cNvSpPr>
            <a:spLocks noChangeArrowheads="1"/>
          </p:cNvSpPr>
          <p:nvPr/>
        </p:nvSpPr>
        <p:spPr bwMode="auto">
          <a:xfrm>
            <a:off x="395288" y="549275"/>
            <a:ext cx="4897437" cy="129698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“We all have a role to play to prevent, intervene early,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and halt the deterioration of problems in our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local communities.”</a:t>
            </a:r>
            <a:br>
              <a:rPr lang="en-GB" altLang="en-US" sz="1400" b="1"/>
            </a:br>
            <a:endParaRPr lang="en-GB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Chief Constable Chris Eyre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Control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60500"/>
            <a:ext cx="5184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First point of contact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23850" y="3716338"/>
            <a:ext cx="2449513" cy="7810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Telephone Investigators can call upon other resources to assist with investigations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6370638" y="2133600"/>
            <a:ext cx="2449512" cy="7810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Response teams focusing on responding to emergencies and high priority calls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395288" y="1484313"/>
            <a:ext cx="2449512" cy="950912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Contact Resolution Incident Management (CRIM) is a</a:t>
            </a:r>
            <a:br>
              <a:rPr lang="en-GB" altLang="en-US" sz="1400" b="1"/>
            </a:br>
            <a:r>
              <a:rPr lang="en-GB" altLang="en-US" sz="1400" b="1"/>
              <a:t>new way of working in the control room. 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6084888" y="3429000"/>
            <a:ext cx="2449512" cy="7810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Reduce demand on front line officers and staff </a:t>
            </a:r>
            <a:br>
              <a:rPr lang="en-GB" altLang="en-US" sz="1400" b="1"/>
            </a:br>
            <a:r>
              <a:rPr lang="en-GB" altLang="en-US" sz="1400" b="1"/>
              <a:t>by resolving calls at first point of contact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651500" y="836613"/>
            <a:ext cx="2449513" cy="950912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Staff fully trained in the use of the </a:t>
            </a:r>
            <a:br>
              <a:rPr lang="en-GB" altLang="en-US" sz="1400" b="1"/>
            </a:br>
            <a:r>
              <a:rPr lang="en-GB" altLang="en-US" sz="1400" b="1"/>
              <a:t>National Decision Making Model to effectively resolve calls swiftly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323850" y="2708275"/>
            <a:ext cx="2449513" cy="781050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More than 30% of all crime will be dealt with by trained investigators over the telephone.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2411413" y="4724400"/>
            <a:ext cx="2735262" cy="99377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Based on the experience of other forces</a:t>
            </a:r>
            <a:r>
              <a:rPr lang="en-US" altLang="en-US" sz="1400" b="1"/>
              <a:t>;</a:t>
            </a:r>
            <a:endParaRPr lang="en-GB" altLang="en-US" sz="1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80,000 callers will receive a swifter and more</a:t>
            </a:r>
            <a:r>
              <a:rPr lang="en-US" altLang="en-US" sz="1400" b="1"/>
              <a:t> effective service</a:t>
            </a:r>
            <a:r>
              <a:rPr lang="en-GB" altLang="en-US" sz="1400" b="1"/>
              <a:t>.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5940425" y="4592638"/>
            <a:ext cx="2087563" cy="696912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Working with key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partners to establish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a “Multi Agency</a:t>
            </a:r>
            <a:r>
              <a:rPr lang="en-US" altLang="en-US" sz="1400" b="1"/>
              <a:t> Hub”</a:t>
            </a:r>
            <a:endParaRPr lang="en-GB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Investigations </a:t>
            </a:r>
          </a:p>
        </p:txBody>
      </p:sp>
      <p:pic>
        <p:nvPicPr>
          <p:cNvPr id="8195" name="Picture 5" descr="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3510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3563938" y="2060575"/>
            <a:ext cx="4103687" cy="3455988"/>
          </a:xfrm>
          <a:prstGeom prst="roundRect">
            <a:avLst>
              <a:gd name="adj" fmla="val 16667"/>
            </a:avLst>
          </a:prstGeom>
          <a:solidFill>
            <a:srgbClr val="CC99FF">
              <a:alpha val="8784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708400" y="2133600"/>
            <a:ext cx="403225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We are modernising the way in which we work.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We will have a mix of specialist staff and officers in investigation teams such as statement takers, civilian investigators, case builders, telephone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liaison officers and office support. </a:t>
            </a:r>
            <a:br>
              <a:rPr lang="en-GB" altLang="en-US" sz="1400" b="1"/>
            </a:br>
            <a:endParaRPr lang="en-GB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These roles will conduct the investigations allowing more officers to be in the community following active lines of enquiry.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solidFill>
                <a:schemeClr val="tx1"/>
              </a:solidFill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468313" y="1196975"/>
            <a:ext cx="81359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/>
              <a:t>What matters to a victim of crime is how we treat them as an individual, keep them updated on the progress of an investigation and support them throughout the inquiry and court process. </a:t>
            </a:r>
            <a:endParaRPr lang="en-GB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OfficersPublic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84313"/>
            <a:ext cx="5661025" cy="377666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6516688" y="1125538"/>
            <a:ext cx="2449512" cy="112077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Visible policing in a one team approach with partners i.e. environmental health, licensing, DVLA, housing, Trading Standards</a:t>
            </a: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50825" y="2636838"/>
            <a:ext cx="2081213" cy="677862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400" b="1"/>
              <a:t>You will see and hear about prevention work in partnership</a:t>
            </a:r>
          </a:p>
        </p:txBody>
      </p:sp>
      <p:sp>
        <p:nvSpPr>
          <p:cNvPr id="9221" name="Rectangle 29"/>
          <p:cNvSpPr>
            <a:spLocks noChangeArrowheads="1"/>
          </p:cNvSpPr>
          <p:nvPr/>
        </p:nvSpPr>
        <p:spPr bwMode="auto">
          <a:xfrm>
            <a:off x="250825" y="3644900"/>
            <a:ext cx="2081213" cy="44132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Your area will have a named officer</a:t>
            </a:r>
          </a:p>
        </p:txBody>
      </p:sp>
      <p:sp>
        <p:nvSpPr>
          <p:cNvPr id="9222" name="Rectangle 30"/>
          <p:cNvSpPr>
            <a:spLocks noChangeArrowheads="1"/>
          </p:cNvSpPr>
          <p:nvPr/>
        </p:nvSpPr>
        <p:spPr bwMode="auto">
          <a:xfrm>
            <a:off x="250825" y="4724400"/>
            <a:ext cx="2089150" cy="950913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You can visit a police station front counter, a Shared Service front counter or use e-portal</a:t>
            </a:r>
          </a:p>
        </p:txBody>
      </p:sp>
      <p:sp>
        <p:nvSpPr>
          <p:cNvPr id="9223" name="Rectangle 31"/>
          <p:cNvSpPr>
            <a:spLocks noChangeArrowheads="1"/>
          </p:cNvSpPr>
          <p:nvPr/>
        </p:nvSpPr>
        <p:spPr bwMode="auto">
          <a:xfrm>
            <a:off x="6732588" y="2636838"/>
            <a:ext cx="2233612" cy="1120775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You will see more volunteers working with the police in your local area and have the opportunity to get involved yourself</a:t>
            </a:r>
          </a:p>
        </p:txBody>
      </p:sp>
      <p:sp>
        <p:nvSpPr>
          <p:cNvPr id="9224" name="Rectangle 32"/>
          <p:cNvSpPr>
            <a:spLocks noChangeArrowheads="1"/>
          </p:cNvSpPr>
          <p:nvPr/>
        </p:nvSpPr>
        <p:spPr bwMode="auto">
          <a:xfrm>
            <a:off x="250825" y="1412875"/>
            <a:ext cx="2233613" cy="950913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Advice and support 24 hours a day by website, e-portal, phone, email, local officer, social media</a:t>
            </a:r>
            <a:endParaRPr lang="en-GB" altLang="en-US" sz="1400" b="1">
              <a:solidFill>
                <a:schemeClr val="tx1"/>
              </a:solidFill>
            </a:endParaRPr>
          </a:p>
        </p:txBody>
      </p:sp>
      <p:sp>
        <p:nvSpPr>
          <p:cNvPr id="9225" name="Rectangle 33"/>
          <p:cNvSpPr>
            <a:spLocks noChangeArrowheads="1"/>
          </p:cNvSpPr>
          <p:nvPr/>
        </p:nvSpPr>
        <p:spPr bwMode="auto">
          <a:xfrm>
            <a:off x="6659563" y="4076700"/>
            <a:ext cx="2233612" cy="950913"/>
          </a:xfrm>
          <a:prstGeom prst="rect">
            <a:avLst/>
          </a:prstGeom>
          <a:solidFill>
            <a:srgbClr val="00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400" b="1"/>
              <a:t>Reassurance that highly skilled officers and specialist teams are dealing with serious crime to keep you safe</a:t>
            </a:r>
            <a:endParaRPr lang="en-GB" altLang="en-US" sz="1400" b="1">
              <a:solidFill>
                <a:schemeClr val="tx1"/>
              </a:solidFill>
            </a:endParaRPr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153988" y="260350"/>
            <a:ext cx="8305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Delivering the future of your local policing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If I’m a victim</a:t>
            </a:r>
          </a:p>
        </p:txBody>
      </p:sp>
      <p:pic>
        <p:nvPicPr>
          <p:cNvPr id="10243" name="Picture 7" descr="Public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2738437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3419475" y="908050"/>
            <a:ext cx="5400675" cy="4032250"/>
          </a:xfrm>
          <a:prstGeom prst="roundRect">
            <a:avLst>
              <a:gd name="adj" fmla="val 16667"/>
            </a:avLst>
          </a:prstGeom>
          <a:solidFill>
            <a:srgbClr val="CC99FF">
              <a:alpha val="8784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924300" y="126841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635375" y="1462088"/>
            <a:ext cx="5040313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Officers ready to respond when you need them either in person or over the phone</a:t>
            </a:r>
            <a:br>
              <a:rPr lang="en-GB" altLang="en-US" sz="1200" b="1"/>
            </a:b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In an emergency, an immediate response by specialist officers including response, firearms, public order, violence teams, mental health triage </a:t>
            </a:r>
            <a:br>
              <a:rPr lang="en-GB" altLang="en-US" sz="1200" b="1"/>
            </a:b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Non-emergency, a scheduled appointment at a time to suit you at your home or at a station</a:t>
            </a:r>
            <a:br>
              <a:rPr lang="en-GB" altLang="en-US" sz="1200" b="1"/>
            </a:b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Your call could be dealt with over the telephone by a trained investigator if it is appropriate</a:t>
            </a:r>
            <a:br>
              <a:rPr lang="en-GB" altLang="en-US" sz="1200" b="1"/>
            </a:b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Your call may be better dealt with by one of our partner agencies</a:t>
            </a:r>
            <a:br>
              <a:rPr lang="en-GB" altLang="en-US" sz="1200" b="1"/>
            </a:br>
            <a:endParaRPr lang="en-GB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Support for victims </a:t>
            </a:r>
          </a:p>
        </p:txBody>
      </p:sp>
      <p:pic>
        <p:nvPicPr>
          <p:cNvPr id="11267" name="Picture 8" descr="Victim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2786062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AutoShape 11"/>
          <p:cNvSpPr>
            <a:spLocks noChangeArrowheads="1"/>
          </p:cNvSpPr>
          <p:nvPr/>
        </p:nvSpPr>
        <p:spPr bwMode="auto">
          <a:xfrm>
            <a:off x="3708400" y="1125538"/>
            <a:ext cx="4968875" cy="3598862"/>
          </a:xfrm>
          <a:prstGeom prst="roundRect">
            <a:avLst>
              <a:gd name="adj" fmla="val 16667"/>
            </a:avLst>
          </a:prstGeom>
          <a:solidFill>
            <a:srgbClr val="CC99FF">
              <a:alpha val="8784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3851275" y="1341438"/>
            <a:ext cx="4679950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For serious, complex offences we have specialist teams working county-wide i.e. domestic violence safety planners, Independent Domestic Violence Advisors, family liaison officers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Dedicated point of contact throughout your case</a:t>
            </a:r>
            <a:br>
              <a:rPr lang="en-GB" altLang="en-US" sz="1200" b="1"/>
            </a:b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Support and witness care throughout for you and your family </a:t>
            </a:r>
            <a:br>
              <a:rPr lang="en-GB" altLang="en-US" sz="1200" b="1"/>
            </a:b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Under the Victims’ Code enhanced support for vulnerable victims including children, victims of sexual offences, serious crime and persistent and targeted victims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Support throughout the entire court process provided by our officers and staff, Victim Support and other charities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1508</Words>
  <Application>Microsoft Office PowerPoint</Application>
  <PresentationFormat>On-screen Show (4:3)</PresentationFormat>
  <Paragraphs>196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Calibri</vt:lpstr>
      <vt:lpstr>Default Design</vt:lpstr>
      <vt:lpstr>    Delivering the Future </vt:lpstr>
      <vt:lpstr>Our guiding principles   </vt:lpstr>
      <vt:lpstr>Delivering the future of your local policing service</vt:lpstr>
      <vt:lpstr>Prevention in action</vt:lpstr>
      <vt:lpstr>First point of contact </vt:lpstr>
      <vt:lpstr>Investigations </vt:lpstr>
      <vt:lpstr>PowerPoint Presentation</vt:lpstr>
      <vt:lpstr>If I’m a victim</vt:lpstr>
      <vt:lpstr>Support for victims </vt:lpstr>
      <vt:lpstr>If I’m vulnerable </vt:lpstr>
      <vt:lpstr>If I’m an offender</vt:lpstr>
      <vt:lpstr>If I’m a partner</vt:lpstr>
      <vt:lpstr>Delivering an excellent public service and the financial implications….</vt:lpstr>
      <vt:lpstr>PowerPoint Presentation</vt:lpstr>
      <vt:lpstr>PowerPoint Presentation</vt:lpstr>
      <vt:lpstr>PowerPoint Presentation</vt:lpstr>
    </vt:vector>
  </TitlesOfParts>
  <Company>Nottinghamshire Police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par6506</dc:creator>
  <cp:lastModifiedBy>Lucy Boulton</cp:lastModifiedBy>
  <cp:revision>329</cp:revision>
  <dcterms:created xsi:type="dcterms:W3CDTF">2010-02-15T10:52:31Z</dcterms:created>
  <dcterms:modified xsi:type="dcterms:W3CDTF">2014-09-10T14:37:14Z</dcterms:modified>
</cp:coreProperties>
</file>