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8" r:id="rId2"/>
    <p:sldId id="258" r:id="rId3"/>
    <p:sldId id="272" r:id="rId4"/>
    <p:sldId id="266" r:id="rId5"/>
    <p:sldId id="270" r:id="rId6"/>
    <p:sldId id="267" r:id="rId7"/>
    <p:sldId id="263" r:id="rId8"/>
    <p:sldId id="262" r:id="rId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7" autoAdjust="0"/>
    <p:restoredTop sz="94660"/>
  </p:normalViewPr>
  <p:slideViewPr>
    <p:cSldViewPr snapToGrid="0">
      <p:cViewPr varScale="1">
        <p:scale>
          <a:sx n="114" d="100"/>
          <a:sy n="114" d="100"/>
        </p:scale>
        <p:origin x="5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B4F4A5-A3B2-45C7-B75C-5C07DBF2FDF2}"/>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9ACC0F7-9FDB-48CF-9995-1B4498812E8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57348117-4AFE-4F7F-849E-439B403A8D31}" type="datetimeFigureOut">
              <a:rPr lang="en-GB" smtClean="0"/>
              <a:t>04/05/2023</a:t>
            </a:fld>
            <a:endParaRPr lang="en-GB"/>
          </a:p>
        </p:txBody>
      </p:sp>
      <p:sp>
        <p:nvSpPr>
          <p:cNvPr id="4" name="Footer Placeholder 3">
            <a:extLst>
              <a:ext uri="{FF2B5EF4-FFF2-40B4-BE49-F238E27FC236}">
                <a16:creationId xmlns:a16="http://schemas.microsoft.com/office/drawing/2014/main" id="{9D3974D7-92F3-413C-845F-32B5878613FC}"/>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r>
              <a:rPr lang="en-GB"/>
              <a:t>April 2023</a:t>
            </a:r>
          </a:p>
        </p:txBody>
      </p:sp>
      <p:sp>
        <p:nvSpPr>
          <p:cNvPr id="5" name="Slide Number Placeholder 4">
            <a:extLst>
              <a:ext uri="{FF2B5EF4-FFF2-40B4-BE49-F238E27FC236}">
                <a16:creationId xmlns:a16="http://schemas.microsoft.com/office/drawing/2014/main" id="{F46CCE4B-1A5A-4D22-AAAD-06682642697A}"/>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CDADFDD-E80A-4219-8F38-9C95192827A4}" type="slidenum">
              <a:rPr lang="en-GB" smtClean="0"/>
              <a:t>‹#›</a:t>
            </a:fld>
            <a:endParaRPr lang="en-GB"/>
          </a:p>
        </p:txBody>
      </p:sp>
    </p:spTree>
    <p:extLst>
      <p:ext uri="{BB962C8B-B14F-4D97-AF65-F5344CB8AC3E}">
        <p14:creationId xmlns:p14="http://schemas.microsoft.com/office/powerpoint/2010/main" val="119182573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E03321B-657D-469C-9FC5-AE5078C78716}" type="datetimeFigureOut">
              <a:rPr lang="en-GB" smtClean="0"/>
              <a:t>04/05/2023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r>
              <a:rPr lang="en-GB"/>
              <a:t>April 2023</a:t>
            </a:r>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3C4B9AC-86D0-4790-AC57-3EE0A4845229}" type="slidenum">
              <a:rPr lang="en-GB" smtClean="0"/>
              <a:t>‹#›</a:t>
            </a:fld>
            <a:endParaRPr lang="en-GB" dirty="0"/>
          </a:p>
        </p:txBody>
      </p:sp>
    </p:spTree>
    <p:extLst>
      <p:ext uri="{BB962C8B-B14F-4D97-AF65-F5344CB8AC3E}">
        <p14:creationId xmlns:p14="http://schemas.microsoft.com/office/powerpoint/2010/main" val="198477352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2F55C-0846-44AC-B653-16E5E52260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56C26E-3AC4-42A7-8EAA-70EAB2CDF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26E3B5-35E5-46CF-A1E2-0048924F07E8}"/>
              </a:ext>
            </a:extLst>
          </p:cNvPr>
          <p:cNvSpPr>
            <a:spLocks noGrp="1"/>
          </p:cNvSpPr>
          <p:nvPr>
            <p:ph type="dt" sz="half" idx="10"/>
          </p:nvPr>
        </p:nvSpPr>
        <p:spPr/>
        <p:txBody>
          <a:bodyPr/>
          <a:lstStyle/>
          <a:p>
            <a:fld id="{03E909FF-5D25-4A02-88A6-C05F032A5BB3}" type="datetime1">
              <a:rPr lang="en-GB" smtClean="0"/>
              <a:t>04/05/2023</a:t>
            </a:fld>
            <a:endParaRPr lang="en-GB" dirty="0"/>
          </a:p>
        </p:txBody>
      </p:sp>
      <p:sp>
        <p:nvSpPr>
          <p:cNvPr id="5" name="Footer Placeholder 4">
            <a:extLst>
              <a:ext uri="{FF2B5EF4-FFF2-40B4-BE49-F238E27FC236}">
                <a16:creationId xmlns:a16="http://schemas.microsoft.com/office/drawing/2014/main" id="{CC6BD8DE-D90A-44D2-A889-9855A4BFEB48}"/>
              </a:ext>
            </a:extLst>
          </p:cNvPr>
          <p:cNvSpPr>
            <a:spLocks noGrp="1"/>
          </p:cNvSpPr>
          <p:nvPr>
            <p:ph type="ftr" sz="quarter" idx="11"/>
          </p:nvPr>
        </p:nvSpPr>
        <p:spPr/>
        <p:txBody>
          <a:bodyPr/>
          <a:lstStyle/>
          <a:p>
            <a:r>
              <a:rPr lang="en-GB"/>
              <a:t>April 2023</a:t>
            </a:r>
            <a:endParaRPr lang="en-GB" dirty="0"/>
          </a:p>
        </p:txBody>
      </p:sp>
      <p:sp>
        <p:nvSpPr>
          <p:cNvPr id="6" name="Slide Number Placeholder 5">
            <a:extLst>
              <a:ext uri="{FF2B5EF4-FFF2-40B4-BE49-F238E27FC236}">
                <a16:creationId xmlns:a16="http://schemas.microsoft.com/office/drawing/2014/main" id="{34A027AD-7200-441C-B279-2C4FD50E2F18}"/>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191200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3F19-7AC9-4945-BFDB-F4FCAD10EF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229CC-28EB-4C62-B89E-26D3AD2A0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37EB1-9FF9-483D-A885-54B533BB9714}"/>
              </a:ext>
            </a:extLst>
          </p:cNvPr>
          <p:cNvSpPr>
            <a:spLocks noGrp="1"/>
          </p:cNvSpPr>
          <p:nvPr>
            <p:ph type="dt" sz="half" idx="10"/>
          </p:nvPr>
        </p:nvSpPr>
        <p:spPr/>
        <p:txBody>
          <a:bodyPr/>
          <a:lstStyle/>
          <a:p>
            <a:fld id="{734781EB-C008-4B5A-A0BC-939F2A9A7DB4}" type="datetime1">
              <a:rPr lang="en-GB" smtClean="0"/>
              <a:t>04/05/2023</a:t>
            </a:fld>
            <a:endParaRPr lang="en-GB" dirty="0"/>
          </a:p>
        </p:txBody>
      </p:sp>
      <p:sp>
        <p:nvSpPr>
          <p:cNvPr id="5" name="Footer Placeholder 4">
            <a:extLst>
              <a:ext uri="{FF2B5EF4-FFF2-40B4-BE49-F238E27FC236}">
                <a16:creationId xmlns:a16="http://schemas.microsoft.com/office/drawing/2014/main" id="{420911EE-4B8A-4849-AC1A-6086A2117402}"/>
              </a:ext>
            </a:extLst>
          </p:cNvPr>
          <p:cNvSpPr>
            <a:spLocks noGrp="1"/>
          </p:cNvSpPr>
          <p:nvPr>
            <p:ph type="ftr" sz="quarter" idx="11"/>
          </p:nvPr>
        </p:nvSpPr>
        <p:spPr/>
        <p:txBody>
          <a:bodyPr/>
          <a:lstStyle/>
          <a:p>
            <a:r>
              <a:rPr lang="en-GB"/>
              <a:t>April 2023</a:t>
            </a:r>
            <a:endParaRPr lang="en-GB" dirty="0"/>
          </a:p>
        </p:txBody>
      </p:sp>
      <p:sp>
        <p:nvSpPr>
          <p:cNvPr id="6" name="Slide Number Placeholder 5">
            <a:extLst>
              <a:ext uri="{FF2B5EF4-FFF2-40B4-BE49-F238E27FC236}">
                <a16:creationId xmlns:a16="http://schemas.microsoft.com/office/drawing/2014/main" id="{CDC9238F-32B4-4384-8965-45BA54BAB1E4}"/>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175322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106524-2D9C-4DB1-9300-F5686D0B90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3757F-B271-4F2D-8185-1C246BB796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6B27B-EF1E-4AC2-AA6A-DDF059D7CCE7}"/>
              </a:ext>
            </a:extLst>
          </p:cNvPr>
          <p:cNvSpPr>
            <a:spLocks noGrp="1"/>
          </p:cNvSpPr>
          <p:nvPr>
            <p:ph type="dt" sz="half" idx="10"/>
          </p:nvPr>
        </p:nvSpPr>
        <p:spPr/>
        <p:txBody>
          <a:bodyPr/>
          <a:lstStyle/>
          <a:p>
            <a:fld id="{3DFB3512-1928-41BF-9439-F57678213275}" type="datetime1">
              <a:rPr lang="en-GB" smtClean="0"/>
              <a:t>04/05/2023</a:t>
            </a:fld>
            <a:endParaRPr lang="en-GB" dirty="0"/>
          </a:p>
        </p:txBody>
      </p:sp>
      <p:sp>
        <p:nvSpPr>
          <p:cNvPr id="5" name="Footer Placeholder 4">
            <a:extLst>
              <a:ext uri="{FF2B5EF4-FFF2-40B4-BE49-F238E27FC236}">
                <a16:creationId xmlns:a16="http://schemas.microsoft.com/office/drawing/2014/main" id="{AE2D7645-1F7C-4789-8D2F-647DC5EF227E}"/>
              </a:ext>
            </a:extLst>
          </p:cNvPr>
          <p:cNvSpPr>
            <a:spLocks noGrp="1"/>
          </p:cNvSpPr>
          <p:nvPr>
            <p:ph type="ftr" sz="quarter" idx="11"/>
          </p:nvPr>
        </p:nvSpPr>
        <p:spPr/>
        <p:txBody>
          <a:bodyPr/>
          <a:lstStyle/>
          <a:p>
            <a:r>
              <a:rPr lang="en-GB"/>
              <a:t>April 2023</a:t>
            </a:r>
            <a:endParaRPr lang="en-GB" dirty="0"/>
          </a:p>
        </p:txBody>
      </p:sp>
      <p:sp>
        <p:nvSpPr>
          <p:cNvPr id="6" name="Slide Number Placeholder 5">
            <a:extLst>
              <a:ext uri="{FF2B5EF4-FFF2-40B4-BE49-F238E27FC236}">
                <a16:creationId xmlns:a16="http://schemas.microsoft.com/office/drawing/2014/main" id="{9CE6D530-EA81-4CE9-B841-5BBAD585453D}"/>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260095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F2CD-F4E8-473E-AF06-C0D761729D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783BB8-E323-4C03-8204-AA82DD1B2C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25DDF4-734E-4C94-8646-57CC77B13E69}"/>
              </a:ext>
            </a:extLst>
          </p:cNvPr>
          <p:cNvSpPr>
            <a:spLocks noGrp="1"/>
          </p:cNvSpPr>
          <p:nvPr>
            <p:ph type="dt" sz="half" idx="10"/>
          </p:nvPr>
        </p:nvSpPr>
        <p:spPr/>
        <p:txBody>
          <a:bodyPr/>
          <a:lstStyle/>
          <a:p>
            <a:fld id="{E32B1649-3950-46D3-BD2C-9E737751643C}" type="datetime1">
              <a:rPr lang="en-GB" smtClean="0"/>
              <a:t>04/05/2023</a:t>
            </a:fld>
            <a:endParaRPr lang="en-GB" dirty="0"/>
          </a:p>
        </p:txBody>
      </p:sp>
      <p:sp>
        <p:nvSpPr>
          <p:cNvPr id="5" name="Footer Placeholder 4">
            <a:extLst>
              <a:ext uri="{FF2B5EF4-FFF2-40B4-BE49-F238E27FC236}">
                <a16:creationId xmlns:a16="http://schemas.microsoft.com/office/drawing/2014/main" id="{F52E7C75-5562-4DC6-87C0-3DEEFDD5C8F8}"/>
              </a:ext>
            </a:extLst>
          </p:cNvPr>
          <p:cNvSpPr>
            <a:spLocks noGrp="1"/>
          </p:cNvSpPr>
          <p:nvPr>
            <p:ph type="ftr" sz="quarter" idx="11"/>
          </p:nvPr>
        </p:nvSpPr>
        <p:spPr/>
        <p:txBody>
          <a:bodyPr/>
          <a:lstStyle/>
          <a:p>
            <a:r>
              <a:rPr lang="en-GB"/>
              <a:t>April 2023</a:t>
            </a:r>
            <a:endParaRPr lang="en-GB" dirty="0"/>
          </a:p>
        </p:txBody>
      </p:sp>
      <p:sp>
        <p:nvSpPr>
          <p:cNvPr id="6" name="Slide Number Placeholder 5">
            <a:extLst>
              <a:ext uri="{FF2B5EF4-FFF2-40B4-BE49-F238E27FC236}">
                <a16:creationId xmlns:a16="http://schemas.microsoft.com/office/drawing/2014/main" id="{495537FD-9EFA-422B-A9FB-CC9CF46E2D30}"/>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340838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0697-BE61-4C58-8D6F-4C635546C7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CD4D3E-FD3E-40D2-828B-8143551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5B5E1E-D218-4754-8C99-1D78A8C23E20}"/>
              </a:ext>
            </a:extLst>
          </p:cNvPr>
          <p:cNvSpPr>
            <a:spLocks noGrp="1"/>
          </p:cNvSpPr>
          <p:nvPr>
            <p:ph type="dt" sz="half" idx="10"/>
          </p:nvPr>
        </p:nvSpPr>
        <p:spPr/>
        <p:txBody>
          <a:bodyPr/>
          <a:lstStyle/>
          <a:p>
            <a:fld id="{3B1F99F1-8F9F-447F-8A5C-21CEFCE99CB1}" type="datetime1">
              <a:rPr lang="en-GB" smtClean="0"/>
              <a:t>04/05/2023</a:t>
            </a:fld>
            <a:endParaRPr lang="en-GB" dirty="0"/>
          </a:p>
        </p:txBody>
      </p:sp>
      <p:sp>
        <p:nvSpPr>
          <p:cNvPr id="5" name="Footer Placeholder 4">
            <a:extLst>
              <a:ext uri="{FF2B5EF4-FFF2-40B4-BE49-F238E27FC236}">
                <a16:creationId xmlns:a16="http://schemas.microsoft.com/office/drawing/2014/main" id="{C0D0E2FE-CDC9-4E4E-8A40-95E85D39AA93}"/>
              </a:ext>
            </a:extLst>
          </p:cNvPr>
          <p:cNvSpPr>
            <a:spLocks noGrp="1"/>
          </p:cNvSpPr>
          <p:nvPr>
            <p:ph type="ftr" sz="quarter" idx="11"/>
          </p:nvPr>
        </p:nvSpPr>
        <p:spPr/>
        <p:txBody>
          <a:bodyPr/>
          <a:lstStyle/>
          <a:p>
            <a:r>
              <a:rPr lang="en-GB"/>
              <a:t>April 2023</a:t>
            </a:r>
            <a:endParaRPr lang="en-GB" dirty="0"/>
          </a:p>
        </p:txBody>
      </p:sp>
      <p:sp>
        <p:nvSpPr>
          <p:cNvPr id="6" name="Slide Number Placeholder 5">
            <a:extLst>
              <a:ext uri="{FF2B5EF4-FFF2-40B4-BE49-F238E27FC236}">
                <a16:creationId xmlns:a16="http://schemas.microsoft.com/office/drawing/2014/main" id="{22BE577B-4FFB-4D0D-8422-7900D5963C3B}"/>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365076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6974-5F36-41F1-8A0E-6BB984C33D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72A204-2C79-4C5F-AE21-7CCBC6E64E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BC6D34-168E-4545-8869-1335C5893F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BEE2A8-4DA5-446F-AB96-8EDC83112937}"/>
              </a:ext>
            </a:extLst>
          </p:cNvPr>
          <p:cNvSpPr>
            <a:spLocks noGrp="1"/>
          </p:cNvSpPr>
          <p:nvPr>
            <p:ph type="dt" sz="half" idx="10"/>
          </p:nvPr>
        </p:nvSpPr>
        <p:spPr/>
        <p:txBody>
          <a:bodyPr/>
          <a:lstStyle/>
          <a:p>
            <a:fld id="{0E29BC4B-1834-4237-B9FD-C7D9CFD8E63A}" type="datetime1">
              <a:rPr lang="en-GB" smtClean="0"/>
              <a:t>04/05/2023</a:t>
            </a:fld>
            <a:endParaRPr lang="en-GB" dirty="0"/>
          </a:p>
        </p:txBody>
      </p:sp>
      <p:sp>
        <p:nvSpPr>
          <p:cNvPr id="6" name="Footer Placeholder 5">
            <a:extLst>
              <a:ext uri="{FF2B5EF4-FFF2-40B4-BE49-F238E27FC236}">
                <a16:creationId xmlns:a16="http://schemas.microsoft.com/office/drawing/2014/main" id="{18E51C42-A0B5-467E-9B9B-8519C30379C7}"/>
              </a:ext>
            </a:extLst>
          </p:cNvPr>
          <p:cNvSpPr>
            <a:spLocks noGrp="1"/>
          </p:cNvSpPr>
          <p:nvPr>
            <p:ph type="ftr" sz="quarter" idx="11"/>
          </p:nvPr>
        </p:nvSpPr>
        <p:spPr/>
        <p:txBody>
          <a:bodyPr/>
          <a:lstStyle/>
          <a:p>
            <a:r>
              <a:rPr lang="en-GB"/>
              <a:t>April 2023</a:t>
            </a:r>
            <a:endParaRPr lang="en-GB" dirty="0"/>
          </a:p>
        </p:txBody>
      </p:sp>
      <p:sp>
        <p:nvSpPr>
          <p:cNvPr id="7" name="Slide Number Placeholder 6">
            <a:extLst>
              <a:ext uri="{FF2B5EF4-FFF2-40B4-BE49-F238E27FC236}">
                <a16:creationId xmlns:a16="http://schemas.microsoft.com/office/drawing/2014/main" id="{AB084749-F6DE-458D-A233-1DA16B26338B}"/>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191339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600-7388-4AF4-9FB3-1E7124B106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1A130A-70C7-4F4A-810F-35E33DF69D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D0C5A-9652-4B00-86C5-35E4EAE0A7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E9800E-00B6-4BE5-9EB6-6410C857C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FE414-A396-4E01-B4F3-876A5C75E6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810DB7-D5E6-4F96-A608-5AC400BC4067}"/>
              </a:ext>
            </a:extLst>
          </p:cNvPr>
          <p:cNvSpPr>
            <a:spLocks noGrp="1"/>
          </p:cNvSpPr>
          <p:nvPr>
            <p:ph type="dt" sz="half" idx="10"/>
          </p:nvPr>
        </p:nvSpPr>
        <p:spPr/>
        <p:txBody>
          <a:bodyPr/>
          <a:lstStyle/>
          <a:p>
            <a:fld id="{8259945C-7ADD-45A4-A3C1-1DC36392FCDC}" type="datetime1">
              <a:rPr lang="en-GB" smtClean="0"/>
              <a:t>04/05/2023</a:t>
            </a:fld>
            <a:endParaRPr lang="en-GB" dirty="0"/>
          </a:p>
        </p:txBody>
      </p:sp>
      <p:sp>
        <p:nvSpPr>
          <p:cNvPr id="8" name="Footer Placeholder 7">
            <a:extLst>
              <a:ext uri="{FF2B5EF4-FFF2-40B4-BE49-F238E27FC236}">
                <a16:creationId xmlns:a16="http://schemas.microsoft.com/office/drawing/2014/main" id="{A7C6D037-8EF1-4367-A02D-B34645B774CE}"/>
              </a:ext>
            </a:extLst>
          </p:cNvPr>
          <p:cNvSpPr>
            <a:spLocks noGrp="1"/>
          </p:cNvSpPr>
          <p:nvPr>
            <p:ph type="ftr" sz="quarter" idx="11"/>
          </p:nvPr>
        </p:nvSpPr>
        <p:spPr/>
        <p:txBody>
          <a:bodyPr/>
          <a:lstStyle/>
          <a:p>
            <a:r>
              <a:rPr lang="en-GB"/>
              <a:t>April 2023</a:t>
            </a:r>
            <a:endParaRPr lang="en-GB" dirty="0"/>
          </a:p>
        </p:txBody>
      </p:sp>
      <p:sp>
        <p:nvSpPr>
          <p:cNvPr id="9" name="Slide Number Placeholder 8">
            <a:extLst>
              <a:ext uri="{FF2B5EF4-FFF2-40B4-BE49-F238E27FC236}">
                <a16:creationId xmlns:a16="http://schemas.microsoft.com/office/drawing/2014/main" id="{62F5C501-7B1E-4041-9EF7-2040A9974F01}"/>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184964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AE75-3435-4C1C-AC6C-9C628DB478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5D8577-5C9C-4AD2-9520-612716F0CFC4}"/>
              </a:ext>
            </a:extLst>
          </p:cNvPr>
          <p:cNvSpPr>
            <a:spLocks noGrp="1"/>
          </p:cNvSpPr>
          <p:nvPr>
            <p:ph type="dt" sz="half" idx="10"/>
          </p:nvPr>
        </p:nvSpPr>
        <p:spPr/>
        <p:txBody>
          <a:bodyPr/>
          <a:lstStyle/>
          <a:p>
            <a:fld id="{88F4A84A-E15C-43E7-BD43-ADE8A815087F}" type="datetime1">
              <a:rPr lang="en-GB" smtClean="0"/>
              <a:t>04/05/2023</a:t>
            </a:fld>
            <a:endParaRPr lang="en-GB" dirty="0"/>
          </a:p>
        </p:txBody>
      </p:sp>
      <p:sp>
        <p:nvSpPr>
          <p:cNvPr id="4" name="Footer Placeholder 3">
            <a:extLst>
              <a:ext uri="{FF2B5EF4-FFF2-40B4-BE49-F238E27FC236}">
                <a16:creationId xmlns:a16="http://schemas.microsoft.com/office/drawing/2014/main" id="{23EF35B7-AABA-4B75-B93D-EBB010515EA1}"/>
              </a:ext>
            </a:extLst>
          </p:cNvPr>
          <p:cNvSpPr>
            <a:spLocks noGrp="1"/>
          </p:cNvSpPr>
          <p:nvPr>
            <p:ph type="ftr" sz="quarter" idx="11"/>
          </p:nvPr>
        </p:nvSpPr>
        <p:spPr/>
        <p:txBody>
          <a:bodyPr/>
          <a:lstStyle/>
          <a:p>
            <a:r>
              <a:rPr lang="en-GB"/>
              <a:t>April 2023</a:t>
            </a:r>
            <a:endParaRPr lang="en-GB" dirty="0"/>
          </a:p>
        </p:txBody>
      </p:sp>
      <p:sp>
        <p:nvSpPr>
          <p:cNvPr id="5" name="Slide Number Placeholder 4">
            <a:extLst>
              <a:ext uri="{FF2B5EF4-FFF2-40B4-BE49-F238E27FC236}">
                <a16:creationId xmlns:a16="http://schemas.microsoft.com/office/drawing/2014/main" id="{037FEBFA-7CE5-48B4-B9DE-581488A10215}"/>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32181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C0824-ACEC-4415-A040-6579D15E4C6A}"/>
              </a:ext>
            </a:extLst>
          </p:cNvPr>
          <p:cNvSpPr>
            <a:spLocks noGrp="1"/>
          </p:cNvSpPr>
          <p:nvPr>
            <p:ph type="dt" sz="half" idx="10"/>
          </p:nvPr>
        </p:nvSpPr>
        <p:spPr/>
        <p:txBody>
          <a:bodyPr/>
          <a:lstStyle/>
          <a:p>
            <a:fld id="{C9D04332-C17B-48B6-9E5C-AD6A5B5116D8}" type="datetime1">
              <a:rPr lang="en-GB" smtClean="0"/>
              <a:t>04/05/2023</a:t>
            </a:fld>
            <a:endParaRPr lang="en-GB" dirty="0"/>
          </a:p>
        </p:txBody>
      </p:sp>
      <p:sp>
        <p:nvSpPr>
          <p:cNvPr id="3" name="Footer Placeholder 2">
            <a:extLst>
              <a:ext uri="{FF2B5EF4-FFF2-40B4-BE49-F238E27FC236}">
                <a16:creationId xmlns:a16="http://schemas.microsoft.com/office/drawing/2014/main" id="{C4B23B5B-9019-4055-B517-F9ABE30328ED}"/>
              </a:ext>
            </a:extLst>
          </p:cNvPr>
          <p:cNvSpPr>
            <a:spLocks noGrp="1"/>
          </p:cNvSpPr>
          <p:nvPr>
            <p:ph type="ftr" sz="quarter" idx="11"/>
          </p:nvPr>
        </p:nvSpPr>
        <p:spPr/>
        <p:txBody>
          <a:bodyPr/>
          <a:lstStyle/>
          <a:p>
            <a:r>
              <a:rPr lang="en-GB"/>
              <a:t>April 2023</a:t>
            </a:r>
            <a:endParaRPr lang="en-GB" dirty="0"/>
          </a:p>
        </p:txBody>
      </p:sp>
      <p:sp>
        <p:nvSpPr>
          <p:cNvPr id="4" name="Slide Number Placeholder 3">
            <a:extLst>
              <a:ext uri="{FF2B5EF4-FFF2-40B4-BE49-F238E27FC236}">
                <a16:creationId xmlns:a16="http://schemas.microsoft.com/office/drawing/2014/main" id="{7BF6FD8D-96FA-49BE-8F6F-ED72A0C4A503}"/>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263196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1B5D-3EC4-4DDE-9009-5CCDE4D58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071812-5479-493A-A188-5E444739A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6E0E16-4DBC-4408-8559-BA74437C1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441B8-7687-4DCF-8919-0A58FD73D5B4}"/>
              </a:ext>
            </a:extLst>
          </p:cNvPr>
          <p:cNvSpPr>
            <a:spLocks noGrp="1"/>
          </p:cNvSpPr>
          <p:nvPr>
            <p:ph type="dt" sz="half" idx="10"/>
          </p:nvPr>
        </p:nvSpPr>
        <p:spPr/>
        <p:txBody>
          <a:bodyPr/>
          <a:lstStyle/>
          <a:p>
            <a:fld id="{6D83081B-54DB-4936-80CD-8D006DC95CF3}" type="datetime1">
              <a:rPr lang="en-GB" smtClean="0"/>
              <a:t>04/05/2023</a:t>
            </a:fld>
            <a:endParaRPr lang="en-GB" dirty="0"/>
          </a:p>
        </p:txBody>
      </p:sp>
      <p:sp>
        <p:nvSpPr>
          <p:cNvPr id="6" name="Footer Placeholder 5">
            <a:extLst>
              <a:ext uri="{FF2B5EF4-FFF2-40B4-BE49-F238E27FC236}">
                <a16:creationId xmlns:a16="http://schemas.microsoft.com/office/drawing/2014/main" id="{02119EB0-3BDB-4F9D-BCB9-670C428D4B21}"/>
              </a:ext>
            </a:extLst>
          </p:cNvPr>
          <p:cNvSpPr>
            <a:spLocks noGrp="1"/>
          </p:cNvSpPr>
          <p:nvPr>
            <p:ph type="ftr" sz="quarter" idx="11"/>
          </p:nvPr>
        </p:nvSpPr>
        <p:spPr/>
        <p:txBody>
          <a:bodyPr/>
          <a:lstStyle/>
          <a:p>
            <a:r>
              <a:rPr lang="en-GB"/>
              <a:t>April 2023</a:t>
            </a:r>
            <a:endParaRPr lang="en-GB" dirty="0"/>
          </a:p>
        </p:txBody>
      </p:sp>
      <p:sp>
        <p:nvSpPr>
          <p:cNvPr id="7" name="Slide Number Placeholder 6">
            <a:extLst>
              <a:ext uri="{FF2B5EF4-FFF2-40B4-BE49-F238E27FC236}">
                <a16:creationId xmlns:a16="http://schemas.microsoft.com/office/drawing/2014/main" id="{915FE7C9-8E3B-4214-89CF-7F713C7F24E9}"/>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424544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4239-71D2-4E71-A441-286B4D4CD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1C63B4-F335-44F4-B4E9-856581CCE0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9B27B0E-71D8-462F-8AE5-AE978273E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EC213-DD90-4EC8-A310-4E7C0F7C31D8}"/>
              </a:ext>
            </a:extLst>
          </p:cNvPr>
          <p:cNvSpPr>
            <a:spLocks noGrp="1"/>
          </p:cNvSpPr>
          <p:nvPr>
            <p:ph type="dt" sz="half" idx="10"/>
          </p:nvPr>
        </p:nvSpPr>
        <p:spPr/>
        <p:txBody>
          <a:bodyPr/>
          <a:lstStyle/>
          <a:p>
            <a:fld id="{C27B5B67-B734-44B1-82F5-F49A5F484F61}" type="datetime1">
              <a:rPr lang="en-GB" smtClean="0"/>
              <a:t>04/05/2023</a:t>
            </a:fld>
            <a:endParaRPr lang="en-GB" dirty="0"/>
          </a:p>
        </p:txBody>
      </p:sp>
      <p:sp>
        <p:nvSpPr>
          <p:cNvPr id="6" name="Footer Placeholder 5">
            <a:extLst>
              <a:ext uri="{FF2B5EF4-FFF2-40B4-BE49-F238E27FC236}">
                <a16:creationId xmlns:a16="http://schemas.microsoft.com/office/drawing/2014/main" id="{7F4B3526-1FE5-44B1-B19D-C793B7D24C32}"/>
              </a:ext>
            </a:extLst>
          </p:cNvPr>
          <p:cNvSpPr>
            <a:spLocks noGrp="1"/>
          </p:cNvSpPr>
          <p:nvPr>
            <p:ph type="ftr" sz="quarter" idx="11"/>
          </p:nvPr>
        </p:nvSpPr>
        <p:spPr/>
        <p:txBody>
          <a:bodyPr/>
          <a:lstStyle/>
          <a:p>
            <a:r>
              <a:rPr lang="en-GB"/>
              <a:t>April 2023</a:t>
            </a:r>
            <a:endParaRPr lang="en-GB" dirty="0"/>
          </a:p>
        </p:txBody>
      </p:sp>
      <p:sp>
        <p:nvSpPr>
          <p:cNvPr id="7" name="Slide Number Placeholder 6">
            <a:extLst>
              <a:ext uri="{FF2B5EF4-FFF2-40B4-BE49-F238E27FC236}">
                <a16:creationId xmlns:a16="http://schemas.microsoft.com/office/drawing/2014/main" id="{5E7D98E9-5121-4576-B320-CC1DC45EE6AF}"/>
              </a:ext>
            </a:extLst>
          </p:cNvPr>
          <p:cNvSpPr>
            <a:spLocks noGrp="1"/>
          </p:cNvSpPr>
          <p:nvPr>
            <p:ph type="sldNum" sz="quarter" idx="12"/>
          </p:nvPr>
        </p:nvSpPr>
        <p:spPr/>
        <p:txBody>
          <a:bodyPr/>
          <a:lstStyle/>
          <a:p>
            <a:fld id="{EA43DA90-F1D3-482C-B54E-27FD499490B7}" type="slidenum">
              <a:rPr lang="en-GB" smtClean="0"/>
              <a:t>‹#›</a:t>
            </a:fld>
            <a:endParaRPr lang="en-GB" dirty="0"/>
          </a:p>
        </p:txBody>
      </p:sp>
    </p:spTree>
    <p:extLst>
      <p:ext uri="{BB962C8B-B14F-4D97-AF65-F5344CB8AC3E}">
        <p14:creationId xmlns:p14="http://schemas.microsoft.com/office/powerpoint/2010/main" val="59365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DEDFB2-5E96-4827-A13B-7960B9962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16F56-612B-4F18-970D-D11301A54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8C6260-5194-4901-ACD5-CA6303692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352A5-EF1D-4E5F-BA1E-A1DF40405965}" type="datetime1">
              <a:rPr lang="en-GB" smtClean="0"/>
              <a:t>04/05/2023</a:t>
            </a:fld>
            <a:endParaRPr lang="en-GB" dirty="0"/>
          </a:p>
        </p:txBody>
      </p:sp>
      <p:sp>
        <p:nvSpPr>
          <p:cNvPr id="5" name="Footer Placeholder 4">
            <a:extLst>
              <a:ext uri="{FF2B5EF4-FFF2-40B4-BE49-F238E27FC236}">
                <a16:creationId xmlns:a16="http://schemas.microsoft.com/office/drawing/2014/main" id="{D592D290-CE97-4AD4-B649-75AF376E1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April 2023</a:t>
            </a:r>
            <a:endParaRPr lang="en-GB" dirty="0"/>
          </a:p>
        </p:txBody>
      </p:sp>
      <p:sp>
        <p:nvSpPr>
          <p:cNvPr id="6" name="Slide Number Placeholder 5">
            <a:extLst>
              <a:ext uri="{FF2B5EF4-FFF2-40B4-BE49-F238E27FC236}">
                <a16:creationId xmlns:a16="http://schemas.microsoft.com/office/drawing/2014/main" id="{7986C9D9-3EEA-4070-8C53-2D39E718B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DA90-F1D3-482C-B54E-27FD499490B7}" type="slidenum">
              <a:rPr lang="en-GB" smtClean="0"/>
              <a:t>‹#›</a:t>
            </a:fld>
            <a:endParaRPr lang="en-GB" dirty="0"/>
          </a:p>
        </p:txBody>
      </p:sp>
    </p:spTree>
    <p:extLst>
      <p:ext uri="{BB962C8B-B14F-4D97-AF65-F5344CB8AC3E}">
        <p14:creationId xmlns:p14="http://schemas.microsoft.com/office/powerpoint/2010/main" val="256096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769771-6562-4A51-9954-5FDA9426AA1E}"/>
              </a:ext>
            </a:extLst>
          </p:cNvPr>
          <p:cNvSpPr>
            <a:spLocks noGrp="1"/>
          </p:cNvSpPr>
          <p:nvPr>
            <p:ph type="ftr" sz="quarter" idx="11"/>
          </p:nvPr>
        </p:nvSpPr>
        <p:spPr/>
        <p:txBody>
          <a:bodyPr/>
          <a:lstStyle/>
          <a:p>
            <a:r>
              <a:rPr lang="en-GB"/>
              <a:t>April 2023</a:t>
            </a:r>
            <a:endParaRPr lang="en-GB" dirty="0"/>
          </a:p>
        </p:txBody>
      </p:sp>
      <p:sp>
        <p:nvSpPr>
          <p:cNvPr id="5" name="Slide Number Placeholder 4">
            <a:extLst>
              <a:ext uri="{FF2B5EF4-FFF2-40B4-BE49-F238E27FC236}">
                <a16:creationId xmlns:a16="http://schemas.microsoft.com/office/drawing/2014/main" id="{AECA8879-87CE-436C-93EF-7007B6B55635}"/>
              </a:ext>
            </a:extLst>
          </p:cNvPr>
          <p:cNvSpPr>
            <a:spLocks noGrp="1"/>
          </p:cNvSpPr>
          <p:nvPr>
            <p:ph type="sldNum" sz="quarter" idx="12"/>
          </p:nvPr>
        </p:nvSpPr>
        <p:spPr/>
        <p:txBody>
          <a:bodyPr/>
          <a:lstStyle/>
          <a:p>
            <a:fld id="{EA43DA90-F1D3-482C-B54E-27FD499490B7}" type="slidenum">
              <a:rPr lang="en-GB" smtClean="0"/>
              <a:t>1</a:t>
            </a:fld>
            <a:endParaRPr lang="en-GB" dirty="0"/>
          </a:p>
        </p:txBody>
      </p:sp>
      <p:graphicFrame>
        <p:nvGraphicFramePr>
          <p:cNvPr id="6" name="Object 5">
            <a:extLst>
              <a:ext uri="{FF2B5EF4-FFF2-40B4-BE49-F238E27FC236}">
                <a16:creationId xmlns:a16="http://schemas.microsoft.com/office/drawing/2014/main" id="{B4DEA26F-38AE-4ADC-B675-F3085A0DBE7E}"/>
              </a:ext>
            </a:extLst>
          </p:cNvPr>
          <p:cNvGraphicFramePr>
            <a:graphicFrameLocks noChangeAspect="1"/>
          </p:cNvGraphicFramePr>
          <p:nvPr>
            <p:extLst>
              <p:ext uri="{D42A27DB-BD31-4B8C-83A1-F6EECF244321}">
                <p14:modId xmlns:p14="http://schemas.microsoft.com/office/powerpoint/2010/main" val="2302431984"/>
              </p:ext>
            </p:extLst>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5" name="Object 4">
                        <a:extLst>
                          <a:ext uri="{FF2B5EF4-FFF2-40B4-BE49-F238E27FC236}">
                            <a16:creationId xmlns:a16="http://schemas.microsoft.com/office/drawing/2014/main" id="{86269308-025D-44F9-9345-5F11C70AF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Table 6">
            <a:extLst>
              <a:ext uri="{FF2B5EF4-FFF2-40B4-BE49-F238E27FC236}">
                <a16:creationId xmlns:a16="http://schemas.microsoft.com/office/drawing/2014/main" id="{DA4EE9A2-CDBC-4953-A7F5-9473553D05D6}"/>
              </a:ext>
            </a:extLst>
          </p:cNvPr>
          <p:cNvGraphicFramePr>
            <a:graphicFrameLocks noGrp="1"/>
          </p:cNvGraphicFramePr>
          <p:nvPr>
            <p:extLst>
              <p:ext uri="{D42A27DB-BD31-4B8C-83A1-F6EECF244321}">
                <p14:modId xmlns:p14="http://schemas.microsoft.com/office/powerpoint/2010/main" val="1747766175"/>
              </p:ext>
            </p:extLst>
          </p:nvPr>
        </p:nvGraphicFramePr>
        <p:xfrm>
          <a:off x="269789" y="1017142"/>
          <a:ext cx="11652422" cy="5739203"/>
        </p:xfrm>
        <a:graphic>
          <a:graphicData uri="http://schemas.openxmlformats.org/drawingml/2006/table">
            <a:tbl>
              <a:tblPr firstRow="1" firstCol="1" bandRow="1"/>
              <a:tblGrid>
                <a:gridCol w="586738">
                  <a:extLst>
                    <a:ext uri="{9D8B030D-6E8A-4147-A177-3AD203B41FA5}">
                      <a16:colId xmlns:a16="http://schemas.microsoft.com/office/drawing/2014/main" val="4145516641"/>
                    </a:ext>
                  </a:extLst>
                </a:gridCol>
                <a:gridCol w="998399">
                  <a:extLst>
                    <a:ext uri="{9D8B030D-6E8A-4147-A177-3AD203B41FA5}">
                      <a16:colId xmlns:a16="http://schemas.microsoft.com/office/drawing/2014/main" val="3080746801"/>
                    </a:ext>
                  </a:extLst>
                </a:gridCol>
                <a:gridCol w="2430098">
                  <a:extLst>
                    <a:ext uri="{9D8B030D-6E8A-4147-A177-3AD203B41FA5}">
                      <a16:colId xmlns:a16="http://schemas.microsoft.com/office/drawing/2014/main" val="3525034735"/>
                    </a:ext>
                  </a:extLst>
                </a:gridCol>
                <a:gridCol w="411584">
                  <a:extLst>
                    <a:ext uri="{9D8B030D-6E8A-4147-A177-3AD203B41FA5}">
                      <a16:colId xmlns:a16="http://schemas.microsoft.com/office/drawing/2014/main" val="2838429467"/>
                    </a:ext>
                  </a:extLst>
                </a:gridCol>
                <a:gridCol w="364299">
                  <a:extLst>
                    <a:ext uri="{9D8B030D-6E8A-4147-A177-3AD203B41FA5}">
                      <a16:colId xmlns:a16="http://schemas.microsoft.com/office/drawing/2014/main" val="1219704479"/>
                    </a:ext>
                  </a:extLst>
                </a:gridCol>
                <a:gridCol w="410254">
                  <a:extLst>
                    <a:ext uri="{9D8B030D-6E8A-4147-A177-3AD203B41FA5}">
                      <a16:colId xmlns:a16="http://schemas.microsoft.com/office/drawing/2014/main" val="2699226197"/>
                    </a:ext>
                  </a:extLst>
                </a:gridCol>
                <a:gridCol w="823761">
                  <a:extLst>
                    <a:ext uri="{9D8B030D-6E8A-4147-A177-3AD203B41FA5}">
                      <a16:colId xmlns:a16="http://schemas.microsoft.com/office/drawing/2014/main" val="2018322587"/>
                    </a:ext>
                  </a:extLst>
                </a:gridCol>
                <a:gridCol w="2058246">
                  <a:extLst>
                    <a:ext uri="{9D8B030D-6E8A-4147-A177-3AD203B41FA5}">
                      <a16:colId xmlns:a16="http://schemas.microsoft.com/office/drawing/2014/main" val="2271012193"/>
                    </a:ext>
                  </a:extLst>
                </a:gridCol>
                <a:gridCol w="432486">
                  <a:extLst>
                    <a:ext uri="{9D8B030D-6E8A-4147-A177-3AD203B41FA5}">
                      <a16:colId xmlns:a16="http://schemas.microsoft.com/office/drawing/2014/main" val="4061992005"/>
                    </a:ext>
                  </a:extLst>
                </a:gridCol>
                <a:gridCol w="407773">
                  <a:extLst>
                    <a:ext uri="{9D8B030D-6E8A-4147-A177-3AD203B41FA5}">
                      <a16:colId xmlns:a16="http://schemas.microsoft.com/office/drawing/2014/main" val="2689500213"/>
                    </a:ext>
                  </a:extLst>
                </a:gridCol>
                <a:gridCol w="420130">
                  <a:extLst>
                    <a:ext uri="{9D8B030D-6E8A-4147-A177-3AD203B41FA5}">
                      <a16:colId xmlns:a16="http://schemas.microsoft.com/office/drawing/2014/main" val="3824113121"/>
                    </a:ext>
                  </a:extLst>
                </a:gridCol>
                <a:gridCol w="1756611">
                  <a:extLst>
                    <a:ext uri="{9D8B030D-6E8A-4147-A177-3AD203B41FA5}">
                      <a16:colId xmlns:a16="http://schemas.microsoft.com/office/drawing/2014/main" val="214635024"/>
                    </a:ext>
                  </a:extLst>
                </a:gridCol>
                <a:gridCol w="552043">
                  <a:extLst>
                    <a:ext uri="{9D8B030D-6E8A-4147-A177-3AD203B41FA5}">
                      <a16:colId xmlns:a16="http://schemas.microsoft.com/office/drawing/2014/main" val="415757800"/>
                    </a:ext>
                  </a:extLst>
                </a:gridCol>
              </a:tblGrid>
              <a:tr h="516110">
                <a:tc rowSpan="2">
                  <a:txBody>
                    <a:bodyPr/>
                    <a:lstStyle/>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755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5012701">
                <a:tc>
                  <a:txBody>
                    <a:bodyPr/>
                    <a:lstStyle/>
                    <a:p>
                      <a:pPr algn="ctr">
                        <a:lnSpc>
                          <a:spcPct val="100000"/>
                        </a:lnSpc>
                        <a:spcAft>
                          <a:spcPts val="0"/>
                        </a:spcAft>
                      </a:pPr>
                      <a:endParaRPr lang="en-GB" sz="1000" b="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b="0" dirty="0">
                          <a:effectLst/>
                          <a:latin typeface="Arial" panose="020B0604020202020204" pitchFamily="34" charset="0"/>
                          <a:ea typeface="Calibri" panose="020F0502020204030204" pitchFamily="34" charset="0"/>
                          <a:cs typeface="Arial" panose="020B0604020202020204" pitchFamily="34" charset="0"/>
                        </a:rPr>
                        <a:t>FSR0015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endParaRPr lang="en-GB" sz="1000" b="0" i="0" u="none" strike="noStrike" dirty="0">
                        <a:solidFill>
                          <a:srgbClr val="000000"/>
                        </a:solidFill>
                        <a:effectLst/>
                        <a:latin typeface="Arial" panose="020B0604020202020204" pitchFamily="34" charset="0"/>
                      </a:endParaRPr>
                    </a:p>
                    <a:p>
                      <a:pPr algn="l" rtl="0" fontAlgn="t"/>
                      <a:r>
                        <a:rPr lang="en-GB" sz="1000" b="0" i="0" u="none" strike="noStrike" dirty="0">
                          <a:solidFill>
                            <a:srgbClr val="000000"/>
                          </a:solidFill>
                          <a:effectLst/>
                          <a:latin typeface="Arial" panose="020B0604020202020204" pitchFamily="34" charset="0"/>
                        </a:rPr>
                        <a:t>IS infrastructure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endParaRPr lang="en-GB" sz="1000" b="0" i="0" u="none" strike="noStrike" dirty="0">
                        <a:solidFill>
                          <a:srgbClr val="000000"/>
                        </a:solidFill>
                        <a:effectLst/>
                        <a:latin typeface="Arial" panose="020B0604020202020204" pitchFamily="34" charset="0"/>
                      </a:endParaRPr>
                    </a:p>
                    <a:p>
                      <a:r>
                        <a:rPr lang="en-GB" sz="1000" i="0" kern="1200" dirty="0">
                          <a:solidFill>
                            <a:schemeClr val="tx1"/>
                          </a:solidFill>
                          <a:effectLst/>
                          <a:latin typeface="Arial" panose="020B0604020202020204" pitchFamily="34" charset="0"/>
                          <a:ea typeface="+mn-ea"/>
                          <a:cs typeface="Arial" panose="020B0604020202020204" pitchFamily="34" charset="0"/>
                        </a:rPr>
                        <a:t>The IS infrastructure across the organisation is being carefully observed as a result of a number of system failures over recent months. </a:t>
                      </a:r>
                    </a:p>
                    <a:p>
                      <a:r>
                        <a:rPr lang="en-GB" sz="1000" i="0" kern="1200" dirty="0">
                          <a:solidFill>
                            <a:schemeClr val="tx1"/>
                          </a:solidFill>
                          <a:effectLst/>
                          <a:latin typeface="Arial" panose="020B0604020202020204" pitchFamily="34" charset="0"/>
                          <a:ea typeface="+mn-ea"/>
                          <a:cs typeface="Arial" panose="020B0604020202020204" pitchFamily="34" charset="0"/>
                        </a:rPr>
                        <a:t>Outages and service disruption have become more frequent for CM end users over the past 3 months. </a:t>
                      </a:r>
                    </a:p>
                    <a:p>
                      <a:pPr algn="l" rtl="0" fontAlgn="t"/>
                      <a:endParaRPr lang="en-GB" sz="1000" b="0" i="0" u="none" strike="noStrike" dirty="0">
                        <a:solidFill>
                          <a:srgbClr val="000000"/>
                        </a:solidFill>
                        <a:effectLst/>
                        <a:latin typeface="Arial" panose="020B0604020202020204" pitchFamily="34" charset="0"/>
                      </a:endParaRPr>
                    </a:p>
                    <a:p>
                      <a:pPr algn="l" rtl="0" fontAlgn="t"/>
                      <a:r>
                        <a:rPr lang="en-GB" sz="1000" b="0" i="0" u="none" strike="noStrike" dirty="0">
                          <a:solidFill>
                            <a:srgbClr val="000000"/>
                          </a:solidFill>
                          <a:effectLst/>
                          <a:latin typeface="Arial" panose="020B0604020202020204" pitchFamily="34" charset="0"/>
                        </a:rPr>
                        <a:t>A full record of all issues are logged and kept up-to-date. On occasions, technology failure has resulted in business continuity plans being stood up in order to continue to provide service delivery to our communities and victims of crime. The longest outage was 36 hours with no command and control or incoming calls via SAFE (81 service requests at present with 10 identified as major since March 2022).</a:t>
                      </a:r>
                      <a:br>
                        <a:rPr lang="en-GB" sz="1000" b="0" i="0" u="none" strike="noStrike" dirty="0">
                          <a:solidFill>
                            <a:srgbClr val="000000"/>
                          </a:solidFill>
                          <a:effectLst/>
                          <a:latin typeface="Arial" panose="020B0604020202020204" pitchFamily="34" charset="0"/>
                        </a:rPr>
                      </a:b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The recent CM technological innovations have supported the BCP in respect of live chat, call-backs and SOH. However, the frequency of failures in technology, including SAFE command and control, SKYPE incoming calls, CISCO and Airwave, appear far in excess of other forces using the same technological platforms as us, and potentially highlight infrastructure deficiencies of which must be resolved in order for us to effectively service incoming demand.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latin typeface="Arial" panose="020B0604020202020204" pitchFamily="34" charset="0"/>
                        <a:cs typeface="Arial" panose="020B0604020202020204" pitchFamily="34" charset="0"/>
                      </a:endParaRPr>
                    </a:p>
                    <a:p>
                      <a:pPr algn="ctr">
                        <a:lnSpc>
                          <a:spcPct val="100000"/>
                        </a:lnSpc>
                        <a:spcAft>
                          <a:spcPts val="0"/>
                        </a:spcAft>
                      </a:pPr>
                      <a:r>
                        <a:rPr lang="en-GB" sz="1000" dirty="0">
                          <a:latin typeface="Arial" panose="020B060402020202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latin typeface="Arial" panose="020B0604020202020204" pitchFamily="34" charset="0"/>
                        <a:cs typeface="Arial" panose="020B0604020202020204" pitchFamily="34" charset="0"/>
                      </a:endParaRPr>
                    </a:p>
                    <a:p>
                      <a:pPr algn="ctr">
                        <a:lnSpc>
                          <a:spcPct val="100000"/>
                        </a:lnSpc>
                        <a:spcAft>
                          <a:spcPts val="0"/>
                        </a:spcAft>
                      </a:pPr>
                      <a:r>
                        <a:rPr lang="en-GB" sz="1000" dirty="0">
                          <a:latin typeface="Arial" panose="020B0604020202020204" pitchFamily="34" charset="0"/>
                          <a:cs typeface="Arial" panose="020B060402020202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Corporate Services have placed additional resource in to fully understand the issues and support a long term strategic remedy.</a:t>
                      </a:r>
                    </a:p>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CM and enablers are working closely with service providers including SAAB, SJS and BT.</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recent CM technological innovations have supported the BCP in respect of live chat, call-backs and SOH.</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Scoping document for technical infrastructure review has been prepared and will be circulated with SAAB.</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Arial" panose="020B0604020202020204" pitchFamily="34" charset="0"/>
                          <a:ea typeface="+mn-ea"/>
                          <a:cs typeface="Arial" panose="020B0604020202020204" pitchFamily="34" charset="0"/>
                        </a:rPr>
                        <a:t>The risk is reported to the Strategic Risk meeting.</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Arial" panose="020B0604020202020204" pitchFamily="34" charset="0"/>
                          <a:ea typeface="+mn-ea"/>
                          <a:cs typeface="Arial" panose="020B0604020202020204" pitchFamily="34" charset="0"/>
                        </a:rPr>
                        <a:t>The risk is reported to FEB and to JIAC.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Arial" panose="020B0604020202020204" pitchFamily="34" charset="0"/>
                          <a:ea typeface="+mn-ea"/>
                          <a:cs typeface="Arial" panose="020B0604020202020204" pitchFamily="34" charset="0"/>
                        </a:rPr>
                        <a:t>Chief Supt – Corporate Services chairs regular ‘Technical Infrastructure Review’ meetings</a:t>
                      </a:r>
                    </a:p>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71450" lvl="0" indent="-171450">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Once the final report is submitted by the part-taking outside agencies, it will be circulated along with recommendations on what is needed to be done.</a:t>
                      </a:r>
                    </a:p>
                    <a:p>
                      <a:pPr marL="0" indent="0">
                        <a:lnSpc>
                          <a:spcPct val="107000"/>
                        </a:lnSpc>
                        <a:spcAft>
                          <a:spcPts val="80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defTabSz="914400" rtl="0" eaLnBrk="1" latinLnBrk="0" hangingPunct="1">
                        <a:lnSpc>
                          <a:spcPct val="100000"/>
                        </a:lnSpc>
                        <a:spcAft>
                          <a:spcPts val="0"/>
                        </a:spcAft>
                      </a:pP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7692498"/>
                  </a:ext>
                </a:extLst>
              </a:tr>
            </a:tbl>
          </a:graphicData>
        </a:graphic>
      </p:graphicFrame>
      <p:sp>
        <p:nvSpPr>
          <p:cNvPr id="8" name="TextBox 7">
            <a:extLst>
              <a:ext uri="{FF2B5EF4-FFF2-40B4-BE49-F238E27FC236}">
                <a16:creationId xmlns:a16="http://schemas.microsoft.com/office/drawing/2014/main" id="{24044FA7-4E68-49B3-98AC-ECF286E23744}"/>
              </a:ext>
            </a:extLst>
          </p:cNvPr>
          <p:cNvSpPr txBox="1"/>
          <p:nvPr/>
        </p:nvSpPr>
        <p:spPr>
          <a:xfrm>
            <a:off x="177002" y="772137"/>
            <a:ext cx="5175682" cy="245003"/>
          </a:xfrm>
          <a:prstGeom prst="rect">
            <a:avLst/>
          </a:prstGeom>
          <a:noFill/>
        </p:spPr>
        <p:txBody>
          <a:bodyPr wrap="square">
            <a:spAutoFit/>
          </a:bodyPr>
          <a:lstStyle/>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*Risk scores: P = Probability, I = Impact, RS = Risk Score</a:t>
            </a:r>
          </a:p>
        </p:txBody>
      </p:sp>
      <p:sp>
        <p:nvSpPr>
          <p:cNvPr id="9" name="TextBox 8">
            <a:extLst>
              <a:ext uri="{FF2B5EF4-FFF2-40B4-BE49-F238E27FC236}">
                <a16:creationId xmlns:a16="http://schemas.microsoft.com/office/drawing/2014/main" id="{B41A03D0-2408-4FEB-8387-9BDB021BB4CC}"/>
              </a:ext>
            </a:extLst>
          </p:cNvPr>
          <p:cNvSpPr txBox="1"/>
          <p:nvPr/>
        </p:nvSpPr>
        <p:spPr>
          <a:xfrm>
            <a:off x="177002" y="372027"/>
            <a:ext cx="6828330" cy="400110"/>
          </a:xfrm>
          <a:prstGeom prst="rect">
            <a:avLst/>
          </a:prstGeom>
          <a:noFill/>
        </p:spPr>
        <p:txBody>
          <a:bodyPr wrap="square" rtlCol="0">
            <a:spAutoFit/>
          </a:bodyPr>
          <a:lstStyle/>
          <a:p>
            <a:r>
              <a:rPr lang="en-GB" sz="2000" b="1" dirty="0"/>
              <a:t>Nottinghamshire Police Strategic Risk Register</a:t>
            </a:r>
          </a:p>
        </p:txBody>
      </p:sp>
    </p:spTree>
    <p:extLst>
      <p:ext uri="{BB962C8B-B14F-4D97-AF65-F5344CB8AC3E}">
        <p14:creationId xmlns:p14="http://schemas.microsoft.com/office/powerpoint/2010/main" val="118578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3238354042"/>
              </p:ext>
            </p:extLst>
          </p:nvPr>
        </p:nvGraphicFramePr>
        <p:xfrm>
          <a:off x="362465" y="791120"/>
          <a:ext cx="11467070" cy="5935308"/>
        </p:xfrm>
        <a:graphic>
          <a:graphicData uri="http://schemas.openxmlformats.org/drawingml/2006/table">
            <a:tbl>
              <a:tblPr firstRow="1" firstCol="1" bandRow="1"/>
              <a:tblGrid>
                <a:gridCol w="595674">
                  <a:extLst>
                    <a:ext uri="{9D8B030D-6E8A-4147-A177-3AD203B41FA5}">
                      <a16:colId xmlns:a16="http://schemas.microsoft.com/office/drawing/2014/main" val="4145516641"/>
                    </a:ext>
                  </a:extLst>
                </a:gridCol>
                <a:gridCol w="1369130">
                  <a:extLst>
                    <a:ext uri="{9D8B030D-6E8A-4147-A177-3AD203B41FA5}">
                      <a16:colId xmlns:a16="http://schemas.microsoft.com/office/drawing/2014/main" val="3080746801"/>
                    </a:ext>
                  </a:extLst>
                </a:gridCol>
                <a:gridCol w="1986564">
                  <a:extLst>
                    <a:ext uri="{9D8B030D-6E8A-4147-A177-3AD203B41FA5}">
                      <a16:colId xmlns:a16="http://schemas.microsoft.com/office/drawing/2014/main" val="3525034735"/>
                    </a:ext>
                  </a:extLst>
                </a:gridCol>
                <a:gridCol w="405037">
                  <a:extLst>
                    <a:ext uri="{9D8B030D-6E8A-4147-A177-3AD203B41FA5}">
                      <a16:colId xmlns:a16="http://schemas.microsoft.com/office/drawing/2014/main" val="2838429467"/>
                    </a:ext>
                  </a:extLst>
                </a:gridCol>
                <a:gridCol w="358505">
                  <a:extLst>
                    <a:ext uri="{9D8B030D-6E8A-4147-A177-3AD203B41FA5}">
                      <a16:colId xmlns:a16="http://schemas.microsoft.com/office/drawing/2014/main" val="1219704479"/>
                    </a:ext>
                  </a:extLst>
                </a:gridCol>
                <a:gridCol w="403727">
                  <a:extLst>
                    <a:ext uri="{9D8B030D-6E8A-4147-A177-3AD203B41FA5}">
                      <a16:colId xmlns:a16="http://schemas.microsoft.com/office/drawing/2014/main" val="2699226197"/>
                    </a:ext>
                  </a:extLst>
                </a:gridCol>
                <a:gridCol w="791872">
                  <a:extLst>
                    <a:ext uri="{9D8B030D-6E8A-4147-A177-3AD203B41FA5}">
                      <a16:colId xmlns:a16="http://schemas.microsoft.com/office/drawing/2014/main" val="2018322587"/>
                    </a:ext>
                  </a:extLst>
                </a:gridCol>
                <a:gridCol w="1929221">
                  <a:extLst>
                    <a:ext uri="{9D8B030D-6E8A-4147-A177-3AD203B41FA5}">
                      <a16:colId xmlns:a16="http://schemas.microsoft.com/office/drawing/2014/main" val="2271012193"/>
                    </a:ext>
                  </a:extLst>
                </a:gridCol>
                <a:gridCol w="410272">
                  <a:extLst>
                    <a:ext uri="{9D8B030D-6E8A-4147-A177-3AD203B41FA5}">
                      <a16:colId xmlns:a16="http://schemas.microsoft.com/office/drawing/2014/main" val="4061992005"/>
                    </a:ext>
                  </a:extLst>
                </a:gridCol>
                <a:gridCol w="403727">
                  <a:extLst>
                    <a:ext uri="{9D8B030D-6E8A-4147-A177-3AD203B41FA5}">
                      <a16:colId xmlns:a16="http://schemas.microsoft.com/office/drawing/2014/main" val="2689500213"/>
                    </a:ext>
                  </a:extLst>
                </a:gridCol>
                <a:gridCol w="403727">
                  <a:extLst>
                    <a:ext uri="{9D8B030D-6E8A-4147-A177-3AD203B41FA5}">
                      <a16:colId xmlns:a16="http://schemas.microsoft.com/office/drawing/2014/main" val="3824113121"/>
                    </a:ext>
                  </a:extLst>
                </a:gridCol>
                <a:gridCol w="1866354">
                  <a:extLst>
                    <a:ext uri="{9D8B030D-6E8A-4147-A177-3AD203B41FA5}">
                      <a16:colId xmlns:a16="http://schemas.microsoft.com/office/drawing/2014/main" val="214635024"/>
                    </a:ext>
                  </a:extLst>
                </a:gridCol>
                <a:gridCol w="543260">
                  <a:extLst>
                    <a:ext uri="{9D8B030D-6E8A-4147-A177-3AD203B41FA5}">
                      <a16:colId xmlns:a16="http://schemas.microsoft.com/office/drawing/2014/main" val="415757800"/>
                    </a:ext>
                  </a:extLst>
                </a:gridCol>
              </a:tblGrid>
              <a:tr h="439211">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6541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5325726">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Having an insufficient number of qualified detectives.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Specific issue in Major Crime. </a:t>
                      </a:r>
                    </a:p>
                    <a:p>
                      <a:pP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recruitment and retention of the appropriate number of detectives is a national issue for all forces which could result in inexperienced officers investigating serious crimes. It could also lead to significant pressure for those existing detectives and an inadequate level of service for victims of crime. This is a specific issue for Major Crime.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ACC Griffin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Candidates sought from local universities for the graduate investigator scheme.</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Fast track to DC.</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Major Crime have brought in a PiP3 member of staff from the region to oversee one of the more difficult cases. </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Mentor in place to provide support and guidance for new staff. </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Recruitment plan for officers in 23/24 specifically focuses on Detective recruitment programmes.</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Police Pass purchased to assist in NIE examination rates increasing.</a:t>
                      </a:r>
                    </a:p>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TVP utilised to support retention in critical roles.</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Op Consolidation utilised (x5) to increase officer knowledge and awareness of PIP roles.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the Strategic Risk meeting.</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continue to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Training courses planned for the new DS’ and plans to upskill them in the next 6 months.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676025935"/>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p:txBody>
          <a:bodyPr/>
          <a:lstStyle/>
          <a:p>
            <a:r>
              <a:rPr lang="en-GB" dirty="0"/>
              <a:t>March 2023</a:t>
            </a:r>
          </a:p>
        </p:txBody>
      </p:sp>
      <p:graphicFrame>
        <p:nvGraphicFramePr>
          <p:cNvPr id="5" name="Object 4">
            <a:extLst>
              <a:ext uri="{FF2B5EF4-FFF2-40B4-BE49-F238E27FC236}">
                <a16:creationId xmlns:a16="http://schemas.microsoft.com/office/drawing/2014/main" id="{EFFF023B-562C-4433-AA83-3693E0CA4213}"/>
              </a:ext>
            </a:extLst>
          </p:cNvPr>
          <p:cNvGraphicFramePr>
            <a:graphicFrameLocks noChangeAspect="1"/>
          </p:cNvGraphicFramePr>
          <p:nvPr>
            <p:extLst>
              <p:ext uri="{D42A27DB-BD31-4B8C-83A1-F6EECF244321}">
                <p14:modId xmlns:p14="http://schemas.microsoft.com/office/powerpoint/2010/main" val="2988833360"/>
              </p:ext>
            </p:extLst>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8" name="Object 7">
                        <a:extLst>
                          <a:ext uri="{FF2B5EF4-FFF2-40B4-BE49-F238E27FC236}">
                            <a16:creationId xmlns:a16="http://schemas.microsoft.com/office/drawing/2014/main" id="{67B87BB5-D9E3-48A7-A2A0-881E9C2D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644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4133142484"/>
              </p:ext>
            </p:extLst>
          </p:nvPr>
        </p:nvGraphicFramePr>
        <p:xfrm>
          <a:off x="362465" y="804863"/>
          <a:ext cx="11467070" cy="5499658"/>
        </p:xfrm>
        <a:graphic>
          <a:graphicData uri="http://schemas.openxmlformats.org/drawingml/2006/table">
            <a:tbl>
              <a:tblPr firstRow="1" firstCol="1" bandRow="1"/>
              <a:tblGrid>
                <a:gridCol w="595674">
                  <a:extLst>
                    <a:ext uri="{9D8B030D-6E8A-4147-A177-3AD203B41FA5}">
                      <a16:colId xmlns:a16="http://schemas.microsoft.com/office/drawing/2014/main" val="4145516641"/>
                    </a:ext>
                  </a:extLst>
                </a:gridCol>
                <a:gridCol w="1369130">
                  <a:extLst>
                    <a:ext uri="{9D8B030D-6E8A-4147-A177-3AD203B41FA5}">
                      <a16:colId xmlns:a16="http://schemas.microsoft.com/office/drawing/2014/main" val="3080746801"/>
                    </a:ext>
                  </a:extLst>
                </a:gridCol>
                <a:gridCol w="1986564">
                  <a:extLst>
                    <a:ext uri="{9D8B030D-6E8A-4147-A177-3AD203B41FA5}">
                      <a16:colId xmlns:a16="http://schemas.microsoft.com/office/drawing/2014/main" val="3525034735"/>
                    </a:ext>
                  </a:extLst>
                </a:gridCol>
                <a:gridCol w="405037">
                  <a:extLst>
                    <a:ext uri="{9D8B030D-6E8A-4147-A177-3AD203B41FA5}">
                      <a16:colId xmlns:a16="http://schemas.microsoft.com/office/drawing/2014/main" val="2838429467"/>
                    </a:ext>
                  </a:extLst>
                </a:gridCol>
                <a:gridCol w="358505">
                  <a:extLst>
                    <a:ext uri="{9D8B030D-6E8A-4147-A177-3AD203B41FA5}">
                      <a16:colId xmlns:a16="http://schemas.microsoft.com/office/drawing/2014/main" val="1219704479"/>
                    </a:ext>
                  </a:extLst>
                </a:gridCol>
                <a:gridCol w="403727">
                  <a:extLst>
                    <a:ext uri="{9D8B030D-6E8A-4147-A177-3AD203B41FA5}">
                      <a16:colId xmlns:a16="http://schemas.microsoft.com/office/drawing/2014/main" val="2699226197"/>
                    </a:ext>
                  </a:extLst>
                </a:gridCol>
                <a:gridCol w="791872">
                  <a:extLst>
                    <a:ext uri="{9D8B030D-6E8A-4147-A177-3AD203B41FA5}">
                      <a16:colId xmlns:a16="http://schemas.microsoft.com/office/drawing/2014/main" val="2018322587"/>
                    </a:ext>
                  </a:extLst>
                </a:gridCol>
                <a:gridCol w="1929221">
                  <a:extLst>
                    <a:ext uri="{9D8B030D-6E8A-4147-A177-3AD203B41FA5}">
                      <a16:colId xmlns:a16="http://schemas.microsoft.com/office/drawing/2014/main" val="2271012193"/>
                    </a:ext>
                  </a:extLst>
                </a:gridCol>
                <a:gridCol w="410272">
                  <a:extLst>
                    <a:ext uri="{9D8B030D-6E8A-4147-A177-3AD203B41FA5}">
                      <a16:colId xmlns:a16="http://schemas.microsoft.com/office/drawing/2014/main" val="4061992005"/>
                    </a:ext>
                  </a:extLst>
                </a:gridCol>
                <a:gridCol w="403727">
                  <a:extLst>
                    <a:ext uri="{9D8B030D-6E8A-4147-A177-3AD203B41FA5}">
                      <a16:colId xmlns:a16="http://schemas.microsoft.com/office/drawing/2014/main" val="2689500213"/>
                    </a:ext>
                  </a:extLst>
                </a:gridCol>
                <a:gridCol w="450023">
                  <a:extLst>
                    <a:ext uri="{9D8B030D-6E8A-4147-A177-3AD203B41FA5}">
                      <a16:colId xmlns:a16="http://schemas.microsoft.com/office/drawing/2014/main" val="3824113121"/>
                    </a:ext>
                  </a:extLst>
                </a:gridCol>
                <a:gridCol w="1820058">
                  <a:extLst>
                    <a:ext uri="{9D8B030D-6E8A-4147-A177-3AD203B41FA5}">
                      <a16:colId xmlns:a16="http://schemas.microsoft.com/office/drawing/2014/main" val="214635024"/>
                    </a:ext>
                  </a:extLst>
                </a:gridCol>
                <a:gridCol w="543260">
                  <a:extLst>
                    <a:ext uri="{9D8B030D-6E8A-4147-A177-3AD203B41FA5}">
                      <a16:colId xmlns:a16="http://schemas.microsoft.com/office/drawing/2014/main" val="415757800"/>
                    </a:ext>
                  </a:extLst>
                </a:gridCol>
              </a:tblGrid>
              <a:tr h="496589">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8386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1895465">
                <a:tc>
                  <a:txBody>
                    <a:bodyPr/>
                    <a:lstStyle/>
                    <a:p>
                      <a:pPr algn="ctr">
                        <a:lnSpc>
                          <a:spcPct val="100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FSR0010</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Loss of confidence and trust by communities in  Nottinghamshire due to the murders of women in public open spaces nationally and other high profile issues resulting to police officer misconduct.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The murders of women in public open spaces nationally, including an offence perpetrated by a serving Police Officer, have contributed to a loss of confidence in the police service and heightened fear amongst women and some communities in Nottinghamshire. These feelings have been compounded by further breaches of trust and professional standards by serving officers across UK policing, many of which are highlighted in the Baroness Casey Review.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solidFill>
                            <a:srgbClr val="000000"/>
                          </a:solidFill>
                          <a:effectLst/>
                          <a:latin typeface="Arial" panose="020B0604020202020204" pitchFamily="34" charset="0"/>
                          <a:cs typeface="Arial" panose="020B0604020202020204" pitchFamily="34" charset="0"/>
                        </a:rPr>
                        <a:t>12</a:t>
                      </a:r>
                      <a:endParaRPr lang="en-GB" sz="10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Training package encouraging officers and staff to take action and identify behaviour that is concerning. </a:t>
                      </a:r>
                    </a:p>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Implementation of Government’s Violence against Women and Girls Strategy and Action Plan. </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Community engagement.</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Referrals into PSD.</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is reported to the Strategic Risk meeting</a:t>
                      </a:r>
                      <a:r>
                        <a:rPr lang="en-GB" sz="1000" dirty="0">
                          <a:effectLst/>
                          <a:latin typeface="Arial" panose="020B0604020202020204" pitchFamily="34" charset="0"/>
                          <a:ea typeface="Calibri" panose="020F0502020204030204" pitchFamily="34" charset="0"/>
                          <a:cs typeface="Arial" panose="020B0604020202020204" pitchFamily="34" charset="0"/>
                        </a:rPr>
                        <a:t>.</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is reported to FEB and to JIAC.</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We are following the latest NPCC/CoP guidance in relation to the further vetting of staff.</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Call it Out campaign.</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Police Race Action Plan Gold group chaired by the DCC.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Scoping of resources required to achieve what the Met are doing in relation to running all current employees through the PNC. </a:t>
                      </a:r>
                    </a:p>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870292100"/>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p:txBody>
          <a:bodyPr/>
          <a:lstStyle/>
          <a:p>
            <a:r>
              <a:rPr lang="en-GB" dirty="0"/>
              <a:t>March 2023</a:t>
            </a:r>
          </a:p>
        </p:txBody>
      </p:sp>
      <p:sp>
        <p:nvSpPr>
          <p:cNvPr id="2" name="Slide Number Placeholder 1">
            <a:extLst>
              <a:ext uri="{FF2B5EF4-FFF2-40B4-BE49-F238E27FC236}">
                <a16:creationId xmlns:a16="http://schemas.microsoft.com/office/drawing/2014/main" id="{313C82A5-CECC-4A0A-A9B4-06DD6EBF4C4A}"/>
              </a:ext>
            </a:extLst>
          </p:cNvPr>
          <p:cNvSpPr>
            <a:spLocks noGrp="1"/>
          </p:cNvSpPr>
          <p:nvPr>
            <p:ph type="sldNum" sz="quarter" idx="12"/>
          </p:nvPr>
        </p:nvSpPr>
        <p:spPr/>
        <p:txBody>
          <a:bodyPr/>
          <a:lstStyle/>
          <a:p>
            <a:fld id="{EA43DA90-F1D3-482C-B54E-27FD499490B7}" type="slidenum">
              <a:rPr lang="en-GB" smtClean="0"/>
              <a:t>3</a:t>
            </a:fld>
            <a:endParaRPr lang="en-GB" dirty="0"/>
          </a:p>
        </p:txBody>
      </p:sp>
      <p:graphicFrame>
        <p:nvGraphicFramePr>
          <p:cNvPr id="5" name="Object 4">
            <a:extLst>
              <a:ext uri="{FF2B5EF4-FFF2-40B4-BE49-F238E27FC236}">
                <a16:creationId xmlns:a16="http://schemas.microsoft.com/office/drawing/2014/main" id="{EFFF023B-562C-4433-AA83-3693E0CA4213}"/>
              </a:ext>
            </a:extLst>
          </p:cNvPr>
          <p:cNvGraphicFramePr>
            <a:graphicFrameLocks noChangeAspect="1"/>
          </p:cNvGraphicFramePr>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5" name="Object 4">
                        <a:extLst>
                          <a:ext uri="{FF2B5EF4-FFF2-40B4-BE49-F238E27FC236}">
                            <a16:creationId xmlns:a16="http://schemas.microsoft.com/office/drawing/2014/main" id="{EFFF023B-562C-4433-AA83-3693E0CA4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0132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2916533865"/>
              </p:ext>
            </p:extLst>
          </p:nvPr>
        </p:nvGraphicFramePr>
        <p:xfrm>
          <a:off x="161027" y="1001485"/>
          <a:ext cx="11743591" cy="3955266"/>
        </p:xfrm>
        <a:graphic>
          <a:graphicData uri="http://schemas.openxmlformats.org/drawingml/2006/table">
            <a:tbl>
              <a:tblPr firstRow="1" firstCol="1" bandRow="1"/>
              <a:tblGrid>
                <a:gridCol w="610037">
                  <a:extLst>
                    <a:ext uri="{9D8B030D-6E8A-4147-A177-3AD203B41FA5}">
                      <a16:colId xmlns:a16="http://schemas.microsoft.com/office/drawing/2014/main" val="4145516641"/>
                    </a:ext>
                  </a:extLst>
                </a:gridCol>
                <a:gridCol w="1402145">
                  <a:extLst>
                    <a:ext uri="{9D8B030D-6E8A-4147-A177-3AD203B41FA5}">
                      <a16:colId xmlns:a16="http://schemas.microsoft.com/office/drawing/2014/main" val="3080746801"/>
                    </a:ext>
                  </a:extLst>
                </a:gridCol>
                <a:gridCol w="2034467">
                  <a:extLst>
                    <a:ext uri="{9D8B030D-6E8A-4147-A177-3AD203B41FA5}">
                      <a16:colId xmlns:a16="http://schemas.microsoft.com/office/drawing/2014/main" val="3525034735"/>
                    </a:ext>
                  </a:extLst>
                </a:gridCol>
                <a:gridCol w="414804">
                  <a:extLst>
                    <a:ext uri="{9D8B030D-6E8A-4147-A177-3AD203B41FA5}">
                      <a16:colId xmlns:a16="http://schemas.microsoft.com/office/drawing/2014/main" val="2838429467"/>
                    </a:ext>
                  </a:extLst>
                </a:gridCol>
                <a:gridCol w="367151">
                  <a:extLst>
                    <a:ext uri="{9D8B030D-6E8A-4147-A177-3AD203B41FA5}">
                      <a16:colId xmlns:a16="http://schemas.microsoft.com/office/drawing/2014/main" val="1219704479"/>
                    </a:ext>
                  </a:extLst>
                </a:gridCol>
                <a:gridCol w="413463">
                  <a:extLst>
                    <a:ext uri="{9D8B030D-6E8A-4147-A177-3AD203B41FA5}">
                      <a16:colId xmlns:a16="http://schemas.microsoft.com/office/drawing/2014/main" val="2699226197"/>
                    </a:ext>
                  </a:extLst>
                </a:gridCol>
                <a:gridCol w="810967">
                  <a:extLst>
                    <a:ext uri="{9D8B030D-6E8A-4147-A177-3AD203B41FA5}">
                      <a16:colId xmlns:a16="http://schemas.microsoft.com/office/drawing/2014/main" val="2018322587"/>
                    </a:ext>
                  </a:extLst>
                </a:gridCol>
                <a:gridCol w="1975744">
                  <a:extLst>
                    <a:ext uri="{9D8B030D-6E8A-4147-A177-3AD203B41FA5}">
                      <a16:colId xmlns:a16="http://schemas.microsoft.com/office/drawing/2014/main" val="2271012193"/>
                    </a:ext>
                  </a:extLst>
                </a:gridCol>
                <a:gridCol w="420165">
                  <a:extLst>
                    <a:ext uri="{9D8B030D-6E8A-4147-A177-3AD203B41FA5}">
                      <a16:colId xmlns:a16="http://schemas.microsoft.com/office/drawing/2014/main" val="4061992005"/>
                    </a:ext>
                  </a:extLst>
                </a:gridCol>
                <a:gridCol w="413463">
                  <a:extLst>
                    <a:ext uri="{9D8B030D-6E8A-4147-A177-3AD203B41FA5}">
                      <a16:colId xmlns:a16="http://schemas.microsoft.com/office/drawing/2014/main" val="2689500213"/>
                    </a:ext>
                  </a:extLst>
                </a:gridCol>
                <a:gridCol w="413463">
                  <a:extLst>
                    <a:ext uri="{9D8B030D-6E8A-4147-A177-3AD203B41FA5}">
                      <a16:colId xmlns:a16="http://schemas.microsoft.com/office/drawing/2014/main" val="3824113121"/>
                    </a:ext>
                  </a:extLst>
                </a:gridCol>
                <a:gridCol w="1911361">
                  <a:extLst>
                    <a:ext uri="{9D8B030D-6E8A-4147-A177-3AD203B41FA5}">
                      <a16:colId xmlns:a16="http://schemas.microsoft.com/office/drawing/2014/main" val="214635024"/>
                    </a:ext>
                  </a:extLst>
                </a:gridCol>
                <a:gridCol w="556361">
                  <a:extLst>
                    <a:ext uri="{9D8B030D-6E8A-4147-A177-3AD203B41FA5}">
                      <a16:colId xmlns:a16="http://schemas.microsoft.com/office/drawing/2014/main" val="415757800"/>
                    </a:ext>
                  </a:extLst>
                </a:gridCol>
              </a:tblGrid>
              <a:tr h="364118">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1989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35949991"/>
                  </a:ext>
                </a:extLst>
              </a:tr>
              <a:tr h="3392592">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3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Inability to demonstrate the timely completion and sign off, of public accounts.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2020-21 accounts have not yet been subject to audit. The draft 2021/22 accounts have not yet been reviewed in line with the statutory deadline (30/09/20220). These are likely to be available by the end of the calendar year. The impact of this is that the force is unable to demonstrate accountability to its stakeholders in line with statutory requirements. This could result in reputational damage to the organisation.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b="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b="0" dirty="0">
                        <a:latin typeface="Arial" panose="020B0604020202020204" pitchFamily="34" charset="0"/>
                        <a:cs typeface="Arial" panose="020B0604020202020204" pitchFamily="34" charset="0"/>
                      </a:endParaRPr>
                    </a:p>
                    <a:p>
                      <a:pPr>
                        <a:lnSpc>
                          <a:spcPct val="107000"/>
                        </a:lnSpc>
                        <a:spcAft>
                          <a:spcPts val="800"/>
                        </a:spcAft>
                      </a:pPr>
                      <a:r>
                        <a:rPr lang="en-GB" sz="1000" b="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b="0" dirty="0">
                        <a:latin typeface="Arial" panose="020B0604020202020204" pitchFamily="34" charset="0"/>
                        <a:cs typeface="Arial" panose="020B0604020202020204" pitchFamily="34" charset="0"/>
                      </a:endParaRPr>
                    </a:p>
                    <a:p>
                      <a:pPr>
                        <a:lnSpc>
                          <a:spcPct val="107000"/>
                        </a:lnSpc>
                        <a:spcAft>
                          <a:spcPts val="800"/>
                        </a:spcAft>
                      </a:pPr>
                      <a:r>
                        <a:rPr lang="en-GB" sz="1000" b="0" dirty="0">
                          <a:latin typeface="Arial" panose="020B060402020202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endParaRPr lang="en-GB" sz="10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b="0" dirty="0">
                          <a:effectLst/>
                          <a:latin typeface="Arial" panose="020B0604020202020204" pitchFamily="34" charset="0"/>
                          <a:ea typeface="Calibri" panose="020F0502020204030204" pitchFamily="34" charset="0"/>
                          <a:cs typeface="Arial" panose="020B0604020202020204" pitchFamily="34" charset="0"/>
                        </a:rPr>
                        <a:t>Mark Kimberley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Monthly updates into FEB.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Quarterly reporting into JIAC.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COT/CFO oversight.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Increased number of resources in the Finance Department associated with the production of the final accounts.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a:t>
                      </a:r>
                    </a:p>
                    <a:p>
                      <a:pPr marL="0" indent="0">
                        <a:lnSpc>
                          <a:spcPct val="100000"/>
                        </a:lnSpc>
                        <a:spcAft>
                          <a:spcPts val="0"/>
                        </a:spcAft>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Accounts completed and audit 2021 started in May 2022. Lack of external audit resources means this is unlikely to be completed by the end of the financial year.</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Audit of the 2021/22 accounts is unlikely to start until 2023/24.</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09.01.23 – Reassurance given by CFO that controls/mitigation in place to facilitate audits.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22710621"/>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a:xfrm>
            <a:off x="4124325" y="7387546"/>
            <a:ext cx="4114800" cy="365125"/>
          </a:xfrm>
        </p:spPr>
        <p:txBody>
          <a:bodyPr/>
          <a:lstStyle/>
          <a:p>
            <a:r>
              <a:rPr lang="en-GB"/>
              <a:t>April 2023</a:t>
            </a:r>
            <a:endParaRPr lang="en-GB" dirty="0"/>
          </a:p>
        </p:txBody>
      </p:sp>
      <p:sp>
        <p:nvSpPr>
          <p:cNvPr id="2" name="Slide Number Placeholder 1">
            <a:extLst>
              <a:ext uri="{FF2B5EF4-FFF2-40B4-BE49-F238E27FC236}">
                <a16:creationId xmlns:a16="http://schemas.microsoft.com/office/drawing/2014/main" id="{7DFB610B-2797-4A2A-8C31-2D73A5461C63}"/>
              </a:ext>
            </a:extLst>
          </p:cNvPr>
          <p:cNvSpPr>
            <a:spLocks noGrp="1"/>
          </p:cNvSpPr>
          <p:nvPr>
            <p:ph type="sldNum" sz="quarter" idx="12"/>
          </p:nvPr>
        </p:nvSpPr>
        <p:spPr/>
        <p:txBody>
          <a:bodyPr/>
          <a:lstStyle/>
          <a:p>
            <a:fld id="{EA43DA90-F1D3-482C-B54E-27FD499490B7}" type="slidenum">
              <a:rPr lang="en-GB" smtClean="0"/>
              <a:t>4</a:t>
            </a:fld>
            <a:endParaRPr lang="en-GB" dirty="0"/>
          </a:p>
        </p:txBody>
      </p:sp>
      <p:graphicFrame>
        <p:nvGraphicFramePr>
          <p:cNvPr id="8" name="Object 7">
            <a:extLst>
              <a:ext uri="{FF2B5EF4-FFF2-40B4-BE49-F238E27FC236}">
                <a16:creationId xmlns:a16="http://schemas.microsoft.com/office/drawing/2014/main" id="{67B87BB5-D9E3-48A7-A2A0-881E9C2DC5B1}"/>
              </a:ext>
            </a:extLst>
          </p:cNvPr>
          <p:cNvGraphicFramePr>
            <a:graphicFrameLocks noChangeAspect="1"/>
          </p:cNvGraphicFramePr>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8" name="Object 7">
                        <a:extLst>
                          <a:ext uri="{FF2B5EF4-FFF2-40B4-BE49-F238E27FC236}">
                            <a16:creationId xmlns:a16="http://schemas.microsoft.com/office/drawing/2014/main" id="{67B87BB5-D9E3-48A7-A2A0-881E9C2D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oter Placeholder 17">
            <a:extLst>
              <a:ext uri="{FF2B5EF4-FFF2-40B4-BE49-F238E27FC236}">
                <a16:creationId xmlns:a16="http://schemas.microsoft.com/office/drawing/2014/main" id="{B789B176-F227-B9A5-7531-63B0AC045EAE}"/>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March 2023</a:t>
            </a:r>
          </a:p>
        </p:txBody>
      </p:sp>
    </p:spTree>
    <p:extLst>
      <p:ext uri="{BB962C8B-B14F-4D97-AF65-F5344CB8AC3E}">
        <p14:creationId xmlns:p14="http://schemas.microsoft.com/office/powerpoint/2010/main" val="202179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3804039625"/>
              </p:ext>
            </p:extLst>
          </p:nvPr>
        </p:nvGraphicFramePr>
        <p:xfrm>
          <a:off x="362465" y="900467"/>
          <a:ext cx="11467070" cy="3728452"/>
        </p:xfrm>
        <a:graphic>
          <a:graphicData uri="http://schemas.openxmlformats.org/drawingml/2006/table">
            <a:tbl>
              <a:tblPr firstRow="1" firstCol="1" bandRow="1"/>
              <a:tblGrid>
                <a:gridCol w="595674">
                  <a:extLst>
                    <a:ext uri="{9D8B030D-6E8A-4147-A177-3AD203B41FA5}">
                      <a16:colId xmlns:a16="http://schemas.microsoft.com/office/drawing/2014/main" val="4145516641"/>
                    </a:ext>
                  </a:extLst>
                </a:gridCol>
                <a:gridCol w="1369130">
                  <a:extLst>
                    <a:ext uri="{9D8B030D-6E8A-4147-A177-3AD203B41FA5}">
                      <a16:colId xmlns:a16="http://schemas.microsoft.com/office/drawing/2014/main" val="3080746801"/>
                    </a:ext>
                  </a:extLst>
                </a:gridCol>
                <a:gridCol w="1986564">
                  <a:extLst>
                    <a:ext uri="{9D8B030D-6E8A-4147-A177-3AD203B41FA5}">
                      <a16:colId xmlns:a16="http://schemas.microsoft.com/office/drawing/2014/main" val="3525034735"/>
                    </a:ext>
                  </a:extLst>
                </a:gridCol>
                <a:gridCol w="405037">
                  <a:extLst>
                    <a:ext uri="{9D8B030D-6E8A-4147-A177-3AD203B41FA5}">
                      <a16:colId xmlns:a16="http://schemas.microsoft.com/office/drawing/2014/main" val="2838429467"/>
                    </a:ext>
                  </a:extLst>
                </a:gridCol>
                <a:gridCol w="358505">
                  <a:extLst>
                    <a:ext uri="{9D8B030D-6E8A-4147-A177-3AD203B41FA5}">
                      <a16:colId xmlns:a16="http://schemas.microsoft.com/office/drawing/2014/main" val="1219704479"/>
                    </a:ext>
                  </a:extLst>
                </a:gridCol>
                <a:gridCol w="403727">
                  <a:extLst>
                    <a:ext uri="{9D8B030D-6E8A-4147-A177-3AD203B41FA5}">
                      <a16:colId xmlns:a16="http://schemas.microsoft.com/office/drawing/2014/main" val="2699226197"/>
                    </a:ext>
                  </a:extLst>
                </a:gridCol>
                <a:gridCol w="791872">
                  <a:extLst>
                    <a:ext uri="{9D8B030D-6E8A-4147-A177-3AD203B41FA5}">
                      <a16:colId xmlns:a16="http://schemas.microsoft.com/office/drawing/2014/main" val="2018322587"/>
                    </a:ext>
                  </a:extLst>
                </a:gridCol>
                <a:gridCol w="1929221">
                  <a:extLst>
                    <a:ext uri="{9D8B030D-6E8A-4147-A177-3AD203B41FA5}">
                      <a16:colId xmlns:a16="http://schemas.microsoft.com/office/drawing/2014/main" val="2271012193"/>
                    </a:ext>
                  </a:extLst>
                </a:gridCol>
                <a:gridCol w="410272">
                  <a:extLst>
                    <a:ext uri="{9D8B030D-6E8A-4147-A177-3AD203B41FA5}">
                      <a16:colId xmlns:a16="http://schemas.microsoft.com/office/drawing/2014/main" val="4061992005"/>
                    </a:ext>
                  </a:extLst>
                </a:gridCol>
                <a:gridCol w="403727">
                  <a:extLst>
                    <a:ext uri="{9D8B030D-6E8A-4147-A177-3AD203B41FA5}">
                      <a16:colId xmlns:a16="http://schemas.microsoft.com/office/drawing/2014/main" val="2689500213"/>
                    </a:ext>
                  </a:extLst>
                </a:gridCol>
                <a:gridCol w="403727">
                  <a:extLst>
                    <a:ext uri="{9D8B030D-6E8A-4147-A177-3AD203B41FA5}">
                      <a16:colId xmlns:a16="http://schemas.microsoft.com/office/drawing/2014/main" val="3824113121"/>
                    </a:ext>
                  </a:extLst>
                </a:gridCol>
                <a:gridCol w="1866354">
                  <a:extLst>
                    <a:ext uri="{9D8B030D-6E8A-4147-A177-3AD203B41FA5}">
                      <a16:colId xmlns:a16="http://schemas.microsoft.com/office/drawing/2014/main" val="214635024"/>
                    </a:ext>
                  </a:extLst>
                </a:gridCol>
                <a:gridCol w="543260">
                  <a:extLst>
                    <a:ext uri="{9D8B030D-6E8A-4147-A177-3AD203B41FA5}">
                      <a16:colId xmlns:a16="http://schemas.microsoft.com/office/drawing/2014/main" val="415757800"/>
                    </a:ext>
                  </a:extLst>
                </a:gridCol>
              </a:tblGrid>
              <a:tr h="496589">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8386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2373081">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Having high numbers of inexperienced officers as a result of Op Uplift due to their short length of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The recruitment of a large number of new officers into the force through Operation Uplift could result in a high level of inexperienced, young in service officers. This could add extra pressure and additional workloads for existing officers whilst these new officers work through their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000" dirty="0">
                          <a:latin typeface="Arial" panose="020B060402020202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ACC Hooks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nSpc>
                          <a:spcPct val="100000"/>
                        </a:lnSpc>
                        <a:spcAft>
                          <a:spcPts val="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Negotiated release of Response Officers through Tactical Workforce Planning.</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Chief Constable has agreed a new attachments process for all recruits at their week 90. They will have a mandatory six month attachment within investigations or neighbourhoods.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Additional inspectors and sergeants were added in to support in line management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Training days to include areas for improvement identified through Command/Learning and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the Strategic Risk meeting.</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09.01.23 ACC Hooks confirmed Response/Demand Review initiated. Head People Services added force reviewing option of ‘Rejoiner’ scheme.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76025935"/>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tint val="75000"/>
                  </a:prstClr>
                </a:solidFill>
                <a:latin typeface="Calibri" panose="020F0502020204030204"/>
              </a:rPr>
              <a:t>March</a:t>
            </a: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2023</a:t>
            </a:r>
          </a:p>
        </p:txBody>
      </p:sp>
      <p:sp>
        <p:nvSpPr>
          <p:cNvPr id="2" name="Slide Number Placeholder 1">
            <a:extLst>
              <a:ext uri="{FF2B5EF4-FFF2-40B4-BE49-F238E27FC236}">
                <a16:creationId xmlns:a16="http://schemas.microsoft.com/office/drawing/2014/main" id="{313C82A5-CECC-4A0A-A9B4-06DD6EBF4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43DA90-F1D3-482C-B54E-27FD499490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EFFF023B-562C-4433-AA83-3693E0CA4213}"/>
              </a:ext>
            </a:extLst>
          </p:cNvPr>
          <p:cNvGraphicFramePr>
            <a:graphicFrameLocks noChangeAspect="1"/>
          </p:cNvGraphicFramePr>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5" name="Object 4">
                        <a:extLst>
                          <a:ext uri="{FF2B5EF4-FFF2-40B4-BE49-F238E27FC236}">
                            <a16:creationId xmlns:a16="http://schemas.microsoft.com/office/drawing/2014/main" id="{EFFF023B-562C-4433-AA83-3693E0CA4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605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1D5FEADE-1CA5-4301-BF01-061F1445F9D5}"/>
              </a:ext>
            </a:extLst>
          </p:cNvPr>
          <p:cNvGraphicFramePr>
            <a:graphicFrameLocks noGrp="1"/>
          </p:cNvGraphicFramePr>
          <p:nvPr>
            <p:extLst>
              <p:ext uri="{D42A27DB-BD31-4B8C-83A1-F6EECF244321}">
                <p14:modId xmlns:p14="http://schemas.microsoft.com/office/powerpoint/2010/main" val="1567920938"/>
              </p:ext>
            </p:extLst>
          </p:nvPr>
        </p:nvGraphicFramePr>
        <p:xfrm>
          <a:off x="362465" y="900467"/>
          <a:ext cx="11467070" cy="5161838"/>
        </p:xfrm>
        <a:graphic>
          <a:graphicData uri="http://schemas.openxmlformats.org/drawingml/2006/table">
            <a:tbl>
              <a:tblPr firstRow="1" firstCol="1" bandRow="1"/>
              <a:tblGrid>
                <a:gridCol w="595674">
                  <a:extLst>
                    <a:ext uri="{9D8B030D-6E8A-4147-A177-3AD203B41FA5}">
                      <a16:colId xmlns:a16="http://schemas.microsoft.com/office/drawing/2014/main" val="4145516641"/>
                    </a:ext>
                  </a:extLst>
                </a:gridCol>
                <a:gridCol w="1369130">
                  <a:extLst>
                    <a:ext uri="{9D8B030D-6E8A-4147-A177-3AD203B41FA5}">
                      <a16:colId xmlns:a16="http://schemas.microsoft.com/office/drawing/2014/main" val="3080746801"/>
                    </a:ext>
                  </a:extLst>
                </a:gridCol>
                <a:gridCol w="1986564">
                  <a:extLst>
                    <a:ext uri="{9D8B030D-6E8A-4147-A177-3AD203B41FA5}">
                      <a16:colId xmlns:a16="http://schemas.microsoft.com/office/drawing/2014/main" val="3525034735"/>
                    </a:ext>
                  </a:extLst>
                </a:gridCol>
                <a:gridCol w="405037">
                  <a:extLst>
                    <a:ext uri="{9D8B030D-6E8A-4147-A177-3AD203B41FA5}">
                      <a16:colId xmlns:a16="http://schemas.microsoft.com/office/drawing/2014/main" val="2838429467"/>
                    </a:ext>
                  </a:extLst>
                </a:gridCol>
                <a:gridCol w="358505">
                  <a:extLst>
                    <a:ext uri="{9D8B030D-6E8A-4147-A177-3AD203B41FA5}">
                      <a16:colId xmlns:a16="http://schemas.microsoft.com/office/drawing/2014/main" val="1219704479"/>
                    </a:ext>
                  </a:extLst>
                </a:gridCol>
                <a:gridCol w="403727">
                  <a:extLst>
                    <a:ext uri="{9D8B030D-6E8A-4147-A177-3AD203B41FA5}">
                      <a16:colId xmlns:a16="http://schemas.microsoft.com/office/drawing/2014/main" val="2699226197"/>
                    </a:ext>
                  </a:extLst>
                </a:gridCol>
                <a:gridCol w="791872">
                  <a:extLst>
                    <a:ext uri="{9D8B030D-6E8A-4147-A177-3AD203B41FA5}">
                      <a16:colId xmlns:a16="http://schemas.microsoft.com/office/drawing/2014/main" val="2018322587"/>
                    </a:ext>
                  </a:extLst>
                </a:gridCol>
                <a:gridCol w="1929221">
                  <a:extLst>
                    <a:ext uri="{9D8B030D-6E8A-4147-A177-3AD203B41FA5}">
                      <a16:colId xmlns:a16="http://schemas.microsoft.com/office/drawing/2014/main" val="2271012193"/>
                    </a:ext>
                  </a:extLst>
                </a:gridCol>
                <a:gridCol w="410272">
                  <a:extLst>
                    <a:ext uri="{9D8B030D-6E8A-4147-A177-3AD203B41FA5}">
                      <a16:colId xmlns:a16="http://schemas.microsoft.com/office/drawing/2014/main" val="4061992005"/>
                    </a:ext>
                  </a:extLst>
                </a:gridCol>
                <a:gridCol w="403727">
                  <a:extLst>
                    <a:ext uri="{9D8B030D-6E8A-4147-A177-3AD203B41FA5}">
                      <a16:colId xmlns:a16="http://schemas.microsoft.com/office/drawing/2014/main" val="2689500213"/>
                    </a:ext>
                  </a:extLst>
                </a:gridCol>
                <a:gridCol w="403727">
                  <a:extLst>
                    <a:ext uri="{9D8B030D-6E8A-4147-A177-3AD203B41FA5}">
                      <a16:colId xmlns:a16="http://schemas.microsoft.com/office/drawing/2014/main" val="3824113121"/>
                    </a:ext>
                  </a:extLst>
                </a:gridCol>
                <a:gridCol w="1866354">
                  <a:extLst>
                    <a:ext uri="{9D8B030D-6E8A-4147-A177-3AD203B41FA5}">
                      <a16:colId xmlns:a16="http://schemas.microsoft.com/office/drawing/2014/main" val="214635024"/>
                    </a:ext>
                  </a:extLst>
                </a:gridCol>
                <a:gridCol w="543260">
                  <a:extLst>
                    <a:ext uri="{9D8B030D-6E8A-4147-A177-3AD203B41FA5}">
                      <a16:colId xmlns:a16="http://schemas.microsoft.com/office/drawing/2014/main" val="415757800"/>
                    </a:ext>
                  </a:extLst>
                </a:gridCol>
              </a:tblGrid>
              <a:tr h="496589">
                <a:tc rowSpan="2">
                  <a:txBody>
                    <a:bodyPr/>
                    <a:lstStyle/>
                    <a:p>
                      <a:pP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0000"/>
                        </a:lnSpc>
                        <a:spcAft>
                          <a:spcPts val="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18386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2373081">
                <a:tc>
                  <a:txBody>
                    <a:bodyPr/>
                    <a:lstStyle/>
                    <a:p>
                      <a:pPr algn="ctr">
                        <a:lnSpc>
                          <a:spcPct val="107000"/>
                        </a:lnSpc>
                        <a:spcAft>
                          <a:spcPts val="800"/>
                        </a:spcAft>
                      </a:pPr>
                      <a:endParaRPr lang="en-GB" sz="10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No GIRR accreditation resulting in risk to the organisation’s information security, increased exposure to cyber attacks and reputational damage. This is intensified by the l</a:t>
                      </a:r>
                      <a:r>
                        <a:rPr lang="en-GB" sz="1000" dirty="0">
                          <a:effectLst/>
                          <a:latin typeface="Arial" panose="020B0604020202020204" pitchFamily="34" charset="0"/>
                          <a:ea typeface="Calibri" panose="020F0502020204030204" pitchFamily="34" charset="0"/>
                          <a:cs typeface="Times New Roman" panose="02020603050405020304" pitchFamily="18" charset="0"/>
                        </a:rPr>
                        <a:t>ack of Information Management Lead and Data Protection Officer, which could lead to non compliance with statutory and regulatory requirements.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Due to a lack of Governance and Information Risk Return (GIRR) accreditation, there is an increased risk that corporate information will be compromised resulting in monetary penalties and reputational damage.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000" dirty="0">
                          <a:latin typeface="Arial" panose="020B060402020202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000" dirty="0">
                          <a:latin typeface="Arial" panose="020B0604020202020204" pitchFamily="34" charset="0"/>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Plans prepared to renew Force accreditation by July 2022.</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Continued liaison with NPIRMT.</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Force will work to an annual cycle of compliance moving forward for the variety of frameworks it is required to comply with.</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Fast track recruitment into the Information Management Lead and Data Protection Officer post on a 6 month secondment (closing date for expressions of interest 13</a:t>
                      </a:r>
                      <a:r>
                        <a:rPr lang="en-GB" sz="1000" baseline="30000" dirty="0">
                          <a:effectLst/>
                          <a:latin typeface="Arial" panose="020B0604020202020204" pitchFamily="34" charset="0"/>
                          <a:ea typeface="Calibri" panose="020F0502020204030204" pitchFamily="34" charset="0"/>
                          <a:cs typeface="Arial" panose="020B0604020202020204" pitchFamily="34" charset="0"/>
                        </a:rPr>
                        <a:t>th</a:t>
                      </a:r>
                      <a:r>
                        <a:rPr lang="en-GB" sz="1000" dirty="0">
                          <a:effectLst/>
                          <a:latin typeface="Arial" panose="020B0604020202020204" pitchFamily="34" charset="0"/>
                          <a:ea typeface="Calibri" panose="020F0502020204030204" pitchFamily="34" charset="0"/>
                          <a:cs typeface="Arial" panose="020B0604020202020204" pitchFamily="34" charset="0"/>
                        </a:rPr>
                        <a:t> May 2022).</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Assistance from neighbouring forces Derbyshire and Northants.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a:t>
                      </a:r>
                    </a:p>
                    <a:p>
                      <a:pPr>
                        <a:lnSpc>
                          <a:spcPct val="10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 and managed through the Information Management Board.</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Active consideration of permanent recruitment to the role. </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Chief Supt Lawton, Corporate Services has oversight of this area.</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We now do the </a:t>
                      </a:r>
                      <a:r>
                        <a:rPr lang="en-GB" sz="1000" dirty="0" err="1">
                          <a:effectLst/>
                          <a:latin typeface="Arial" panose="020B0604020202020204" pitchFamily="34" charset="0"/>
                          <a:ea typeface="Calibri" panose="020F0502020204030204" pitchFamily="34" charset="0"/>
                          <a:cs typeface="Times New Roman" panose="02020603050405020304" pitchFamily="18" charset="0"/>
                        </a:rPr>
                        <a:t>SyAP</a:t>
                      </a:r>
                      <a:r>
                        <a:rPr lang="en-GB" sz="1000" dirty="0">
                          <a:effectLst/>
                          <a:latin typeface="Arial" panose="020B0604020202020204" pitchFamily="34" charset="0"/>
                          <a:ea typeface="Calibri" panose="020F0502020204030204" pitchFamily="34" charset="0"/>
                          <a:cs typeface="Times New Roman" panose="02020603050405020304" pitchFamily="18" charset="0"/>
                        </a:rPr>
                        <a:t> and we will be sent our maturity ratings report on 17.05.2023, which will inform our next steps. </a:t>
                      </a:r>
                    </a:p>
                    <a:p>
                      <a:pPr marL="171450" indent="-171450">
                        <a:lnSpc>
                          <a:spcPct val="107000"/>
                        </a:lnSpc>
                        <a:spcAft>
                          <a:spcPts val="80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76025935"/>
                  </a:ext>
                </a:extLst>
              </a:tr>
            </a:tbl>
          </a:graphicData>
        </a:graphic>
      </p:graphicFrame>
      <p:sp>
        <p:nvSpPr>
          <p:cNvPr id="18" name="Footer Placeholder 17">
            <a:extLst>
              <a:ext uri="{FF2B5EF4-FFF2-40B4-BE49-F238E27FC236}">
                <a16:creationId xmlns:a16="http://schemas.microsoft.com/office/drawing/2014/main" id="{35967917-D0D3-46C6-81F0-842734B0C648}"/>
              </a:ext>
            </a:extLst>
          </p:cNvPr>
          <p:cNvSpPr>
            <a:spLocks noGrp="1"/>
          </p:cNvSpPr>
          <p:nvPr>
            <p:ph type="ftr" sz="quarter" idx="11"/>
          </p:nvPr>
        </p:nvSpPr>
        <p:spPr/>
        <p:txBody>
          <a:bodyPr/>
          <a:lstStyle/>
          <a:p>
            <a:r>
              <a:rPr lang="en-GB" dirty="0"/>
              <a:t>March 2023</a:t>
            </a:r>
          </a:p>
        </p:txBody>
      </p:sp>
      <p:sp>
        <p:nvSpPr>
          <p:cNvPr id="2" name="Slide Number Placeholder 1">
            <a:extLst>
              <a:ext uri="{FF2B5EF4-FFF2-40B4-BE49-F238E27FC236}">
                <a16:creationId xmlns:a16="http://schemas.microsoft.com/office/drawing/2014/main" id="{313C82A5-CECC-4A0A-A9B4-06DD6EBF4C4A}"/>
              </a:ext>
            </a:extLst>
          </p:cNvPr>
          <p:cNvSpPr>
            <a:spLocks noGrp="1"/>
          </p:cNvSpPr>
          <p:nvPr>
            <p:ph type="sldNum" sz="quarter" idx="12"/>
          </p:nvPr>
        </p:nvSpPr>
        <p:spPr/>
        <p:txBody>
          <a:bodyPr/>
          <a:lstStyle/>
          <a:p>
            <a:fld id="{EA43DA90-F1D3-482C-B54E-27FD499490B7}" type="slidenum">
              <a:rPr lang="en-GB" smtClean="0"/>
              <a:t>6</a:t>
            </a:fld>
            <a:endParaRPr lang="en-GB" dirty="0"/>
          </a:p>
        </p:txBody>
      </p:sp>
      <p:graphicFrame>
        <p:nvGraphicFramePr>
          <p:cNvPr id="5" name="Object 4">
            <a:extLst>
              <a:ext uri="{FF2B5EF4-FFF2-40B4-BE49-F238E27FC236}">
                <a16:creationId xmlns:a16="http://schemas.microsoft.com/office/drawing/2014/main" id="{EFFF023B-562C-4433-AA83-3693E0CA4213}"/>
              </a:ext>
            </a:extLst>
          </p:cNvPr>
          <p:cNvGraphicFramePr>
            <a:graphicFrameLocks noChangeAspect="1"/>
          </p:cNvGraphicFramePr>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5" name="Object 4">
                        <a:extLst>
                          <a:ext uri="{FF2B5EF4-FFF2-40B4-BE49-F238E27FC236}">
                            <a16:creationId xmlns:a16="http://schemas.microsoft.com/office/drawing/2014/main" id="{EFFF023B-562C-4433-AA83-3693E0CA4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664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1CC432-A742-4DC7-8D48-8D618E7F7A26}"/>
              </a:ext>
            </a:extLst>
          </p:cNvPr>
          <p:cNvSpPr>
            <a:spLocks noGrp="1"/>
          </p:cNvSpPr>
          <p:nvPr>
            <p:ph type="ftr" sz="quarter" idx="11"/>
          </p:nvPr>
        </p:nvSpPr>
        <p:spPr>
          <a:xfrm>
            <a:off x="4038423" y="6496050"/>
            <a:ext cx="4114800" cy="365125"/>
          </a:xfrm>
        </p:spPr>
        <p:txBody>
          <a:bodyPr/>
          <a:lstStyle/>
          <a:p>
            <a:r>
              <a:rPr lang="en-GB" dirty="0"/>
              <a:t>March 2023</a:t>
            </a:r>
          </a:p>
        </p:txBody>
      </p:sp>
      <p:graphicFrame>
        <p:nvGraphicFramePr>
          <p:cNvPr id="6" name="Table 5">
            <a:extLst>
              <a:ext uri="{FF2B5EF4-FFF2-40B4-BE49-F238E27FC236}">
                <a16:creationId xmlns:a16="http://schemas.microsoft.com/office/drawing/2014/main" id="{60C2C42A-4D67-4F39-BF75-ECEA369D3490}"/>
              </a:ext>
            </a:extLst>
          </p:cNvPr>
          <p:cNvGraphicFramePr>
            <a:graphicFrameLocks noGrp="1"/>
          </p:cNvGraphicFramePr>
          <p:nvPr>
            <p:extLst>
              <p:ext uri="{D42A27DB-BD31-4B8C-83A1-F6EECF244321}">
                <p14:modId xmlns:p14="http://schemas.microsoft.com/office/powerpoint/2010/main" val="186888799"/>
              </p:ext>
            </p:extLst>
          </p:nvPr>
        </p:nvGraphicFramePr>
        <p:xfrm>
          <a:off x="269612" y="933747"/>
          <a:ext cx="11652422" cy="761944"/>
        </p:xfrm>
        <a:graphic>
          <a:graphicData uri="http://schemas.openxmlformats.org/drawingml/2006/table">
            <a:tbl>
              <a:tblPr firstRow="1" firstCol="1" bandRow="1"/>
              <a:tblGrid>
                <a:gridCol w="605303">
                  <a:extLst>
                    <a:ext uri="{9D8B030D-6E8A-4147-A177-3AD203B41FA5}">
                      <a16:colId xmlns:a16="http://schemas.microsoft.com/office/drawing/2014/main" val="4145516641"/>
                    </a:ext>
                  </a:extLst>
                </a:gridCol>
                <a:gridCol w="1407887">
                  <a:extLst>
                    <a:ext uri="{9D8B030D-6E8A-4147-A177-3AD203B41FA5}">
                      <a16:colId xmlns:a16="http://schemas.microsoft.com/office/drawing/2014/main" val="3080746801"/>
                    </a:ext>
                  </a:extLst>
                </a:gridCol>
                <a:gridCol w="2002045">
                  <a:extLst>
                    <a:ext uri="{9D8B030D-6E8A-4147-A177-3AD203B41FA5}">
                      <a16:colId xmlns:a16="http://schemas.microsoft.com/office/drawing/2014/main" val="3525034735"/>
                    </a:ext>
                  </a:extLst>
                </a:gridCol>
                <a:gridCol w="411584">
                  <a:extLst>
                    <a:ext uri="{9D8B030D-6E8A-4147-A177-3AD203B41FA5}">
                      <a16:colId xmlns:a16="http://schemas.microsoft.com/office/drawing/2014/main" val="2838429467"/>
                    </a:ext>
                  </a:extLst>
                </a:gridCol>
                <a:gridCol w="364299">
                  <a:extLst>
                    <a:ext uri="{9D8B030D-6E8A-4147-A177-3AD203B41FA5}">
                      <a16:colId xmlns:a16="http://schemas.microsoft.com/office/drawing/2014/main" val="1219704479"/>
                    </a:ext>
                  </a:extLst>
                </a:gridCol>
                <a:gridCol w="410254">
                  <a:extLst>
                    <a:ext uri="{9D8B030D-6E8A-4147-A177-3AD203B41FA5}">
                      <a16:colId xmlns:a16="http://schemas.microsoft.com/office/drawing/2014/main" val="2699226197"/>
                    </a:ext>
                  </a:extLst>
                </a:gridCol>
                <a:gridCol w="852637">
                  <a:extLst>
                    <a:ext uri="{9D8B030D-6E8A-4147-A177-3AD203B41FA5}">
                      <a16:colId xmlns:a16="http://schemas.microsoft.com/office/drawing/2014/main" val="2018322587"/>
                    </a:ext>
                  </a:extLst>
                </a:gridCol>
                <a:gridCol w="2029370">
                  <a:extLst>
                    <a:ext uri="{9D8B030D-6E8A-4147-A177-3AD203B41FA5}">
                      <a16:colId xmlns:a16="http://schemas.microsoft.com/office/drawing/2014/main" val="2271012193"/>
                    </a:ext>
                  </a:extLst>
                </a:gridCol>
                <a:gridCol w="432486">
                  <a:extLst>
                    <a:ext uri="{9D8B030D-6E8A-4147-A177-3AD203B41FA5}">
                      <a16:colId xmlns:a16="http://schemas.microsoft.com/office/drawing/2014/main" val="4061992005"/>
                    </a:ext>
                  </a:extLst>
                </a:gridCol>
                <a:gridCol w="407773">
                  <a:extLst>
                    <a:ext uri="{9D8B030D-6E8A-4147-A177-3AD203B41FA5}">
                      <a16:colId xmlns:a16="http://schemas.microsoft.com/office/drawing/2014/main" val="2689500213"/>
                    </a:ext>
                  </a:extLst>
                </a:gridCol>
                <a:gridCol w="420130">
                  <a:extLst>
                    <a:ext uri="{9D8B030D-6E8A-4147-A177-3AD203B41FA5}">
                      <a16:colId xmlns:a16="http://schemas.microsoft.com/office/drawing/2014/main" val="3824113121"/>
                    </a:ext>
                  </a:extLst>
                </a:gridCol>
                <a:gridCol w="1756611">
                  <a:extLst>
                    <a:ext uri="{9D8B030D-6E8A-4147-A177-3AD203B41FA5}">
                      <a16:colId xmlns:a16="http://schemas.microsoft.com/office/drawing/2014/main" val="214635024"/>
                    </a:ext>
                  </a:extLst>
                </a:gridCol>
                <a:gridCol w="552043">
                  <a:extLst>
                    <a:ext uri="{9D8B030D-6E8A-4147-A177-3AD203B41FA5}">
                      <a16:colId xmlns:a16="http://schemas.microsoft.com/office/drawing/2014/main" val="415757800"/>
                    </a:ext>
                  </a:extLst>
                </a:gridCol>
              </a:tblGrid>
              <a:tr h="557315">
                <a:tc rowSpan="2">
                  <a:txBody>
                    <a:bodyPr/>
                    <a:lstStyle/>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20462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bl>
          </a:graphicData>
        </a:graphic>
      </p:graphicFrame>
      <p:sp>
        <p:nvSpPr>
          <p:cNvPr id="2" name="Slide Number Placeholder 1">
            <a:extLst>
              <a:ext uri="{FF2B5EF4-FFF2-40B4-BE49-F238E27FC236}">
                <a16:creationId xmlns:a16="http://schemas.microsoft.com/office/drawing/2014/main" id="{EF7C3201-828A-4892-81F5-C70F24D0C904}"/>
              </a:ext>
            </a:extLst>
          </p:cNvPr>
          <p:cNvSpPr>
            <a:spLocks noGrp="1"/>
          </p:cNvSpPr>
          <p:nvPr>
            <p:ph type="sldNum" sz="quarter" idx="12"/>
          </p:nvPr>
        </p:nvSpPr>
        <p:spPr/>
        <p:txBody>
          <a:bodyPr/>
          <a:lstStyle/>
          <a:p>
            <a:fld id="{EA43DA90-F1D3-482C-B54E-27FD499490B7}" type="slidenum">
              <a:rPr lang="en-GB" smtClean="0"/>
              <a:t>7</a:t>
            </a:fld>
            <a:endParaRPr lang="en-GB" dirty="0"/>
          </a:p>
        </p:txBody>
      </p:sp>
      <p:graphicFrame>
        <p:nvGraphicFramePr>
          <p:cNvPr id="5" name="Object 4">
            <a:extLst>
              <a:ext uri="{FF2B5EF4-FFF2-40B4-BE49-F238E27FC236}">
                <a16:creationId xmlns:a16="http://schemas.microsoft.com/office/drawing/2014/main" id="{D8911DEF-521C-4E0B-B970-13013D7DBC97}"/>
              </a:ext>
            </a:extLst>
          </p:cNvPr>
          <p:cNvGraphicFramePr>
            <a:graphicFrameLocks noChangeAspect="1"/>
          </p:cNvGraphicFramePr>
          <p:nvPr>
            <p:extLst>
              <p:ext uri="{D42A27DB-BD31-4B8C-83A1-F6EECF244321}">
                <p14:modId xmlns:p14="http://schemas.microsoft.com/office/powerpoint/2010/main" val="2988833360"/>
              </p:ext>
            </p:extLst>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8" name="Object 7">
                        <a:extLst>
                          <a:ext uri="{FF2B5EF4-FFF2-40B4-BE49-F238E27FC236}">
                            <a16:creationId xmlns:a16="http://schemas.microsoft.com/office/drawing/2014/main" id="{67B87BB5-D9E3-48A7-A2A0-881E9C2D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a:extLst>
              <a:ext uri="{FF2B5EF4-FFF2-40B4-BE49-F238E27FC236}">
                <a16:creationId xmlns:a16="http://schemas.microsoft.com/office/drawing/2014/main" id="{B6B46EBC-E4E1-4512-B066-6D772894951A}"/>
              </a:ext>
            </a:extLst>
          </p:cNvPr>
          <p:cNvGraphicFramePr>
            <a:graphicFrameLocks noGrp="1"/>
          </p:cNvGraphicFramePr>
          <p:nvPr>
            <p:extLst>
              <p:ext uri="{D42A27DB-BD31-4B8C-83A1-F6EECF244321}">
                <p14:modId xmlns:p14="http://schemas.microsoft.com/office/powerpoint/2010/main" val="2563529187"/>
              </p:ext>
            </p:extLst>
          </p:nvPr>
        </p:nvGraphicFramePr>
        <p:xfrm>
          <a:off x="269612" y="1695692"/>
          <a:ext cx="11652422" cy="3170936"/>
        </p:xfrm>
        <a:graphic>
          <a:graphicData uri="http://schemas.openxmlformats.org/drawingml/2006/table">
            <a:tbl>
              <a:tblPr firstRow="1" firstCol="1" bandRow="1"/>
              <a:tblGrid>
                <a:gridCol w="605303">
                  <a:extLst>
                    <a:ext uri="{9D8B030D-6E8A-4147-A177-3AD203B41FA5}">
                      <a16:colId xmlns:a16="http://schemas.microsoft.com/office/drawing/2014/main" val="436409878"/>
                    </a:ext>
                  </a:extLst>
                </a:gridCol>
                <a:gridCol w="1407887">
                  <a:extLst>
                    <a:ext uri="{9D8B030D-6E8A-4147-A177-3AD203B41FA5}">
                      <a16:colId xmlns:a16="http://schemas.microsoft.com/office/drawing/2014/main" val="717726915"/>
                    </a:ext>
                  </a:extLst>
                </a:gridCol>
                <a:gridCol w="2002045">
                  <a:extLst>
                    <a:ext uri="{9D8B030D-6E8A-4147-A177-3AD203B41FA5}">
                      <a16:colId xmlns:a16="http://schemas.microsoft.com/office/drawing/2014/main" val="2061097112"/>
                    </a:ext>
                  </a:extLst>
                </a:gridCol>
                <a:gridCol w="411584">
                  <a:extLst>
                    <a:ext uri="{9D8B030D-6E8A-4147-A177-3AD203B41FA5}">
                      <a16:colId xmlns:a16="http://schemas.microsoft.com/office/drawing/2014/main" val="2094946015"/>
                    </a:ext>
                  </a:extLst>
                </a:gridCol>
                <a:gridCol w="364299">
                  <a:extLst>
                    <a:ext uri="{9D8B030D-6E8A-4147-A177-3AD203B41FA5}">
                      <a16:colId xmlns:a16="http://schemas.microsoft.com/office/drawing/2014/main" val="4063647091"/>
                    </a:ext>
                  </a:extLst>
                </a:gridCol>
                <a:gridCol w="410254">
                  <a:extLst>
                    <a:ext uri="{9D8B030D-6E8A-4147-A177-3AD203B41FA5}">
                      <a16:colId xmlns:a16="http://schemas.microsoft.com/office/drawing/2014/main" val="1373643572"/>
                    </a:ext>
                  </a:extLst>
                </a:gridCol>
                <a:gridCol w="862262">
                  <a:extLst>
                    <a:ext uri="{9D8B030D-6E8A-4147-A177-3AD203B41FA5}">
                      <a16:colId xmlns:a16="http://schemas.microsoft.com/office/drawing/2014/main" val="1534527911"/>
                    </a:ext>
                  </a:extLst>
                </a:gridCol>
                <a:gridCol w="2019745">
                  <a:extLst>
                    <a:ext uri="{9D8B030D-6E8A-4147-A177-3AD203B41FA5}">
                      <a16:colId xmlns:a16="http://schemas.microsoft.com/office/drawing/2014/main" val="2625785153"/>
                    </a:ext>
                  </a:extLst>
                </a:gridCol>
                <a:gridCol w="432486">
                  <a:extLst>
                    <a:ext uri="{9D8B030D-6E8A-4147-A177-3AD203B41FA5}">
                      <a16:colId xmlns:a16="http://schemas.microsoft.com/office/drawing/2014/main" val="3177622754"/>
                    </a:ext>
                  </a:extLst>
                </a:gridCol>
                <a:gridCol w="407773">
                  <a:extLst>
                    <a:ext uri="{9D8B030D-6E8A-4147-A177-3AD203B41FA5}">
                      <a16:colId xmlns:a16="http://schemas.microsoft.com/office/drawing/2014/main" val="2060694934"/>
                    </a:ext>
                  </a:extLst>
                </a:gridCol>
                <a:gridCol w="420130">
                  <a:extLst>
                    <a:ext uri="{9D8B030D-6E8A-4147-A177-3AD203B41FA5}">
                      <a16:colId xmlns:a16="http://schemas.microsoft.com/office/drawing/2014/main" val="3852844809"/>
                    </a:ext>
                  </a:extLst>
                </a:gridCol>
                <a:gridCol w="1756611">
                  <a:extLst>
                    <a:ext uri="{9D8B030D-6E8A-4147-A177-3AD203B41FA5}">
                      <a16:colId xmlns:a16="http://schemas.microsoft.com/office/drawing/2014/main" val="4135124961"/>
                    </a:ext>
                  </a:extLst>
                </a:gridCol>
                <a:gridCol w="552043">
                  <a:extLst>
                    <a:ext uri="{9D8B030D-6E8A-4147-A177-3AD203B41FA5}">
                      <a16:colId xmlns:a16="http://schemas.microsoft.com/office/drawing/2014/main" val="1250223923"/>
                    </a:ext>
                  </a:extLst>
                </a:gridCol>
              </a:tblGrid>
              <a:tr h="2406046">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FSR0012</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Failure to meet the environmental targets proposed under the Environmental Act 2021.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There is a clear governmental directive to improve our environmental efficiency.  </a:t>
                      </a: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The speed of change, along with increase in costs and demand, may make this net zero target hard to achieve, thereby potentially effecting the environment, finances and ability to operate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Solar panelling on police premises.</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Investment in new buildings, which are more energy efficient and less carbon impairing.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Reduction in the size of our estate.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Integrated working such as with the Fore Service and the Council.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Arial" panose="020B0604020202020204" pitchFamily="34" charset="0"/>
                        </a:rPr>
                        <a:t>Risk appetite for this area is accepted given the Govt. targets are many years away.</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is reported to the Strategic Risk meeting</a:t>
                      </a:r>
                      <a:r>
                        <a:rPr lang="en-GB" sz="1000" dirty="0">
                          <a:effectLst/>
                          <a:latin typeface="Arial" panose="020B0604020202020204" pitchFamily="34" charset="0"/>
                          <a:ea typeface="Calibri" panose="020F0502020204030204" pitchFamily="34" charset="0"/>
                          <a:cs typeface="Arial" panose="020B0604020202020204" pitchFamily="34" charset="0"/>
                        </a:rPr>
                        <a:t>.</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is reported to FEB and to JIAC.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latin typeface="Arial" panose="020B0604020202020204" pitchFamily="34" charset="0"/>
                        <a:cs typeface="Arial" panose="020B0604020202020204" pitchFamily="34" charset="0"/>
                      </a:endParaRPr>
                    </a:p>
                    <a:p>
                      <a:pPr>
                        <a:lnSpc>
                          <a:spcPct val="100000"/>
                        </a:lnSpc>
                        <a:spcAft>
                          <a:spcPts val="0"/>
                        </a:spcAft>
                      </a:pPr>
                      <a:r>
                        <a:rPr lang="en-GB" sz="1000" dirty="0">
                          <a:latin typeface="Arial" panose="020B060402020202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This risk has a ‘negative outlook.’</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Carbon trust are coming in to force to review our work in this area via the Estates Department. This review will generate an action plan for the Force to work to.</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Chris Ackroyd is working on the decarbonisation of the fleet.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08094944"/>
                  </a:ext>
                </a:extLst>
              </a:tr>
            </a:tbl>
          </a:graphicData>
        </a:graphic>
      </p:graphicFrame>
    </p:spTree>
    <p:extLst>
      <p:ext uri="{BB962C8B-B14F-4D97-AF65-F5344CB8AC3E}">
        <p14:creationId xmlns:p14="http://schemas.microsoft.com/office/powerpoint/2010/main" val="78176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1CC432-A742-4DC7-8D48-8D618E7F7A26}"/>
              </a:ext>
            </a:extLst>
          </p:cNvPr>
          <p:cNvSpPr>
            <a:spLocks noGrp="1"/>
          </p:cNvSpPr>
          <p:nvPr>
            <p:ph type="ftr" sz="quarter" idx="11"/>
          </p:nvPr>
        </p:nvSpPr>
        <p:spPr>
          <a:xfrm>
            <a:off x="4038600" y="6538912"/>
            <a:ext cx="4114800" cy="365125"/>
          </a:xfrm>
        </p:spPr>
        <p:txBody>
          <a:bodyPr/>
          <a:lstStyle/>
          <a:p>
            <a:r>
              <a:rPr lang="en-GB" dirty="0"/>
              <a:t>May 2023</a:t>
            </a:r>
          </a:p>
        </p:txBody>
      </p:sp>
      <p:graphicFrame>
        <p:nvGraphicFramePr>
          <p:cNvPr id="6" name="Table 5">
            <a:extLst>
              <a:ext uri="{FF2B5EF4-FFF2-40B4-BE49-F238E27FC236}">
                <a16:creationId xmlns:a16="http://schemas.microsoft.com/office/drawing/2014/main" id="{60C2C42A-4D67-4F39-BF75-ECEA369D3490}"/>
              </a:ext>
            </a:extLst>
          </p:cNvPr>
          <p:cNvGraphicFramePr>
            <a:graphicFrameLocks noGrp="1"/>
          </p:cNvGraphicFramePr>
          <p:nvPr>
            <p:extLst>
              <p:ext uri="{D42A27DB-BD31-4B8C-83A1-F6EECF244321}">
                <p14:modId xmlns:p14="http://schemas.microsoft.com/office/powerpoint/2010/main" val="2691111011"/>
              </p:ext>
            </p:extLst>
          </p:nvPr>
        </p:nvGraphicFramePr>
        <p:xfrm>
          <a:off x="269789" y="1017140"/>
          <a:ext cx="11652422" cy="3364139"/>
        </p:xfrm>
        <a:graphic>
          <a:graphicData uri="http://schemas.openxmlformats.org/drawingml/2006/table">
            <a:tbl>
              <a:tblPr firstRow="1" firstCol="1" bandRow="1"/>
              <a:tblGrid>
                <a:gridCol w="605303">
                  <a:extLst>
                    <a:ext uri="{9D8B030D-6E8A-4147-A177-3AD203B41FA5}">
                      <a16:colId xmlns:a16="http://schemas.microsoft.com/office/drawing/2014/main" val="4145516641"/>
                    </a:ext>
                  </a:extLst>
                </a:gridCol>
                <a:gridCol w="1407887">
                  <a:extLst>
                    <a:ext uri="{9D8B030D-6E8A-4147-A177-3AD203B41FA5}">
                      <a16:colId xmlns:a16="http://schemas.microsoft.com/office/drawing/2014/main" val="3080746801"/>
                    </a:ext>
                  </a:extLst>
                </a:gridCol>
                <a:gridCol w="2002045">
                  <a:extLst>
                    <a:ext uri="{9D8B030D-6E8A-4147-A177-3AD203B41FA5}">
                      <a16:colId xmlns:a16="http://schemas.microsoft.com/office/drawing/2014/main" val="3525034735"/>
                    </a:ext>
                  </a:extLst>
                </a:gridCol>
                <a:gridCol w="411584">
                  <a:extLst>
                    <a:ext uri="{9D8B030D-6E8A-4147-A177-3AD203B41FA5}">
                      <a16:colId xmlns:a16="http://schemas.microsoft.com/office/drawing/2014/main" val="2838429467"/>
                    </a:ext>
                  </a:extLst>
                </a:gridCol>
                <a:gridCol w="364299">
                  <a:extLst>
                    <a:ext uri="{9D8B030D-6E8A-4147-A177-3AD203B41FA5}">
                      <a16:colId xmlns:a16="http://schemas.microsoft.com/office/drawing/2014/main" val="1219704479"/>
                    </a:ext>
                  </a:extLst>
                </a:gridCol>
                <a:gridCol w="410254">
                  <a:extLst>
                    <a:ext uri="{9D8B030D-6E8A-4147-A177-3AD203B41FA5}">
                      <a16:colId xmlns:a16="http://schemas.microsoft.com/office/drawing/2014/main" val="2699226197"/>
                    </a:ext>
                  </a:extLst>
                </a:gridCol>
                <a:gridCol w="823761">
                  <a:extLst>
                    <a:ext uri="{9D8B030D-6E8A-4147-A177-3AD203B41FA5}">
                      <a16:colId xmlns:a16="http://schemas.microsoft.com/office/drawing/2014/main" val="2018322587"/>
                    </a:ext>
                  </a:extLst>
                </a:gridCol>
                <a:gridCol w="2058246">
                  <a:extLst>
                    <a:ext uri="{9D8B030D-6E8A-4147-A177-3AD203B41FA5}">
                      <a16:colId xmlns:a16="http://schemas.microsoft.com/office/drawing/2014/main" val="2271012193"/>
                    </a:ext>
                  </a:extLst>
                </a:gridCol>
                <a:gridCol w="432486">
                  <a:extLst>
                    <a:ext uri="{9D8B030D-6E8A-4147-A177-3AD203B41FA5}">
                      <a16:colId xmlns:a16="http://schemas.microsoft.com/office/drawing/2014/main" val="4061992005"/>
                    </a:ext>
                  </a:extLst>
                </a:gridCol>
                <a:gridCol w="407773">
                  <a:extLst>
                    <a:ext uri="{9D8B030D-6E8A-4147-A177-3AD203B41FA5}">
                      <a16:colId xmlns:a16="http://schemas.microsoft.com/office/drawing/2014/main" val="2689500213"/>
                    </a:ext>
                  </a:extLst>
                </a:gridCol>
                <a:gridCol w="420130">
                  <a:extLst>
                    <a:ext uri="{9D8B030D-6E8A-4147-A177-3AD203B41FA5}">
                      <a16:colId xmlns:a16="http://schemas.microsoft.com/office/drawing/2014/main" val="3824113121"/>
                    </a:ext>
                  </a:extLst>
                </a:gridCol>
                <a:gridCol w="1756611">
                  <a:extLst>
                    <a:ext uri="{9D8B030D-6E8A-4147-A177-3AD203B41FA5}">
                      <a16:colId xmlns:a16="http://schemas.microsoft.com/office/drawing/2014/main" val="214635024"/>
                    </a:ext>
                  </a:extLst>
                </a:gridCol>
                <a:gridCol w="552043">
                  <a:extLst>
                    <a:ext uri="{9D8B030D-6E8A-4147-A177-3AD203B41FA5}">
                      <a16:colId xmlns:a16="http://schemas.microsoft.com/office/drawing/2014/main" val="415757800"/>
                    </a:ext>
                  </a:extLst>
                </a:gridCol>
              </a:tblGrid>
              <a:tr h="594028">
                <a:tc rowSpan="2">
                  <a:txBody>
                    <a:bodyPr/>
                    <a:lstStyle/>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Inherent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Risk Owner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Controls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gridSpan="3">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Residual Risk Score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Further Actions / Notes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rowSpan="2">
                  <a:txBody>
                    <a:bodyPr/>
                    <a:lstStyle/>
                    <a:p>
                      <a:pPr algn="ctr">
                        <a:lnSpc>
                          <a:spcPct val="107000"/>
                        </a:lnSpc>
                        <a:spcAft>
                          <a:spcPts val="8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Target Risk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207006661"/>
                  </a:ext>
                </a:extLst>
              </a:tr>
              <a:tr h="21810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800"/>
                        </a:spcAft>
                      </a:pPr>
                      <a:r>
                        <a:rPr lang="en-GB"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76117348"/>
                  </a:ext>
                </a:extLst>
              </a:tr>
              <a:tr h="2246334">
                <a:tc>
                  <a:txBody>
                    <a:bodyPr/>
                    <a:lstStyle/>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FSR0008</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Loss of public trust and confidence and reputational damage as a result of data quality issues and crime data integrity.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The HMICFRS Integrated PEEL Inspection 2020/21 report graded the Force’s crime data integrity - ‘requires improvement.’ This suggested the force was under-reporting potential crimes.  This could lead to a loss of trust and confidence and victims not receiving a full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latin typeface="Arial" panose="020B060402020202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DCC Cooper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Regular audits introduced for key crime types to ensure that effective governance is in place. </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Outcomes of audits to be fed into Data Quality Board and appropriate remedial action taken to address any emerging issues.</a:t>
                      </a:r>
                    </a:p>
                    <a:p>
                      <a:pPr marL="171450" indent="-171450" algn="l">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Oversight of progress on the PEEL AFIs by the DCC.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p>
                    <a:p>
                      <a:pPr marL="171450" indent="-171450">
                        <a:lnSpc>
                          <a:spcPct val="100000"/>
                        </a:lnSpc>
                        <a:spcAft>
                          <a:spcPts val="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Times New Roman" panose="02020603050405020304" pitchFamily="18" charset="0"/>
                        </a:rPr>
                        <a:t>The risk will be reported to the Strategic Risk meeting </a:t>
                      </a:r>
                      <a:r>
                        <a:rPr lang="en-GB" sz="1000" dirty="0">
                          <a:effectLst/>
                          <a:latin typeface="Arial" panose="020B0604020202020204" pitchFamily="34" charset="0"/>
                          <a:ea typeface="Calibri" panose="020F0502020204030204" pitchFamily="34" charset="0"/>
                          <a:cs typeface="Arial" panose="020B0604020202020204" pitchFamily="34" charset="0"/>
                        </a:rPr>
                        <a:t>and Integrity Board and managed through the Crime Data Integrity Board.</a:t>
                      </a:r>
                    </a:p>
                    <a:p>
                      <a:pPr marL="0" indent="0">
                        <a:lnSpc>
                          <a:spcPct val="100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The risk will be reported to FEB and to JIAC.</a:t>
                      </a:r>
                    </a:p>
                    <a:p>
                      <a:pPr marL="171450" indent="-171450">
                        <a:lnSpc>
                          <a:spcPct val="107000"/>
                        </a:lnSpc>
                        <a:spcAft>
                          <a:spcPts val="800"/>
                        </a:spcAft>
                        <a:buFont typeface="Arial" panose="020B0604020202020204" pitchFamily="34" charset="0"/>
                        <a:buChar char="•"/>
                      </a:pPr>
                      <a:r>
                        <a:rPr lang="en-GB" sz="1000" dirty="0">
                          <a:effectLst/>
                          <a:latin typeface="Arial" panose="020B0604020202020204" pitchFamily="34" charset="0"/>
                          <a:ea typeface="Calibri" panose="020F0502020204030204" pitchFamily="34" charset="0"/>
                          <a:cs typeface="Arial" panose="020B0604020202020204" pitchFamily="34" charset="0"/>
                        </a:rPr>
                        <a:t>9.1.23 – DCC Cooper confirmed Force working with Humberside in relation to Peer Review.</a:t>
                      </a:r>
                    </a:p>
                    <a:p>
                      <a:pPr marL="0" indent="0">
                        <a:lnSpc>
                          <a:spcPct val="107000"/>
                        </a:lnSpc>
                        <a:spcAft>
                          <a:spcPts val="80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defTabSz="914400" rtl="0" eaLnBrk="1" latinLnBrk="0" hangingPunct="1">
                        <a:lnSpc>
                          <a:spcPct val="100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endPar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ctr" defTabSz="914400" rtl="0" eaLnBrk="1" latinLnBrk="0" hangingPunct="1">
                        <a:lnSpc>
                          <a:spcPct val="107000"/>
                        </a:lnSpc>
                        <a:spcAft>
                          <a:spcPts val="800"/>
                        </a:spcAft>
                      </a:pPr>
                      <a:r>
                        <a:rPr lang="en-GB"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87692498"/>
                  </a:ext>
                </a:extLst>
              </a:tr>
            </a:tbl>
          </a:graphicData>
        </a:graphic>
      </p:graphicFrame>
      <p:sp>
        <p:nvSpPr>
          <p:cNvPr id="2" name="Slide Number Placeholder 1">
            <a:extLst>
              <a:ext uri="{FF2B5EF4-FFF2-40B4-BE49-F238E27FC236}">
                <a16:creationId xmlns:a16="http://schemas.microsoft.com/office/drawing/2014/main" id="{EF7C3201-828A-4892-81F5-C70F24D0C904}"/>
              </a:ext>
            </a:extLst>
          </p:cNvPr>
          <p:cNvSpPr>
            <a:spLocks noGrp="1"/>
          </p:cNvSpPr>
          <p:nvPr>
            <p:ph type="sldNum" sz="quarter" idx="12"/>
          </p:nvPr>
        </p:nvSpPr>
        <p:spPr/>
        <p:txBody>
          <a:bodyPr/>
          <a:lstStyle/>
          <a:p>
            <a:fld id="{EA43DA90-F1D3-482C-B54E-27FD499490B7}" type="slidenum">
              <a:rPr lang="en-GB" smtClean="0"/>
              <a:t>8</a:t>
            </a:fld>
            <a:endParaRPr lang="en-GB" dirty="0"/>
          </a:p>
        </p:txBody>
      </p:sp>
      <p:graphicFrame>
        <p:nvGraphicFramePr>
          <p:cNvPr id="5" name="Object 4">
            <a:extLst>
              <a:ext uri="{FF2B5EF4-FFF2-40B4-BE49-F238E27FC236}">
                <a16:creationId xmlns:a16="http://schemas.microsoft.com/office/drawing/2014/main" id="{86269308-025D-44F9-9345-5F11C70AFFDC}"/>
              </a:ext>
            </a:extLst>
          </p:cNvPr>
          <p:cNvGraphicFramePr>
            <a:graphicFrameLocks noChangeAspect="1"/>
          </p:cNvGraphicFramePr>
          <p:nvPr>
            <p:extLst>
              <p:ext uri="{D42A27DB-BD31-4B8C-83A1-F6EECF244321}">
                <p14:modId xmlns:p14="http://schemas.microsoft.com/office/powerpoint/2010/main" val="2988833360"/>
              </p:ext>
            </p:extLst>
          </p:nvPr>
        </p:nvGraphicFramePr>
        <p:xfrm>
          <a:off x="10158984" y="4763"/>
          <a:ext cx="1943100" cy="800100"/>
        </p:xfrm>
        <a:graphic>
          <a:graphicData uri="http://schemas.openxmlformats.org/presentationml/2006/ole">
            <mc:AlternateContent xmlns:mc="http://schemas.openxmlformats.org/markup-compatibility/2006">
              <mc:Choice xmlns:v="urn:schemas-microsoft-com:vml" Requires="v">
                <p:oleObj r:id="rId2" imgW="11247619" imgH="4648849" progId="">
                  <p:embed/>
                </p:oleObj>
              </mc:Choice>
              <mc:Fallback>
                <p:oleObj r:id="rId2" imgW="11247619" imgH="4648849" progId="">
                  <p:embed/>
                  <p:pic>
                    <p:nvPicPr>
                      <p:cNvPr id="8" name="Object 7">
                        <a:extLst>
                          <a:ext uri="{FF2B5EF4-FFF2-40B4-BE49-F238E27FC236}">
                            <a16:creationId xmlns:a16="http://schemas.microsoft.com/office/drawing/2014/main" id="{67B87BB5-D9E3-48A7-A2A0-881E9C2D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984" y="4763"/>
                        <a:ext cx="1943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44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2518</TotalTime>
  <Words>2172</Words>
  <Application>Microsoft Office PowerPoint</Application>
  <PresentationFormat>Widescreen</PresentationFormat>
  <Paragraphs>515</Paragraphs>
  <Slides>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Spinks</dc:creator>
  <cp:lastModifiedBy>Nicole Huckerby</cp:lastModifiedBy>
  <cp:revision>147</cp:revision>
  <cp:lastPrinted>2023-01-13T08:34:29Z</cp:lastPrinted>
  <dcterms:created xsi:type="dcterms:W3CDTF">2022-03-29T08:21:17Z</dcterms:created>
  <dcterms:modified xsi:type="dcterms:W3CDTF">2023-05-04T14:53:45Z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9a534a-49dd-43c4-b4e5-f206b4dbf0e4_Enabled">
    <vt:lpwstr>true</vt:lpwstr>
  </property>
  <property fmtid="{D5CDD505-2E9C-101B-9397-08002B2CF9AE}" pid="3" name="MSIP_Label_0c9a534a-49dd-43c4-b4e5-f206b4dbf0e4_SetDate">
    <vt:lpwstr>2022-03-29T08:21:17Z</vt:lpwstr>
  </property>
  <property fmtid="{D5CDD505-2E9C-101B-9397-08002B2CF9AE}" pid="4" name="MSIP_Label_0c9a534a-49dd-43c4-b4e5-f206b4dbf0e4_Method">
    <vt:lpwstr>Standard</vt:lpwstr>
  </property>
  <property fmtid="{D5CDD505-2E9C-101B-9397-08002B2CF9AE}" pid="5" name="MSIP_Label_0c9a534a-49dd-43c4-b4e5-f206b4dbf0e4_Name">
    <vt:lpwstr>0c9a534a-49dd-43c4-b4e5-f206b4dbf0e4</vt:lpwstr>
  </property>
  <property fmtid="{D5CDD505-2E9C-101B-9397-08002B2CF9AE}" pid="6" name="MSIP_Label_0c9a534a-49dd-43c4-b4e5-f206b4dbf0e4_SiteId">
    <vt:lpwstr>50b6682b-e9dd-4d2c-b984-100e69b077a4</vt:lpwstr>
  </property>
  <property fmtid="{D5CDD505-2E9C-101B-9397-08002B2CF9AE}" pid="7" name="MSIP_Label_0c9a534a-49dd-43c4-b4e5-f206b4dbf0e4_ActionId">
    <vt:lpwstr>20d4bb03-76c9-439d-93f5-a753b2eb7edb</vt:lpwstr>
  </property>
  <property fmtid="{D5CDD505-2E9C-101B-9397-08002B2CF9AE}" pid="8" name="MSIP_Label_0c9a534a-49dd-43c4-b4e5-f206b4dbf0e4_ContentBits">
    <vt:lpwstr>0</vt:lpwstr>
  </property>
</Properties>
</file>