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68" r:id="rId2"/>
    <p:sldId id="258" r:id="rId3"/>
    <p:sldId id="266" r:id="rId4"/>
    <p:sldId id="270" r:id="rId5"/>
    <p:sldId id="267" r:id="rId6"/>
    <p:sldId id="269" r:id="rId7"/>
    <p:sldId id="257" r:id="rId8"/>
    <p:sldId id="263" r:id="rId9"/>
    <p:sldId id="262" r:id="rId10"/>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77" autoAdjust="0"/>
    <p:restoredTop sz="92009" autoAdjust="0"/>
  </p:normalViewPr>
  <p:slideViewPr>
    <p:cSldViewPr snapToGrid="0">
      <p:cViewPr varScale="1">
        <p:scale>
          <a:sx n="101" d="100"/>
          <a:sy n="101" d="100"/>
        </p:scale>
        <p:origin x="9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B4F4A5-A3B2-45C7-B75C-5C07DBF2FDF2}"/>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9ACC0F7-9FDB-48CF-9995-1B4498812E8D}"/>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57348117-4AFE-4F7F-849E-439B403A8D31}" type="datetimeFigureOut">
              <a:rPr lang="en-GB" smtClean="0"/>
              <a:t>01/02/2023</a:t>
            </a:fld>
            <a:endParaRPr lang="en-GB"/>
          </a:p>
        </p:txBody>
      </p:sp>
      <p:sp>
        <p:nvSpPr>
          <p:cNvPr id="4" name="Footer Placeholder 3">
            <a:extLst>
              <a:ext uri="{FF2B5EF4-FFF2-40B4-BE49-F238E27FC236}">
                <a16:creationId xmlns:a16="http://schemas.microsoft.com/office/drawing/2014/main" id="{9D3974D7-92F3-413C-845F-32B5878613FC}"/>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r>
              <a:rPr lang="en-GB"/>
              <a:t>January 2023</a:t>
            </a:r>
          </a:p>
        </p:txBody>
      </p:sp>
      <p:sp>
        <p:nvSpPr>
          <p:cNvPr id="5" name="Slide Number Placeholder 4">
            <a:extLst>
              <a:ext uri="{FF2B5EF4-FFF2-40B4-BE49-F238E27FC236}">
                <a16:creationId xmlns:a16="http://schemas.microsoft.com/office/drawing/2014/main" id="{F46CCE4B-1A5A-4D22-AAAD-06682642697A}"/>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3CDADFDD-E80A-4219-8F38-9C95192827A4}" type="slidenum">
              <a:rPr lang="en-GB" smtClean="0"/>
              <a:t>‹#›</a:t>
            </a:fld>
            <a:endParaRPr lang="en-GB"/>
          </a:p>
        </p:txBody>
      </p:sp>
    </p:spTree>
    <p:extLst>
      <p:ext uri="{BB962C8B-B14F-4D97-AF65-F5344CB8AC3E}">
        <p14:creationId xmlns:p14="http://schemas.microsoft.com/office/powerpoint/2010/main" val="119182573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FE03321B-657D-469C-9FC5-AE5078C78716}" type="datetimeFigureOut">
              <a:rPr lang="en-GB" smtClean="0"/>
              <a:t>01/02/2023</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r>
              <a:rPr lang="en-GB"/>
              <a:t>January 2023</a:t>
            </a:r>
            <a:endParaRPr lang="en-GB"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63C4B9AC-86D0-4790-AC57-3EE0A4845229}" type="slidenum">
              <a:rPr lang="en-GB" smtClean="0"/>
              <a:t>‹#›</a:t>
            </a:fld>
            <a:endParaRPr lang="en-GB" dirty="0"/>
          </a:p>
        </p:txBody>
      </p:sp>
    </p:spTree>
    <p:extLst>
      <p:ext uri="{BB962C8B-B14F-4D97-AF65-F5344CB8AC3E}">
        <p14:creationId xmlns:p14="http://schemas.microsoft.com/office/powerpoint/2010/main" val="198477352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2F55C-0846-44AC-B653-16E5E52260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56C26E-3AC4-42A7-8EAA-70EAB2CDF6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D26E3B5-35E5-46CF-A1E2-0048924F07E8}"/>
              </a:ext>
            </a:extLst>
          </p:cNvPr>
          <p:cNvSpPr>
            <a:spLocks noGrp="1"/>
          </p:cNvSpPr>
          <p:nvPr>
            <p:ph type="dt" sz="half" idx="10"/>
          </p:nvPr>
        </p:nvSpPr>
        <p:spPr/>
        <p:txBody>
          <a:bodyPr/>
          <a:lstStyle/>
          <a:p>
            <a:fld id="{2D31476B-9D83-47AB-B418-6F0FFAD57501}" type="datetime1">
              <a:rPr lang="en-GB" smtClean="0"/>
              <a:t>01/02/2023</a:t>
            </a:fld>
            <a:endParaRPr lang="en-GB" dirty="0"/>
          </a:p>
        </p:txBody>
      </p:sp>
      <p:sp>
        <p:nvSpPr>
          <p:cNvPr id="5" name="Footer Placeholder 4">
            <a:extLst>
              <a:ext uri="{FF2B5EF4-FFF2-40B4-BE49-F238E27FC236}">
                <a16:creationId xmlns:a16="http://schemas.microsoft.com/office/drawing/2014/main" id="{CC6BD8DE-D90A-44D2-A889-9855A4BFEB48}"/>
              </a:ext>
            </a:extLst>
          </p:cNvPr>
          <p:cNvSpPr>
            <a:spLocks noGrp="1"/>
          </p:cNvSpPr>
          <p:nvPr>
            <p:ph type="ftr" sz="quarter" idx="11"/>
          </p:nvPr>
        </p:nvSpPr>
        <p:spPr/>
        <p:txBody>
          <a:bodyPr/>
          <a:lstStyle/>
          <a:p>
            <a:r>
              <a:rPr lang="en-GB"/>
              <a:t>January 2023</a:t>
            </a:r>
            <a:endParaRPr lang="en-GB" dirty="0"/>
          </a:p>
        </p:txBody>
      </p:sp>
      <p:sp>
        <p:nvSpPr>
          <p:cNvPr id="6" name="Slide Number Placeholder 5">
            <a:extLst>
              <a:ext uri="{FF2B5EF4-FFF2-40B4-BE49-F238E27FC236}">
                <a16:creationId xmlns:a16="http://schemas.microsoft.com/office/drawing/2014/main" id="{34A027AD-7200-441C-B279-2C4FD50E2F18}"/>
              </a:ext>
            </a:extLst>
          </p:cNvPr>
          <p:cNvSpPr>
            <a:spLocks noGrp="1"/>
          </p:cNvSpPr>
          <p:nvPr>
            <p:ph type="sldNum" sz="quarter" idx="12"/>
          </p:nvPr>
        </p:nvSpPr>
        <p:spPr/>
        <p:txBody>
          <a:bodyPr/>
          <a:lstStyle/>
          <a:p>
            <a:fld id="{EA43DA90-F1D3-482C-B54E-27FD499490B7}" type="slidenum">
              <a:rPr lang="en-GB" smtClean="0"/>
              <a:t>‹#›</a:t>
            </a:fld>
            <a:endParaRPr lang="en-GB" dirty="0"/>
          </a:p>
        </p:txBody>
      </p:sp>
    </p:spTree>
    <p:extLst>
      <p:ext uri="{BB962C8B-B14F-4D97-AF65-F5344CB8AC3E}">
        <p14:creationId xmlns:p14="http://schemas.microsoft.com/office/powerpoint/2010/main" val="1912004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E3F19-7AC9-4945-BFDB-F4FCAD10EF3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2229CC-28EB-4C62-B89E-26D3AD2A0F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D37EB1-9FF9-483D-A885-54B533BB9714}"/>
              </a:ext>
            </a:extLst>
          </p:cNvPr>
          <p:cNvSpPr>
            <a:spLocks noGrp="1"/>
          </p:cNvSpPr>
          <p:nvPr>
            <p:ph type="dt" sz="half" idx="10"/>
          </p:nvPr>
        </p:nvSpPr>
        <p:spPr/>
        <p:txBody>
          <a:bodyPr/>
          <a:lstStyle/>
          <a:p>
            <a:fld id="{B08D37F9-E18D-4714-9136-ECA625A5A3A2}" type="datetime1">
              <a:rPr lang="en-GB" smtClean="0"/>
              <a:t>01/02/2023</a:t>
            </a:fld>
            <a:endParaRPr lang="en-GB" dirty="0"/>
          </a:p>
        </p:txBody>
      </p:sp>
      <p:sp>
        <p:nvSpPr>
          <p:cNvPr id="5" name="Footer Placeholder 4">
            <a:extLst>
              <a:ext uri="{FF2B5EF4-FFF2-40B4-BE49-F238E27FC236}">
                <a16:creationId xmlns:a16="http://schemas.microsoft.com/office/drawing/2014/main" id="{420911EE-4B8A-4849-AC1A-6086A2117402}"/>
              </a:ext>
            </a:extLst>
          </p:cNvPr>
          <p:cNvSpPr>
            <a:spLocks noGrp="1"/>
          </p:cNvSpPr>
          <p:nvPr>
            <p:ph type="ftr" sz="quarter" idx="11"/>
          </p:nvPr>
        </p:nvSpPr>
        <p:spPr/>
        <p:txBody>
          <a:bodyPr/>
          <a:lstStyle/>
          <a:p>
            <a:r>
              <a:rPr lang="en-GB"/>
              <a:t>January 2023</a:t>
            </a:r>
            <a:endParaRPr lang="en-GB" dirty="0"/>
          </a:p>
        </p:txBody>
      </p:sp>
      <p:sp>
        <p:nvSpPr>
          <p:cNvPr id="6" name="Slide Number Placeholder 5">
            <a:extLst>
              <a:ext uri="{FF2B5EF4-FFF2-40B4-BE49-F238E27FC236}">
                <a16:creationId xmlns:a16="http://schemas.microsoft.com/office/drawing/2014/main" id="{CDC9238F-32B4-4384-8965-45BA54BAB1E4}"/>
              </a:ext>
            </a:extLst>
          </p:cNvPr>
          <p:cNvSpPr>
            <a:spLocks noGrp="1"/>
          </p:cNvSpPr>
          <p:nvPr>
            <p:ph type="sldNum" sz="quarter" idx="12"/>
          </p:nvPr>
        </p:nvSpPr>
        <p:spPr/>
        <p:txBody>
          <a:bodyPr/>
          <a:lstStyle/>
          <a:p>
            <a:fld id="{EA43DA90-F1D3-482C-B54E-27FD499490B7}" type="slidenum">
              <a:rPr lang="en-GB" smtClean="0"/>
              <a:t>‹#›</a:t>
            </a:fld>
            <a:endParaRPr lang="en-GB" dirty="0"/>
          </a:p>
        </p:txBody>
      </p:sp>
    </p:spTree>
    <p:extLst>
      <p:ext uri="{BB962C8B-B14F-4D97-AF65-F5344CB8AC3E}">
        <p14:creationId xmlns:p14="http://schemas.microsoft.com/office/powerpoint/2010/main" val="175322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106524-2D9C-4DB1-9300-F5686D0B90B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FE3757F-B271-4F2D-8185-1C246BB796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6B27B-EF1E-4AC2-AA6A-DDF059D7CCE7}"/>
              </a:ext>
            </a:extLst>
          </p:cNvPr>
          <p:cNvSpPr>
            <a:spLocks noGrp="1"/>
          </p:cNvSpPr>
          <p:nvPr>
            <p:ph type="dt" sz="half" idx="10"/>
          </p:nvPr>
        </p:nvSpPr>
        <p:spPr/>
        <p:txBody>
          <a:bodyPr/>
          <a:lstStyle/>
          <a:p>
            <a:fld id="{5A818BD1-06E4-45E3-BC7F-0319CBC00825}" type="datetime1">
              <a:rPr lang="en-GB" smtClean="0"/>
              <a:t>01/02/2023</a:t>
            </a:fld>
            <a:endParaRPr lang="en-GB" dirty="0"/>
          </a:p>
        </p:txBody>
      </p:sp>
      <p:sp>
        <p:nvSpPr>
          <p:cNvPr id="5" name="Footer Placeholder 4">
            <a:extLst>
              <a:ext uri="{FF2B5EF4-FFF2-40B4-BE49-F238E27FC236}">
                <a16:creationId xmlns:a16="http://schemas.microsoft.com/office/drawing/2014/main" id="{AE2D7645-1F7C-4789-8D2F-647DC5EF227E}"/>
              </a:ext>
            </a:extLst>
          </p:cNvPr>
          <p:cNvSpPr>
            <a:spLocks noGrp="1"/>
          </p:cNvSpPr>
          <p:nvPr>
            <p:ph type="ftr" sz="quarter" idx="11"/>
          </p:nvPr>
        </p:nvSpPr>
        <p:spPr/>
        <p:txBody>
          <a:bodyPr/>
          <a:lstStyle/>
          <a:p>
            <a:r>
              <a:rPr lang="en-GB"/>
              <a:t>January 2023</a:t>
            </a:r>
            <a:endParaRPr lang="en-GB" dirty="0"/>
          </a:p>
        </p:txBody>
      </p:sp>
      <p:sp>
        <p:nvSpPr>
          <p:cNvPr id="6" name="Slide Number Placeholder 5">
            <a:extLst>
              <a:ext uri="{FF2B5EF4-FFF2-40B4-BE49-F238E27FC236}">
                <a16:creationId xmlns:a16="http://schemas.microsoft.com/office/drawing/2014/main" id="{9CE6D530-EA81-4CE9-B841-5BBAD585453D}"/>
              </a:ext>
            </a:extLst>
          </p:cNvPr>
          <p:cNvSpPr>
            <a:spLocks noGrp="1"/>
          </p:cNvSpPr>
          <p:nvPr>
            <p:ph type="sldNum" sz="quarter" idx="12"/>
          </p:nvPr>
        </p:nvSpPr>
        <p:spPr/>
        <p:txBody>
          <a:bodyPr/>
          <a:lstStyle/>
          <a:p>
            <a:fld id="{EA43DA90-F1D3-482C-B54E-27FD499490B7}" type="slidenum">
              <a:rPr lang="en-GB" smtClean="0"/>
              <a:t>‹#›</a:t>
            </a:fld>
            <a:endParaRPr lang="en-GB" dirty="0"/>
          </a:p>
        </p:txBody>
      </p:sp>
    </p:spTree>
    <p:extLst>
      <p:ext uri="{BB962C8B-B14F-4D97-AF65-F5344CB8AC3E}">
        <p14:creationId xmlns:p14="http://schemas.microsoft.com/office/powerpoint/2010/main" val="2600955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4F2CD-F4E8-473E-AF06-C0D761729DE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1783BB8-E323-4C03-8204-AA82DD1B2C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25DDF4-734E-4C94-8646-57CC77B13E69}"/>
              </a:ext>
            </a:extLst>
          </p:cNvPr>
          <p:cNvSpPr>
            <a:spLocks noGrp="1"/>
          </p:cNvSpPr>
          <p:nvPr>
            <p:ph type="dt" sz="half" idx="10"/>
          </p:nvPr>
        </p:nvSpPr>
        <p:spPr/>
        <p:txBody>
          <a:bodyPr/>
          <a:lstStyle/>
          <a:p>
            <a:fld id="{C18C9552-EE9C-4D14-90C6-5F52342A5940}" type="datetime1">
              <a:rPr lang="en-GB" smtClean="0"/>
              <a:t>01/02/2023</a:t>
            </a:fld>
            <a:endParaRPr lang="en-GB" dirty="0"/>
          </a:p>
        </p:txBody>
      </p:sp>
      <p:sp>
        <p:nvSpPr>
          <p:cNvPr id="5" name="Footer Placeholder 4">
            <a:extLst>
              <a:ext uri="{FF2B5EF4-FFF2-40B4-BE49-F238E27FC236}">
                <a16:creationId xmlns:a16="http://schemas.microsoft.com/office/drawing/2014/main" id="{F52E7C75-5562-4DC6-87C0-3DEEFDD5C8F8}"/>
              </a:ext>
            </a:extLst>
          </p:cNvPr>
          <p:cNvSpPr>
            <a:spLocks noGrp="1"/>
          </p:cNvSpPr>
          <p:nvPr>
            <p:ph type="ftr" sz="quarter" idx="11"/>
          </p:nvPr>
        </p:nvSpPr>
        <p:spPr/>
        <p:txBody>
          <a:bodyPr/>
          <a:lstStyle/>
          <a:p>
            <a:r>
              <a:rPr lang="en-GB"/>
              <a:t>January 2023</a:t>
            </a:r>
            <a:endParaRPr lang="en-GB" dirty="0"/>
          </a:p>
        </p:txBody>
      </p:sp>
      <p:sp>
        <p:nvSpPr>
          <p:cNvPr id="6" name="Slide Number Placeholder 5">
            <a:extLst>
              <a:ext uri="{FF2B5EF4-FFF2-40B4-BE49-F238E27FC236}">
                <a16:creationId xmlns:a16="http://schemas.microsoft.com/office/drawing/2014/main" id="{495537FD-9EFA-422B-A9FB-CC9CF46E2D30}"/>
              </a:ext>
            </a:extLst>
          </p:cNvPr>
          <p:cNvSpPr>
            <a:spLocks noGrp="1"/>
          </p:cNvSpPr>
          <p:nvPr>
            <p:ph type="sldNum" sz="quarter" idx="12"/>
          </p:nvPr>
        </p:nvSpPr>
        <p:spPr/>
        <p:txBody>
          <a:bodyPr/>
          <a:lstStyle/>
          <a:p>
            <a:fld id="{EA43DA90-F1D3-482C-B54E-27FD499490B7}" type="slidenum">
              <a:rPr lang="en-GB" smtClean="0"/>
              <a:t>‹#›</a:t>
            </a:fld>
            <a:endParaRPr lang="en-GB" dirty="0"/>
          </a:p>
        </p:txBody>
      </p:sp>
    </p:spTree>
    <p:extLst>
      <p:ext uri="{BB962C8B-B14F-4D97-AF65-F5344CB8AC3E}">
        <p14:creationId xmlns:p14="http://schemas.microsoft.com/office/powerpoint/2010/main" val="3408383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D0697-BE61-4C58-8D6F-4C635546C7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CCD4D3E-FD3E-40D2-828B-81435519AB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5B5E1E-D218-4754-8C99-1D78A8C23E20}"/>
              </a:ext>
            </a:extLst>
          </p:cNvPr>
          <p:cNvSpPr>
            <a:spLocks noGrp="1"/>
          </p:cNvSpPr>
          <p:nvPr>
            <p:ph type="dt" sz="half" idx="10"/>
          </p:nvPr>
        </p:nvSpPr>
        <p:spPr/>
        <p:txBody>
          <a:bodyPr/>
          <a:lstStyle/>
          <a:p>
            <a:fld id="{1670A7AB-CC4C-4FE9-856B-2A119713ECFF}" type="datetime1">
              <a:rPr lang="en-GB" smtClean="0"/>
              <a:t>01/02/2023</a:t>
            </a:fld>
            <a:endParaRPr lang="en-GB" dirty="0"/>
          </a:p>
        </p:txBody>
      </p:sp>
      <p:sp>
        <p:nvSpPr>
          <p:cNvPr id="5" name="Footer Placeholder 4">
            <a:extLst>
              <a:ext uri="{FF2B5EF4-FFF2-40B4-BE49-F238E27FC236}">
                <a16:creationId xmlns:a16="http://schemas.microsoft.com/office/drawing/2014/main" id="{C0D0E2FE-CDC9-4E4E-8A40-95E85D39AA93}"/>
              </a:ext>
            </a:extLst>
          </p:cNvPr>
          <p:cNvSpPr>
            <a:spLocks noGrp="1"/>
          </p:cNvSpPr>
          <p:nvPr>
            <p:ph type="ftr" sz="quarter" idx="11"/>
          </p:nvPr>
        </p:nvSpPr>
        <p:spPr/>
        <p:txBody>
          <a:bodyPr/>
          <a:lstStyle/>
          <a:p>
            <a:r>
              <a:rPr lang="en-GB"/>
              <a:t>January 2023</a:t>
            </a:r>
            <a:endParaRPr lang="en-GB" dirty="0"/>
          </a:p>
        </p:txBody>
      </p:sp>
      <p:sp>
        <p:nvSpPr>
          <p:cNvPr id="6" name="Slide Number Placeholder 5">
            <a:extLst>
              <a:ext uri="{FF2B5EF4-FFF2-40B4-BE49-F238E27FC236}">
                <a16:creationId xmlns:a16="http://schemas.microsoft.com/office/drawing/2014/main" id="{22BE577B-4FFB-4D0D-8422-7900D5963C3B}"/>
              </a:ext>
            </a:extLst>
          </p:cNvPr>
          <p:cNvSpPr>
            <a:spLocks noGrp="1"/>
          </p:cNvSpPr>
          <p:nvPr>
            <p:ph type="sldNum" sz="quarter" idx="12"/>
          </p:nvPr>
        </p:nvSpPr>
        <p:spPr/>
        <p:txBody>
          <a:bodyPr/>
          <a:lstStyle/>
          <a:p>
            <a:fld id="{EA43DA90-F1D3-482C-B54E-27FD499490B7}" type="slidenum">
              <a:rPr lang="en-GB" smtClean="0"/>
              <a:t>‹#›</a:t>
            </a:fld>
            <a:endParaRPr lang="en-GB" dirty="0"/>
          </a:p>
        </p:txBody>
      </p:sp>
    </p:spTree>
    <p:extLst>
      <p:ext uri="{BB962C8B-B14F-4D97-AF65-F5344CB8AC3E}">
        <p14:creationId xmlns:p14="http://schemas.microsoft.com/office/powerpoint/2010/main" val="365076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C6974-5F36-41F1-8A0E-6BB984C33D8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72A204-2C79-4C5F-AE21-7CCBC6E64E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CBC6D34-168E-4545-8869-1335C5893F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2BEE2A8-4DA5-446F-AB96-8EDC83112937}"/>
              </a:ext>
            </a:extLst>
          </p:cNvPr>
          <p:cNvSpPr>
            <a:spLocks noGrp="1"/>
          </p:cNvSpPr>
          <p:nvPr>
            <p:ph type="dt" sz="half" idx="10"/>
          </p:nvPr>
        </p:nvSpPr>
        <p:spPr/>
        <p:txBody>
          <a:bodyPr/>
          <a:lstStyle/>
          <a:p>
            <a:fld id="{9F1078B8-D4E8-488B-97B5-2BDC4087829E}" type="datetime1">
              <a:rPr lang="en-GB" smtClean="0"/>
              <a:t>01/02/2023</a:t>
            </a:fld>
            <a:endParaRPr lang="en-GB" dirty="0"/>
          </a:p>
        </p:txBody>
      </p:sp>
      <p:sp>
        <p:nvSpPr>
          <p:cNvPr id="6" name="Footer Placeholder 5">
            <a:extLst>
              <a:ext uri="{FF2B5EF4-FFF2-40B4-BE49-F238E27FC236}">
                <a16:creationId xmlns:a16="http://schemas.microsoft.com/office/drawing/2014/main" id="{18E51C42-A0B5-467E-9B9B-8519C30379C7}"/>
              </a:ext>
            </a:extLst>
          </p:cNvPr>
          <p:cNvSpPr>
            <a:spLocks noGrp="1"/>
          </p:cNvSpPr>
          <p:nvPr>
            <p:ph type="ftr" sz="quarter" idx="11"/>
          </p:nvPr>
        </p:nvSpPr>
        <p:spPr/>
        <p:txBody>
          <a:bodyPr/>
          <a:lstStyle/>
          <a:p>
            <a:r>
              <a:rPr lang="en-GB"/>
              <a:t>January 2023</a:t>
            </a:r>
            <a:endParaRPr lang="en-GB" dirty="0"/>
          </a:p>
        </p:txBody>
      </p:sp>
      <p:sp>
        <p:nvSpPr>
          <p:cNvPr id="7" name="Slide Number Placeholder 6">
            <a:extLst>
              <a:ext uri="{FF2B5EF4-FFF2-40B4-BE49-F238E27FC236}">
                <a16:creationId xmlns:a16="http://schemas.microsoft.com/office/drawing/2014/main" id="{AB084749-F6DE-458D-A233-1DA16B26338B}"/>
              </a:ext>
            </a:extLst>
          </p:cNvPr>
          <p:cNvSpPr>
            <a:spLocks noGrp="1"/>
          </p:cNvSpPr>
          <p:nvPr>
            <p:ph type="sldNum" sz="quarter" idx="12"/>
          </p:nvPr>
        </p:nvSpPr>
        <p:spPr/>
        <p:txBody>
          <a:bodyPr/>
          <a:lstStyle/>
          <a:p>
            <a:fld id="{EA43DA90-F1D3-482C-B54E-27FD499490B7}" type="slidenum">
              <a:rPr lang="en-GB" smtClean="0"/>
              <a:t>‹#›</a:t>
            </a:fld>
            <a:endParaRPr lang="en-GB" dirty="0"/>
          </a:p>
        </p:txBody>
      </p:sp>
    </p:spTree>
    <p:extLst>
      <p:ext uri="{BB962C8B-B14F-4D97-AF65-F5344CB8AC3E}">
        <p14:creationId xmlns:p14="http://schemas.microsoft.com/office/powerpoint/2010/main" val="1913394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65600-7388-4AF4-9FB3-1E7124B106B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51A130A-70C7-4F4A-810F-35E33DF69D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6D0C5A-9652-4B00-86C5-35E4EAE0A7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0E9800E-00B6-4BE5-9EB6-6410C857C0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CFE414-A396-4E01-B4F3-876A5C75E6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5810DB7-D5E6-4F96-A608-5AC400BC4067}"/>
              </a:ext>
            </a:extLst>
          </p:cNvPr>
          <p:cNvSpPr>
            <a:spLocks noGrp="1"/>
          </p:cNvSpPr>
          <p:nvPr>
            <p:ph type="dt" sz="half" idx="10"/>
          </p:nvPr>
        </p:nvSpPr>
        <p:spPr/>
        <p:txBody>
          <a:bodyPr/>
          <a:lstStyle/>
          <a:p>
            <a:fld id="{C42CCE62-0919-47E8-969E-2DF7399A337A}" type="datetime1">
              <a:rPr lang="en-GB" smtClean="0"/>
              <a:t>01/02/2023</a:t>
            </a:fld>
            <a:endParaRPr lang="en-GB" dirty="0"/>
          </a:p>
        </p:txBody>
      </p:sp>
      <p:sp>
        <p:nvSpPr>
          <p:cNvPr id="8" name="Footer Placeholder 7">
            <a:extLst>
              <a:ext uri="{FF2B5EF4-FFF2-40B4-BE49-F238E27FC236}">
                <a16:creationId xmlns:a16="http://schemas.microsoft.com/office/drawing/2014/main" id="{A7C6D037-8EF1-4367-A02D-B34645B774CE}"/>
              </a:ext>
            </a:extLst>
          </p:cNvPr>
          <p:cNvSpPr>
            <a:spLocks noGrp="1"/>
          </p:cNvSpPr>
          <p:nvPr>
            <p:ph type="ftr" sz="quarter" idx="11"/>
          </p:nvPr>
        </p:nvSpPr>
        <p:spPr/>
        <p:txBody>
          <a:bodyPr/>
          <a:lstStyle/>
          <a:p>
            <a:r>
              <a:rPr lang="en-GB"/>
              <a:t>January 2023</a:t>
            </a:r>
            <a:endParaRPr lang="en-GB" dirty="0"/>
          </a:p>
        </p:txBody>
      </p:sp>
      <p:sp>
        <p:nvSpPr>
          <p:cNvPr id="9" name="Slide Number Placeholder 8">
            <a:extLst>
              <a:ext uri="{FF2B5EF4-FFF2-40B4-BE49-F238E27FC236}">
                <a16:creationId xmlns:a16="http://schemas.microsoft.com/office/drawing/2014/main" id="{62F5C501-7B1E-4041-9EF7-2040A9974F01}"/>
              </a:ext>
            </a:extLst>
          </p:cNvPr>
          <p:cNvSpPr>
            <a:spLocks noGrp="1"/>
          </p:cNvSpPr>
          <p:nvPr>
            <p:ph type="sldNum" sz="quarter" idx="12"/>
          </p:nvPr>
        </p:nvSpPr>
        <p:spPr/>
        <p:txBody>
          <a:bodyPr/>
          <a:lstStyle/>
          <a:p>
            <a:fld id="{EA43DA90-F1D3-482C-B54E-27FD499490B7}" type="slidenum">
              <a:rPr lang="en-GB" smtClean="0"/>
              <a:t>‹#›</a:t>
            </a:fld>
            <a:endParaRPr lang="en-GB" dirty="0"/>
          </a:p>
        </p:txBody>
      </p:sp>
    </p:spTree>
    <p:extLst>
      <p:ext uri="{BB962C8B-B14F-4D97-AF65-F5344CB8AC3E}">
        <p14:creationId xmlns:p14="http://schemas.microsoft.com/office/powerpoint/2010/main" val="1849644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3AE75-3435-4C1C-AC6C-9C628DB478B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65D8577-5C9C-4AD2-9520-612716F0CFC4}"/>
              </a:ext>
            </a:extLst>
          </p:cNvPr>
          <p:cNvSpPr>
            <a:spLocks noGrp="1"/>
          </p:cNvSpPr>
          <p:nvPr>
            <p:ph type="dt" sz="half" idx="10"/>
          </p:nvPr>
        </p:nvSpPr>
        <p:spPr/>
        <p:txBody>
          <a:bodyPr/>
          <a:lstStyle/>
          <a:p>
            <a:fld id="{8DD2C1E0-BFD4-4F3E-BD9B-81587FEE5A36}" type="datetime1">
              <a:rPr lang="en-GB" smtClean="0"/>
              <a:t>01/02/2023</a:t>
            </a:fld>
            <a:endParaRPr lang="en-GB" dirty="0"/>
          </a:p>
        </p:txBody>
      </p:sp>
      <p:sp>
        <p:nvSpPr>
          <p:cNvPr id="4" name="Footer Placeholder 3">
            <a:extLst>
              <a:ext uri="{FF2B5EF4-FFF2-40B4-BE49-F238E27FC236}">
                <a16:creationId xmlns:a16="http://schemas.microsoft.com/office/drawing/2014/main" id="{23EF35B7-AABA-4B75-B93D-EBB010515EA1}"/>
              </a:ext>
            </a:extLst>
          </p:cNvPr>
          <p:cNvSpPr>
            <a:spLocks noGrp="1"/>
          </p:cNvSpPr>
          <p:nvPr>
            <p:ph type="ftr" sz="quarter" idx="11"/>
          </p:nvPr>
        </p:nvSpPr>
        <p:spPr/>
        <p:txBody>
          <a:bodyPr/>
          <a:lstStyle/>
          <a:p>
            <a:r>
              <a:rPr lang="en-GB"/>
              <a:t>January 2023</a:t>
            </a:r>
            <a:endParaRPr lang="en-GB" dirty="0"/>
          </a:p>
        </p:txBody>
      </p:sp>
      <p:sp>
        <p:nvSpPr>
          <p:cNvPr id="5" name="Slide Number Placeholder 4">
            <a:extLst>
              <a:ext uri="{FF2B5EF4-FFF2-40B4-BE49-F238E27FC236}">
                <a16:creationId xmlns:a16="http://schemas.microsoft.com/office/drawing/2014/main" id="{037FEBFA-7CE5-48B4-B9DE-581488A10215}"/>
              </a:ext>
            </a:extLst>
          </p:cNvPr>
          <p:cNvSpPr>
            <a:spLocks noGrp="1"/>
          </p:cNvSpPr>
          <p:nvPr>
            <p:ph type="sldNum" sz="quarter" idx="12"/>
          </p:nvPr>
        </p:nvSpPr>
        <p:spPr/>
        <p:txBody>
          <a:bodyPr/>
          <a:lstStyle/>
          <a:p>
            <a:fld id="{EA43DA90-F1D3-482C-B54E-27FD499490B7}" type="slidenum">
              <a:rPr lang="en-GB" smtClean="0"/>
              <a:t>‹#›</a:t>
            </a:fld>
            <a:endParaRPr lang="en-GB" dirty="0"/>
          </a:p>
        </p:txBody>
      </p:sp>
    </p:spTree>
    <p:extLst>
      <p:ext uri="{BB962C8B-B14F-4D97-AF65-F5344CB8AC3E}">
        <p14:creationId xmlns:p14="http://schemas.microsoft.com/office/powerpoint/2010/main" val="321816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8C0824-ACEC-4415-A040-6579D15E4C6A}"/>
              </a:ext>
            </a:extLst>
          </p:cNvPr>
          <p:cNvSpPr>
            <a:spLocks noGrp="1"/>
          </p:cNvSpPr>
          <p:nvPr>
            <p:ph type="dt" sz="half" idx="10"/>
          </p:nvPr>
        </p:nvSpPr>
        <p:spPr/>
        <p:txBody>
          <a:bodyPr/>
          <a:lstStyle/>
          <a:p>
            <a:fld id="{1F0A6098-D892-4427-8745-09467003A519}" type="datetime1">
              <a:rPr lang="en-GB" smtClean="0"/>
              <a:t>01/02/2023</a:t>
            </a:fld>
            <a:endParaRPr lang="en-GB" dirty="0"/>
          </a:p>
        </p:txBody>
      </p:sp>
      <p:sp>
        <p:nvSpPr>
          <p:cNvPr id="3" name="Footer Placeholder 2">
            <a:extLst>
              <a:ext uri="{FF2B5EF4-FFF2-40B4-BE49-F238E27FC236}">
                <a16:creationId xmlns:a16="http://schemas.microsoft.com/office/drawing/2014/main" id="{C4B23B5B-9019-4055-B517-F9ABE30328ED}"/>
              </a:ext>
            </a:extLst>
          </p:cNvPr>
          <p:cNvSpPr>
            <a:spLocks noGrp="1"/>
          </p:cNvSpPr>
          <p:nvPr>
            <p:ph type="ftr" sz="quarter" idx="11"/>
          </p:nvPr>
        </p:nvSpPr>
        <p:spPr/>
        <p:txBody>
          <a:bodyPr/>
          <a:lstStyle/>
          <a:p>
            <a:r>
              <a:rPr lang="en-GB"/>
              <a:t>January 2023</a:t>
            </a:r>
            <a:endParaRPr lang="en-GB" dirty="0"/>
          </a:p>
        </p:txBody>
      </p:sp>
      <p:sp>
        <p:nvSpPr>
          <p:cNvPr id="4" name="Slide Number Placeholder 3">
            <a:extLst>
              <a:ext uri="{FF2B5EF4-FFF2-40B4-BE49-F238E27FC236}">
                <a16:creationId xmlns:a16="http://schemas.microsoft.com/office/drawing/2014/main" id="{7BF6FD8D-96FA-49BE-8F6F-ED72A0C4A503}"/>
              </a:ext>
            </a:extLst>
          </p:cNvPr>
          <p:cNvSpPr>
            <a:spLocks noGrp="1"/>
          </p:cNvSpPr>
          <p:nvPr>
            <p:ph type="sldNum" sz="quarter" idx="12"/>
          </p:nvPr>
        </p:nvSpPr>
        <p:spPr/>
        <p:txBody>
          <a:bodyPr/>
          <a:lstStyle/>
          <a:p>
            <a:fld id="{EA43DA90-F1D3-482C-B54E-27FD499490B7}" type="slidenum">
              <a:rPr lang="en-GB" smtClean="0"/>
              <a:t>‹#›</a:t>
            </a:fld>
            <a:endParaRPr lang="en-GB" dirty="0"/>
          </a:p>
        </p:txBody>
      </p:sp>
    </p:spTree>
    <p:extLst>
      <p:ext uri="{BB962C8B-B14F-4D97-AF65-F5344CB8AC3E}">
        <p14:creationId xmlns:p14="http://schemas.microsoft.com/office/powerpoint/2010/main" val="2631964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11B5D-3EC4-4DDE-9009-5CCDE4D586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8071812-5479-493A-A188-5E444739AE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D6E0E16-4DBC-4408-8559-BA74437C12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0441B8-7687-4DCF-8919-0A58FD73D5B4}"/>
              </a:ext>
            </a:extLst>
          </p:cNvPr>
          <p:cNvSpPr>
            <a:spLocks noGrp="1"/>
          </p:cNvSpPr>
          <p:nvPr>
            <p:ph type="dt" sz="half" idx="10"/>
          </p:nvPr>
        </p:nvSpPr>
        <p:spPr/>
        <p:txBody>
          <a:bodyPr/>
          <a:lstStyle/>
          <a:p>
            <a:fld id="{E2925E06-149B-4167-A1FF-77EA16BC00BF}" type="datetime1">
              <a:rPr lang="en-GB" smtClean="0"/>
              <a:t>01/02/2023</a:t>
            </a:fld>
            <a:endParaRPr lang="en-GB" dirty="0"/>
          </a:p>
        </p:txBody>
      </p:sp>
      <p:sp>
        <p:nvSpPr>
          <p:cNvPr id="6" name="Footer Placeholder 5">
            <a:extLst>
              <a:ext uri="{FF2B5EF4-FFF2-40B4-BE49-F238E27FC236}">
                <a16:creationId xmlns:a16="http://schemas.microsoft.com/office/drawing/2014/main" id="{02119EB0-3BDB-4F9D-BCB9-670C428D4B21}"/>
              </a:ext>
            </a:extLst>
          </p:cNvPr>
          <p:cNvSpPr>
            <a:spLocks noGrp="1"/>
          </p:cNvSpPr>
          <p:nvPr>
            <p:ph type="ftr" sz="quarter" idx="11"/>
          </p:nvPr>
        </p:nvSpPr>
        <p:spPr/>
        <p:txBody>
          <a:bodyPr/>
          <a:lstStyle/>
          <a:p>
            <a:r>
              <a:rPr lang="en-GB"/>
              <a:t>January 2023</a:t>
            </a:r>
            <a:endParaRPr lang="en-GB" dirty="0"/>
          </a:p>
        </p:txBody>
      </p:sp>
      <p:sp>
        <p:nvSpPr>
          <p:cNvPr id="7" name="Slide Number Placeholder 6">
            <a:extLst>
              <a:ext uri="{FF2B5EF4-FFF2-40B4-BE49-F238E27FC236}">
                <a16:creationId xmlns:a16="http://schemas.microsoft.com/office/drawing/2014/main" id="{915FE7C9-8E3B-4214-89CF-7F713C7F24E9}"/>
              </a:ext>
            </a:extLst>
          </p:cNvPr>
          <p:cNvSpPr>
            <a:spLocks noGrp="1"/>
          </p:cNvSpPr>
          <p:nvPr>
            <p:ph type="sldNum" sz="quarter" idx="12"/>
          </p:nvPr>
        </p:nvSpPr>
        <p:spPr/>
        <p:txBody>
          <a:bodyPr/>
          <a:lstStyle/>
          <a:p>
            <a:fld id="{EA43DA90-F1D3-482C-B54E-27FD499490B7}" type="slidenum">
              <a:rPr lang="en-GB" smtClean="0"/>
              <a:t>‹#›</a:t>
            </a:fld>
            <a:endParaRPr lang="en-GB" dirty="0"/>
          </a:p>
        </p:txBody>
      </p:sp>
    </p:spTree>
    <p:extLst>
      <p:ext uri="{BB962C8B-B14F-4D97-AF65-F5344CB8AC3E}">
        <p14:creationId xmlns:p14="http://schemas.microsoft.com/office/powerpoint/2010/main" val="4245449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84239-71D2-4E71-A441-286B4D4CD7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11C63B4-F335-44F4-B4E9-856581CCE0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9B27B0E-71D8-462F-8AE5-AE978273EB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CEC213-DD90-4EC8-A310-4E7C0F7C31D8}"/>
              </a:ext>
            </a:extLst>
          </p:cNvPr>
          <p:cNvSpPr>
            <a:spLocks noGrp="1"/>
          </p:cNvSpPr>
          <p:nvPr>
            <p:ph type="dt" sz="half" idx="10"/>
          </p:nvPr>
        </p:nvSpPr>
        <p:spPr/>
        <p:txBody>
          <a:bodyPr/>
          <a:lstStyle/>
          <a:p>
            <a:fld id="{32127770-BA29-4138-9C9D-7377A5C3D818}" type="datetime1">
              <a:rPr lang="en-GB" smtClean="0"/>
              <a:t>01/02/2023</a:t>
            </a:fld>
            <a:endParaRPr lang="en-GB" dirty="0"/>
          </a:p>
        </p:txBody>
      </p:sp>
      <p:sp>
        <p:nvSpPr>
          <p:cNvPr id="6" name="Footer Placeholder 5">
            <a:extLst>
              <a:ext uri="{FF2B5EF4-FFF2-40B4-BE49-F238E27FC236}">
                <a16:creationId xmlns:a16="http://schemas.microsoft.com/office/drawing/2014/main" id="{7F4B3526-1FE5-44B1-B19D-C793B7D24C32}"/>
              </a:ext>
            </a:extLst>
          </p:cNvPr>
          <p:cNvSpPr>
            <a:spLocks noGrp="1"/>
          </p:cNvSpPr>
          <p:nvPr>
            <p:ph type="ftr" sz="quarter" idx="11"/>
          </p:nvPr>
        </p:nvSpPr>
        <p:spPr/>
        <p:txBody>
          <a:bodyPr/>
          <a:lstStyle/>
          <a:p>
            <a:r>
              <a:rPr lang="en-GB"/>
              <a:t>January 2023</a:t>
            </a:r>
            <a:endParaRPr lang="en-GB" dirty="0"/>
          </a:p>
        </p:txBody>
      </p:sp>
      <p:sp>
        <p:nvSpPr>
          <p:cNvPr id="7" name="Slide Number Placeholder 6">
            <a:extLst>
              <a:ext uri="{FF2B5EF4-FFF2-40B4-BE49-F238E27FC236}">
                <a16:creationId xmlns:a16="http://schemas.microsoft.com/office/drawing/2014/main" id="{5E7D98E9-5121-4576-B320-CC1DC45EE6AF}"/>
              </a:ext>
            </a:extLst>
          </p:cNvPr>
          <p:cNvSpPr>
            <a:spLocks noGrp="1"/>
          </p:cNvSpPr>
          <p:nvPr>
            <p:ph type="sldNum" sz="quarter" idx="12"/>
          </p:nvPr>
        </p:nvSpPr>
        <p:spPr/>
        <p:txBody>
          <a:bodyPr/>
          <a:lstStyle/>
          <a:p>
            <a:fld id="{EA43DA90-F1D3-482C-B54E-27FD499490B7}" type="slidenum">
              <a:rPr lang="en-GB" smtClean="0"/>
              <a:t>‹#›</a:t>
            </a:fld>
            <a:endParaRPr lang="en-GB" dirty="0"/>
          </a:p>
        </p:txBody>
      </p:sp>
    </p:spTree>
    <p:extLst>
      <p:ext uri="{BB962C8B-B14F-4D97-AF65-F5344CB8AC3E}">
        <p14:creationId xmlns:p14="http://schemas.microsoft.com/office/powerpoint/2010/main" val="593656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DEDFB2-5E96-4827-A13B-7960B99621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016F56-612B-4F18-970D-D11301A540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8C6260-5194-4901-ACD5-CA63036928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4EA0B-1593-4F42-9175-79C36D443A44}" type="datetime1">
              <a:rPr lang="en-GB" smtClean="0"/>
              <a:t>01/02/2023</a:t>
            </a:fld>
            <a:endParaRPr lang="en-GB" dirty="0"/>
          </a:p>
        </p:txBody>
      </p:sp>
      <p:sp>
        <p:nvSpPr>
          <p:cNvPr id="5" name="Footer Placeholder 4">
            <a:extLst>
              <a:ext uri="{FF2B5EF4-FFF2-40B4-BE49-F238E27FC236}">
                <a16:creationId xmlns:a16="http://schemas.microsoft.com/office/drawing/2014/main" id="{D592D290-CE97-4AD4-B649-75AF376E19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January 2023</a:t>
            </a:r>
            <a:endParaRPr lang="en-GB" dirty="0"/>
          </a:p>
        </p:txBody>
      </p:sp>
      <p:sp>
        <p:nvSpPr>
          <p:cNvPr id="6" name="Slide Number Placeholder 5">
            <a:extLst>
              <a:ext uri="{FF2B5EF4-FFF2-40B4-BE49-F238E27FC236}">
                <a16:creationId xmlns:a16="http://schemas.microsoft.com/office/drawing/2014/main" id="{7986C9D9-3EEA-4070-8C53-2D39E718BB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43DA90-F1D3-482C-B54E-27FD499490B7}" type="slidenum">
              <a:rPr lang="en-GB" smtClean="0"/>
              <a:t>‹#›</a:t>
            </a:fld>
            <a:endParaRPr lang="en-GB" dirty="0"/>
          </a:p>
        </p:txBody>
      </p:sp>
    </p:spTree>
    <p:extLst>
      <p:ext uri="{BB962C8B-B14F-4D97-AF65-F5344CB8AC3E}">
        <p14:creationId xmlns:p14="http://schemas.microsoft.com/office/powerpoint/2010/main" val="2560968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7769771-6562-4A51-9954-5FDA9426AA1E}"/>
              </a:ext>
            </a:extLst>
          </p:cNvPr>
          <p:cNvSpPr>
            <a:spLocks noGrp="1"/>
          </p:cNvSpPr>
          <p:nvPr>
            <p:ph type="ftr" sz="quarter" idx="11"/>
          </p:nvPr>
        </p:nvSpPr>
        <p:spPr/>
        <p:txBody>
          <a:bodyPr/>
          <a:lstStyle/>
          <a:p>
            <a:r>
              <a:rPr lang="en-GB"/>
              <a:t>January 2023</a:t>
            </a:r>
            <a:endParaRPr lang="en-GB" dirty="0"/>
          </a:p>
        </p:txBody>
      </p:sp>
      <p:sp>
        <p:nvSpPr>
          <p:cNvPr id="5" name="Slide Number Placeholder 4">
            <a:extLst>
              <a:ext uri="{FF2B5EF4-FFF2-40B4-BE49-F238E27FC236}">
                <a16:creationId xmlns:a16="http://schemas.microsoft.com/office/drawing/2014/main" id="{AECA8879-87CE-436C-93EF-7007B6B55635}"/>
              </a:ext>
            </a:extLst>
          </p:cNvPr>
          <p:cNvSpPr>
            <a:spLocks noGrp="1"/>
          </p:cNvSpPr>
          <p:nvPr>
            <p:ph type="sldNum" sz="quarter" idx="12"/>
          </p:nvPr>
        </p:nvSpPr>
        <p:spPr/>
        <p:txBody>
          <a:bodyPr/>
          <a:lstStyle/>
          <a:p>
            <a:fld id="{EA43DA90-F1D3-482C-B54E-27FD499490B7}" type="slidenum">
              <a:rPr lang="en-GB" smtClean="0"/>
              <a:t>1</a:t>
            </a:fld>
            <a:endParaRPr lang="en-GB" dirty="0"/>
          </a:p>
        </p:txBody>
      </p:sp>
      <p:graphicFrame>
        <p:nvGraphicFramePr>
          <p:cNvPr id="6" name="Object 5">
            <a:extLst>
              <a:ext uri="{FF2B5EF4-FFF2-40B4-BE49-F238E27FC236}">
                <a16:creationId xmlns:a16="http://schemas.microsoft.com/office/drawing/2014/main" id="{B4DEA26F-38AE-4ADC-B675-F3085A0DBE7E}"/>
              </a:ext>
            </a:extLst>
          </p:cNvPr>
          <p:cNvGraphicFramePr>
            <a:graphicFrameLocks noChangeAspect="1"/>
          </p:cNvGraphicFramePr>
          <p:nvPr>
            <p:extLst>
              <p:ext uri="{D42A27DB-BD31-4B8C-83A1-F6EECF244321}">
                <p14:modId xmlns:p14="http://schemas.microsoft.com/office/powerpoint/2010/main" val="2302431984"/>
              </p:ext>
            </p:extLst>
          </p:nvPr>
        </p:nvGraphicFramePr>
        <p:xfrm>
          <a:off x="10158984" y="4763"/>
          <a:ext cx="1943100" cy="800100"/>
        </p:xfrm>
        <a:graphic>
          <a:graphicData uri="http://schemas.openxmlformats.org/presentationml/2006/ole">
            <mc:AlternateContent xmlns:mc="http://schemas.openxmlformats.org/markup-compatibility/2006">
              <mc:Choice xmlns:v="urn:schemas-microsoft-com:vml" Requires="v">
                <p:oleObj r:id="rId2" imgW="11247619" imgH="4648849" progId="">
                  <p:embed/>
                </p:oleObj>
              </mc:Choice>
              <mc:Fallback>
                <p:oleObj r:id="rId2" imgW="11247619" imgH="4648849" progId="">
                  <p:embed/>
                  <p:pic>
                    <p:nvPicPr>
                      <p:cNvPr id="5" name="Object 4">
                        <a:extLst>
                          <a:ext uri="{FF2B5EF4-FFF2-40B4-BE49-F238E27FC236}">
                            <a16:creationId xmlns:a16="http://schemas.microsoft.com/office/drawing/2014/main" id="{86269308-025D-44F9-9345-5F11C70AFF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8984" y="4763"/>
                        <a:ext cx="1943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Table 6">
            <a:extLst>
              <a:ext uri="{FF2B5EF4-FFF2-40B4-BE49-F238E27FC236}">
                <a16:creationId xmlns:a16="http://schemas.microsoft.com/office/drawing/2014/main" id="{DA4EE9A2-CDBC-4953-A7F5-9473553D05D6}"/>
              </a:ext>
            </a:extLst>
          </p:cNvPr>
          <p:cNvGraphicFramePr>
            <a:graphicFrameLocks noGrp="1"/>
          </p:cNvGraphicFramePr>
          <p:nvPr>
            <p:extLst>
              <p:ext uri="{D42A27DB-BD31-4B8C-83A1-F6EECF244321}">
                <p14:modId xmlns:p14="http://schemas.microsoft.com/office/powerpoint/2010/main" val="1068412501"/>
              </p:ext>
            </p:extLst>
          </p:nvPr>
        </p:nvGraphicFramePr>
        <p:xfrm>
          <a:off x="269789" y="1017141"/>
          <a:ext cx="11652422" cy="5425455"/>
        </p:xfrm>
        <a:graphic>
          <a:graphicData uri="http://schemas.openxmlformats.org/drawingml/2006/table">
            <a:tbl>
              <a:tblPr firstRow="1" firstCol="1" bandRow="1"/>
              <a:tblGrid>
                <a:gridCol w="605303">
                  <a:extLst>
                    <a:ext uri="{9D8B030D-6E8A-4147-A177-3AD203B41FA5}">
                      <a16:colId xmlns:a16="http://schemas.microsoft.com/office/drawing/2014/main" val="4145516641"/>
                    </a:ext>
                  </a:extLst>
                </a:gridCol>
                <a:gridCol w="925133">
                  <a:extLst>
                    <a:ext uri="{9D8B030D-6E8A-4147-A177-3AD203B41FA5}">
                      <a16:colId xmlns:a16="http://schemas.microsoft.com/office/drawing/2014/main" val="3080746801"/>
                    </a:ext>
                  </a:extLst>
                </a:gridCol>
                <a:gridCol w="2484799">
                  <a:extLst>
                    <a:ext uri="{9D8B030D-6E8A-4147-A177-3AD203B41FA5}">
                      <a16:colId xmlns:a16="http://schemas.microsoft.com/office/drawing/2014/main" val="3525034735"/>
                    </a:ext>
                  </a:extLst>
                </a:gridCol>
                <a:gridCol w="411584">
                  <a:extLst>
                    <a:ext uri="{9D8B030D-6E8A-4147-A177-3AD203B41FA5}">
                      <a16:colId xmlns:a16="http://schemas.microsoft.com/office/drawing/2014/main" val="2838429467"/>
                    </a:ext>
                  </a:extLst>
                </a:gridCol>
                <a:gridCol w="364299">
                  <a:extLst>
                    <a:ext uri="{9D8B030D-6E8A-4147-A177-3AD203B41FA5}">
                      <a16:colId xmlns:a16="http://schemas.microsoft.com/office/drawing/2014/main" val="1219704479"/>
                    </a:ext>
                  </a:extLst>
                </a:gridCol>
                <a:gridCol w="410254">
                  <a:extLst>
                    <a:ext uri="{9D8B030D-6E8A-4147-A177-3AD203B41FA5}">
                      <a16:colId xmlns:a16="http://schemas.microsoft.com/office/drawing/2014/main" val="2699226197"/>
                    </a:ext>
                  </a:extLst>
                </a:gridCol>
                <a:gridCol w="823761">
                  <a:extLst>
                    <a:ext uri="{9D8B030D-6E8A-4147-A177-3AD203B41FA5}">
                      <a16:colId xmlns:a16="http://schemas.microsoft.com/office/drawing/2014/main" val="2018322587"/>
                    </a:ext>
                  </a:extLst>
                </a:gridCol>
                <a:gridCol w="2058246">
                  <a:extLst>
                    <a:ext uri="{9D8B030D-6E8A-4147-A177-3AD203B41FA5}">
                      <a16:colId xmlns:a16="http://schemas.microsoft.com/office/drawing/2014/main" val="2271012193"/>
                    </a:ext>
                  </a:extLst>
                </a:gridCol>
                <a:gridCol w="432486">
                  <a:extLst>
                    <a:ext uri="{9D8B030D-6E8A-4147-A177-3AD203B41FA5}">
                      <a16:colId xmlns:a16="http://schemas.microsoft.com/office/drawing/2014/main" val="4061992005"/>
                    </a:ext>
                  </a:extLst>
                </a:gridCol>
                <a:gridCol w="407773">
                  <a:extLst>
                    <a:ext uri="{9D8B030D-6E8A-4147-A177-3AD203B41FA5}">
                      <a16:colId xmlns:a16="http://schemas.microsoft.com/office/drawing/2014/main" val="2689500213"/>
                    </a:ext>
                  </a:extLst>
                </a:gridCol>
                <a:gridCol w="420130">
                  <a:extLst>
                    <a:ext uri="{9D8B030D-6E8A-4147-A177-3AD203B41FA5}">
                      <a16:colId xmlns:a16="http://schemas.microsoft.com/office/drawing/2014/main" val="3824113121"/>
                    </a:ext>
                  </a:extLst>
                </a:gridCol>
                <a:gridCol w="1756611">
                  <a:extLst>
                    <a:ext uri="{9D8B030D-6E8A-4147-A177-3AD203B41FA5}">
                      <a16:colId xmlns:a16="http://schemas.microsoft.com/office/drawing/2014/main" val="214635024"/>
                    </a:ext>
                  </a:extLst>
                </a:gridCol>
                <a:gridCol w="552043">
                  <a:extLst>
                    <a:ext uri="{9D8B030D-6E8A-4147-A177-3AD203B41FA5}">
                      <a16:colId xmlns:a16="http://schemas.microsoft.com/office/drawing/2014/main" val="415757800"/>
                    </a:ext>
                  </a:extLst>
                </a:gridCol>
              </a:tblGrid>
              <a:tr h="486035">
                <a:tc rowSpan="2">
                  <a:txBody>
                    <a:bodyPr/>
                    <a:lstStyle/>
                    <a:p>
                      <a:pP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 ID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 Description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gridSpan="3">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Inherent Risk Score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lnL w="12700" cap="flat" cmpd="sng" algn="ctr">
                      <a:solidFill>
                        <a:srgbClr val="000000"/>
                      </a:solidFill>
                      <a:prstDash val="solid"/>
                      <a:round/>
                      <a:headEnd type="none" w="med" len="med"/>
                      <a:tailEnd type="none" w="med" len="med"/>
                    </a:lnL>
                  </a:tcPr>
                </a:tc>
                <a:tc rowSpan="2">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 Owner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Controls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gridSpan="3">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Residual Risk Score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endParaRPr lang="en-GB"/>
                    </a:p>
                  </a:txBody>
                  <a:tcPr/>
                </a:tc>
                <a:tc hMerge="1">
                  <a:txBody>
                    <a:bodyPr/>
                    <a:lstStyle/>
                    <a:p>
                      <a:endParaRPr lang="en-GB"/>
                    </a:p>
                  </a:txBody>
                  <a:tcPr/>
                </a:tc>
                <a:tc rowSpan="2">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Further Actions / Notes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Target Risk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extLst>
                  <a:ext uri="{0D108BD9-81ED-4DB2-BD59-A6C34878D82A}">
                    <a16:rowId xmlns:a16="http://schemas.microsoft.com/office/drawing/2014/main" val="1207006661"/>
                  </a:ext>
                </a:extLst>
              </a:tr>
              <a:tr h="165295">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1F3864"/>
                    </a:solidFill>
                  </a:tcPr>
                </a:tc>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776117348"/>
                  </a:ext>
                </a:extLst>
              </a:tr>
              <a:tr h="4720604">
                <a:tc>
                  <a:txBody>
                    <a:bodyPr/>
                    <a:lstStyle/>
                    <a:p>
                      <a:pPr algn="ctr">
                        <a:lnSpc>
                          <a:spcPct val="107000"/>
                        </a:lnSpc>
                        <a:spcAft>
                          <a:spcPts val="800"/>
                        </a:spcAft>
                      </a:pPr>
                      <a:endParaRPr lang="en-GB" sz="1000" b="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000" b="0" dirty="0">
                          <a:effectLst/>
                          <a:latin typeface="Arial" panose="020B0604020202020204" pitchFamily="34" charset="0"/>
                          <a:ea typeface="Calibri" panose="020F0502020204030204" pitchFamily="34" charset="0"/>
                          <a:cs typeface="Arial" panose="020B0604020202020204" pitchFamily="34" charset="0"/>
                        </a:rPr>
                        <a:t>FSR00</a:t>
                      </a:r>
                    </a:p>
                    <a:p>
                      <a:pPr algn="ctr">
                        <a:lnSpc>
                          <a:spcPct val="107000"/>
                        </a:lnSpc>
                        <a:spcAft>
                          <a:spcPts val="800"/>
                        </a:spcAft>
                      </a:pPr>
                      <a:r>
                        <a:rPr lang="en-GB" sz="1000" b="0" dirty="0">
                          <a:effectLst/>
                          <a:latin typeface="Arial" panose="020B0604020202020204" pitchFamily="34" charset="0"/>
                          <a:ea typeface="Calibri" panose="020F0502020204030204" pitchFamily="34" charset="0"/>
                          <a:cs typeface="Arial" panose="020B0604020202020204" pitchFamily="34"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endParaRPr lang="en-GB" sz="1000" b="0" i="0" u="none" strike="noStrike" dirty="0">
                        <a:solidFill>
                          <a:srgbClr val="000000"/>
                        </a:solidFill>
                        <a:effectLst/>
                        <a:latin typeface="Arial" panose="020B0604020202020204" pitchFamily="34" charset="0"/>
                      </a:endParaRPr>
                    </a:p>
                    <a:p>
                      <a:pPr algn="l" rtl="0" fontAlgn="t"/>
                      <a:r>
                        <a:rPr lang="en-GB" sz="1000" b="0" i="0" u="none" strike="noStrike" dirty="0">
                          <a:solidFill>
                            <a:srgbClr val="000000"/>
                          </a:solidFill>
                          <a:effectLst/>
                          <a:latin typeface="Arial" panose="020B0604020202020204" pitchFamily="34" charset="0"/>
                        </a:rPr>
                        <a:t>IS infrastructure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endParaRPr lang="en-GB" sz="1000" b="0" i="0" u="none" strike="noStrike" dirty="0">
                        <a:solidFill>
                          <a:srgbClr val="000000"/>
                        </a:solidFill>
                        <a:effectLst/>
                        <a:latin typeface="Arial" panose="020B0604020202020204" pitchFamily="34" charset="0"/>
                      </a:endParaRPr>
                    </a:p>
                    <a:p>
                      <a:r>
                        <a:rPr lang="en-GB" sz="1000" i="0" kern="1200" dirty="0">
                          <a:solidFill>
                            <a:schemeClr val="tx1"/>
                          </a:solidFill>
                          <a:effectLst/>
                          <a:latin typeface="Arial" panose="020B0604020202020204" pitchFamily="34" charset="0"/>
                          <a:ea typeface="+mn-ea"/>
                          <a:cs typeface="Arial" panose="020B0604020202020204" pitchFamily="34" charset="0"/>
                        </a:rPr>
                        <a:t>The IS infrastructure across the organisation is being carefully observed as a result of a number of system failures over recent months. </a:t>
                      </a:r>
                    </a:p>
                    <a:p>
                      <a:r>
                        <a:rPr lang="en-GB" sz="1000" i="0" kern="1200" dirty="0">
                          <a:solidFill>
                            <a:schemeClr val="tx1"/>
                          </a:solidFill>
                          <a:effectLst/>
                          <a:latin typeface="Arial" panose="020B0604020202020204" pitchFamily="34" charset="0"/>
                          <a:ea typeface="+mn-ea"/>
                          <a:cs typeface="Arial" panose="020B0604020202020204" pitchFamily="34" charset="0"/>
                        </a:rPr>
                        <a:t>Outages and service disruption have become more frequent for CM end users over the past 3 months. </a:t>
                      </a:r>
                    </a:p>
                    <a:p>
                      <a:pPr algn="l" rtl="0" fontAlgn="t"/>
                      <a:endParaRPr lang="en-GB" sz="1000" b="0" i="0" u="none" strike="noStrike" dirty="0">
                        <a:solidFill>
                          <a:srgbClr val="000000"/>
                        </a:solidFill>
                        <a:effectLst/>
                        <a:latin typeface="Arial" panose="020B0604020202020204" pitchFamily="34" charset="0"/>
                      </a:endParaRPr>
                    </a:p>
                    <a:p>
                      <a:pPr algn="l" rtl="0" fontAlgn="t"/>
                      <a:r>
                        <a:rPr lang="en-GB" sz="1000" b="0" i="0" u="none" strike="noStrike" dirty="0">
                          <a:solidFill>
                            <a:srgbClr val="000000"/>
                          </a:solidFill>
                          <a:effectLst/>
                          <a:latin typeface="Arial" panose="020B0604020202020204" pitchFamily="34" charset="0"/>
                        </a:rPr>
                        <a:t>A full record of all issues are logged and kept up-to-date. On occasions, technology failure has resulted in business continuity plans being stood up in order to continue to provide service delivery to our communities and victims of crime. </a:t>
                      </a:r>
                      <a:br>
                        <a:rPr lang="en-GB" sz="1000" b="0" i="0" u="none" strike="noStrike" dirty="0">
                          <a:solidFill>
                            <a:srgbClr val="000000"/>
                          </a:solidFill>
                          <a:effectLst/>
                          <a:latin typeface="Arial" panose="020B0604020202020204" pitchFamily="34" charset="0"/>
                        </a:rPr>
                      </a:br>
                      <a:br>
                        <a:rPr lang="en-GB" sz="1000" b="0" i="0" u="none" strike="noStrike" dirty="0">
                          <a:solidFill>
                            <a:srgbClr val="000000"/>
                          </a:solidFill>
                          <a:effectLst/>
                          <a:latin typeface="Arial" panose="020B0604020202020204" pitchFamily="34" charset="0"/>
                        </a:rPr>
                      </a:br>
                      <a:r>
                        <a:rPr lang="en-GB" sz="1000" b="0" i="0" u="none" strike="noStrike" dirty="0">
                          <a:solidFill>
                            <a:srgbClr val="000000"/>
                          </a:solidFill>
                          <a:effectLst/>
                          <a:latin typeface="Arial" panose="020B0604020202020204" pitchFamily="34" charset="0"/>
                        </a:rPr>
                        <a:t>The recent CM technological innovations have supported the BCP in respect of live chat, call-backs and SOH. However, the frequency of failures in technology, appear far in excess of other forces using the same technological platforms as us, and potentially highlight infrastructure deficiencies of which must be resolved in order for us to effectively service incoming demand.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GB" sz="1000" dirty="0">
                        <a:latin typeface="Arial" panose="020B0604020202020204" pitchFamily="34" charset="0"/>
                        <a:cs typeface="Arial" panose="020B0604020202020204" pitchFamily="34" charset="0"/>
                      </a:endParaRPr>
                    </a:p>
                    <a:p>
                      <a:pPr algn="ctr">
                        <a:lnSpc>
                          <a:spcPct val="100000"/>
                        </a:lnSpc>
                        <a:spcAft>
                          <a:spcPts val="0"/>
                        </a:spcAft>
                      </a:pPr>
                      <a:r>
                        <a:rPr lang="en-GB" sz="1000" dirty="0">
                          <a:latin typeface="Arial" panose="020B0604020202020204" pitchFamily="34" charset="0"/>
                          <a:cs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GB" sz="1000" dirty="0">
                        <a:latin typeface="Arial" panose="020B0604020202020204" pitchFamily="34" charset="0"/>
                        <a:cs typeface="Arial" panose="020B0604020202020204" pitchFamily="34" charset="0"/>
                      </a:endParaRPr>
                    </a:p>
                    <a:p>
                      <a:pPr algn="ctr">
                        <a:lnSpc>
                          <a:spcPct val="100000"/>
                        </a:lnSpc>
                        <a:spcAft>
                          <a:spcPts val="0"/>
                        </a:spcAft>
                      </a:pPr>
                      <a:r>
                        <a:rPr lang="en-GB" sz="1000" dirty="0">
                          <a:latin typeface="Arial" panose="020B0604020202020204" pitchFamily="34" charset="0"/>
                          <a:cs typeface="Arial" panose="020B0604020202020204" pitchFamily="34" charset="0"/>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DCC Cooper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a:t>
                      </a: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Corporate Services have placed additional resource in to fully understand the issues and support a long term strategic remedy.</a:t>
                      </a:r>
                    </a:p>
                    <a:p>
                      <a:pPr marL="0" indent="0">
                        <a:lnSpc>
                          <a:spcPct val="100000"/>
                        </a:lnSpc>
                        <a:spcAft>
                          <a:spcPts val="0"/>
                        </a:spcAft>
                        <a:buFont typeface="Arial" panose="020B0604020202020204" pitchFamily="34" charset="0"/>
                        <a:buNone/>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CM and enablers are working closely with service providers.</a:t>
                      </a:r>
                    </a:p>
                    <a:p>
                      <a:pPr marL="0" indent="0">
                        <a:lnSpc>
                          <a:spcPct val="100000"/>
                        </a:lnSpc>
                        <a:spcAft>
                          <a:spcPts val="0"/>
                        </a:spcAft>
                        <a:buFont typeface="Arial" panose="020B0604020202020204" pitchFamily="34" charset="0"/>
                        <a:buNone/>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The recent CM technological innovations have supported the BCP in respect of live chat, call-backs and SOH.</a:t>
                      </a:r>
                    </a:p>
                    <a:p>
                      <a:pPr marL="0" indent="0">
                        <a:lnSpc>
                          <a:spcPct val="100000"/>
                        </a:lnSpc>
                        <a:spcAft>
                          <a:spcPts val="0"/>
                        </a:spcAft>
                        <a:buFont typeface="Arial" panose="020B0604020202020204" pitchFamily="34" charset="0"/>
                        <a:buNone/>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effectLst/>
                          <a:latin typeface="Arial" panose="020B0604020202020204" pitchFamily="34" charset="0"/>
                          <a:ea typeface="Calibri" panose="020F0502020204030204" pitchFamily="34" charset="0"/>
                          <a:cs typeface="Arial" panose="020B0604020202020204" pitchFamily="34" charset="0"/>
                        </a:rPr>
                        <a:t>Scoping document for technical infrastructure review has been prepared.</a:t>
                      </a:r>
                    </a:p>
                    <a:p>
                      <a:pPr marL="171450" indent="-171450">
                        <a:lnSpc>
                          <a:spcPct val="100000"/>
                        </a:lnSpc>
                        <a:spcAft>
                          <a:spcPts val="0"/>
                        </a:spcAft>
                        <a:buFont typeface="Arial" panose="020B0604020202020204" pitchFamily="34" charset="0"/>
                        <a:buChar char="•"/>
                      </a:pP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indent="0">
                        <a:lnSpc>
                          <a:spcPct val="107000"/>
                        </a:lnSpc>
                        <a:spcAft>
                          <a:spcPts val="800"/>
                        </a:spcAft>
                        <a:buFont typeface="Arial" panose="020B0604020202020204" pitchFamily="34" charset="0"/>
                        <a:buNone/>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The risk will be reported to the Strategic Risk meeting.</a:t>
                      </a:r>
                    </a:p>
                    <a:p>
                      <a:pPr marL="0" indent="0">
                        <a:buFont typeface="Arial" panose="020B0604020202020204" pitchFamily="34" charse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The risk will be reported to FEB and to JIAC. </a:t>
                      </a:r>
                    </a:p>
                    <a:p>
                      <a:pPr marL="0" indent="0">
                        <a:buFont typeface="Arial" panose="020B0604020202020204" pitchFamily="34" charse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Chief Supt – Corporate Services will chair regular ‘Technical Infrastructure Review’ meetings.</a:t>
                      </a:r>
                    </a:p>
                    <a:p>
                      <a:pPr marL="0" indent="0">
                        <a:lnSpc>
                          <a:spcPct val="107000"/>
                        </a:lnSpc>
                        <a:spcAft>
                          <a:spcPts val="800"/>
                        </a:spcAft>
                        <a:buFont typeface="Arial" panose="020B0604020202020204" pitchFamily="34" charset="0"/>
                        <a:buNone/>
                      </a:pP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defTabSz="914400" rtl="0" eaLnBrk="1" latinLnBrk="0" hangingPunct="1">
                        <a:lnSpc>
                          <a:spcPct val="100000"/>
                        </a:lnSpc>
                        <a:spcAft>
                          <a:spcPts val="0"/>
                        </a:spcAft>
                      </a:pPr>
                      <a:endParaRPr lang="en-GB"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7692498"/>
                  </a:ext>
                </a:extLst>
              </a:tr>
            </a:tbl>
          </a:graphicData>
        </a:graphic>
      </p:graphicFrame>
      <p:sp>
        <p:nvSpPr>
          <p:cNvPr id="8" name="TextBox 7">
            <a:extLst>
              <a:ext uri="{FF2B5EF4-FFF2-40B4-BE49-F238E27FC236}">
                <a16:creationId xmlns:a16="http://schemas.microsoft.com/office/drawing/2014/main" id="{24044FA7-4E68-49B3-98AC-ECF286E23744}"/>
              </a:ext>
            </a:extLst>
          </p:cNvPr>
          <p:cNvSpPr txBox="1"/>
          <p:nvPr/>
        </p:nvSpPr>
        <p:spPr>
          <a:xfrm>
            <a:off x="177002" y="772137"/>
            <a:ext cx="5175682" cy="245003"/>
          </a:xfrm>
          <a:prstGeom prst="rect">
            <a:avLst/>
          </a:prstGeom>
          <a:noFill/>
        </p:spPr>
        <p:txBody>
          <a:bodyPr wrap="square">
            <a:spAutoFit/>
          </a:bodyPr>
          <a:lstStyle/>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*Risk scores: P = Probability, I = Impact, RS = Risk Score</a:t>
            </a:r>
          </a:p>
        </p:txBody>
      </p:sp>
      <p:sp>
        <p:nvSpPr>
          <p:cNvPr id="9" name="TextBox 8">
            <a:extLst>
              <a:ext uri="{FF2B5EF4-FFF2-40B4-BE49-F238E27FC236}">
                <a16:creationId xmlns:a16="http://schemas.microsoft.com/office/drawing/2014/main" id="{B41A03D0-2408-4FEB-8387-9BDB021BB4CC}"/>
              </a:ext>
            </a:extLst>
          </p:cNvPr>
          <p:cNvSpPr txBox="1"/>
          <p:nvPr/>
        </p:nvSpPr>
        <p:spPr>
          <a:xfrm>
            <a:off x="177002" y="372027"/>
            <a:ext cx="6828330" cy="400110"/>
          </a:xfrm>
          <a:prstGeom prst="rect">
            <a:avLst/>
          </a:prstGeom>
          <a:noFill/>
        </p:spPr>
        <p:txBody>
          <a:bodyPr wrap="square" rtlCol="0">
            <a:spAutoFit/>
          </a:bodyPr>
          <a:lstStyle/>
          <a:p>
            <a:r>
              <a:rPr lang="en-GB" sz="2000" b="1" dirty="0"/>
              <a:t>Nottinghamshire Police Strategic Risk Register</a:t>
            </a:r>
          </a:p>
        </p:txBody>
      </p:sp>
    </p:spTree>
    <p:extLst>
      <p:ext uri="{BB962C8B-B14F-4D97-AF65-F5344CB8AC3E}">
        <p14:creationId xmlns:p14="http://schemas.microsoft.com/office/powerpoint/2010/main" val="1185784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1D5FEADE-1CA5-4301-BF01-061F1445F9D5}"/>
              </a:ext>
            </a:extLst>
          </p:cNvPr>
          <p:cNvGraphicFramePr>
            <a:graphicFrameLocks noGrp="1"/>
          </p:cNvGraphicFramePr>
          <p:nvPr>
            <p:extLst>
              <p:ext uri="{D42A27DB-BD31-4B8C-83A1-F6EECF244321}">
                <p14:modId xmlns:p14="http://schemas.microsoft.com/office/powerpoint/2010/main" val="3406936894"/>
              </p:ext>
            </p:extLst>
          </p:nvPr>
        </p:nvGraphicFramePr>
        <p:xfrm>
          <a:off x="362465" y="900467"/>
          <a:ext cx="11467070" cy="5426614"/>
        </p:xfrm>
        <a:graphic>
          <a:graphicData uri="http://schemas.openxmlformats.org/drawingml/2006/table">
            <a:tbl>
              <a:tblPr firstRow="1" firstCol="1" bandRow="1"/>
              <a:tblGrid>
                <a:gridCol w="595674">
                  <a:extLst>
                    <a:ext uri="{9D8B030D-6E8A-4147-A177-3AD203B41FA5}">
                      <a16:colId xmlns:a16="http://schemas.microsoft.com/office/drawing/2014/main" val="4145516641"/>
                    </a:ext>
                  </a:extLst>
                </a:gridCol>
                <a:gridCol w="1369130">
                  <a:extLst>
                    <a:ext uri="{9D8B030D-6E8A-4147-A177-3AD203B41FA5}">
                      <a16:colId xmlns:a16="http://schemas.microsoft.com/office/drawing/2014/main" val="3080746801"/>
                    </a:ext>
                  </a:extLst>
                </a:gridCol>
                <a:gridCol w="1986564">
                  <a:extLst>
                    <a:ext uri="{9D8B030D-6E8A-4147-A177-3AD203B41FA5}">
                      <a16:colId xmlns:a16="http://schemas.microsoft.com/office/drawing/2014/main" val="3525034735"/>
                    </a:ext>
                  </a:extLst>
                </a:gridCol>
                <a:gridCol w="405037">
                  <a:extLst>
                    <a:ext uri="{9D8B030D-6E8A-4147-A177-3AD203B41FA5}">
                      <a16:colId xmlns:a16="http://schemas.microsoft.com/office/drawing/2014/main" val="2838429467"/>
                    </a:ext>
                  </a:extLst>
                </a:gridCol>
                <a:gridCol w="358505">
                  <a:extLst>
                    <a:ext uri="{9D8B030D-6E8A-4147-A177-3AD203B41FA5}">
                      <a16:colId xmlns:a16="http://schemas.microsoft.com/office/drawing/2014/main" val="1219704479"/>
                    </a:ext>
                  </a:extLst>
                </a:gridCol>
                <a:gridCol w="403727">
                  <a:extLst>
                    <a:ext uri="{9D8B030D-6E8A-4147-A177-3AD203B41FA5}">
                      <a16:colId xmlns:a16="http://schemas.microsoft.com/office/drawing/2014/main" val="2699226197"/>
                    </a:ext>
                  </a:extLst>
                </a:gridCol>
                <a:gridCol w="791872">
                  <a:extLst>
                    <a:ext uri="{9D8B030D-6E8A-4147-A177-3AD203B41FA5}">
                      <a16:colId xmlns:a16="http://schemas.microsoft.com/office/drawing/2014/main" val="2018322587"/>
                    </a:ext>
                  </a:extLst>
                </a:gridCol>
                <a:gridCol w="1929221">
                  <a:extLst>
                    <a:ext uri="{9D8B030D-6E8A-4147-A177-3AD203B41FA5}">
                      <a16:colId xmlns:a16="http://schemas.microsoft.com/office/drawing/2014/main" val="2271012193"/>
                    </a:ext>
                  </a:extLst>
                </a:gridCol>
                <a:gridCol w="410272">
                  <a:extLst>
                    <a:ext uri="{9D8B030D-6E8A-4147-A177-3AD203B41FA5}">
                      <a16:colId xmlns:a16="http://schemas.microsoft.com/office/drawing/2014/main" val="4061992005"/>
                    </a:ext>
                  </a:extLst>
                </a:gridCol>
                <a:gridCol w="403727">
                  <a:extLst>
                    <a:ext uri="{9D8B030D-6E8A-4147-A177-3AD203B41FA5}">
                      <a16:colId xmlns:a16="http://schemas.microsoft.com/office/drawing/2014/main" val="2689500213"/>
                    </a:ext>
                  </a:extLst>
                </a:gridCol>
                <a:gridCol w="403727">
                  <a:extLst>
                    <a:ext uri="{9D8B030D-6E8A-4147-A177-3AD203B41FA5}">
                      <a16:colId xmlns:a16="http://schemas.microsoft.com/office/drawing/2014/main" val="3824113121"/>
                    </a:ext>
                  </a:extLst>
                </a:gridCol>
                <a:gridCol w="1866354">
                  <a:extLst>
                    <a:ext uri="{9D8B030D-6E8A-4147-A177-3AD203B41FA5}">
                      <a16:colId xmlns:a16="http://schemas.microsoft.com/office/drawing/2014/main" val="214635024"/>
                    </a:ext>
                  </a:extLst>
                </a:gridCol>
                <a:gridCol w="543260">
                  <a:extLst>
                    <a:ext uri="{9D8B030D-6E8A-4147-A177-3AD203B41FA5}">
                      <a16:colId xmlns:a16="http://schemas.microsoft.com/office/drawing/2014/main" val="415757800"/>
                    </a:ext>
                  </a:extLst>
                </a:gridCol>
              </a:tblGrid>
              <a:tr h="496589">
                <a:tc rowSpan="2">
                  <a:txBody>
                    <a:bodyPr/>
                    <a:lstStyle/>
                    <a:p>
                      <a:pP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 ID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 Description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gridSpan="3">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Inherent Risk Score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lnL w="12700" cap="flat" cmpd="sng" algn="ctr">
                      <a:solidFill>
                        <a:srgbClr val="000000"/>
                      </a:solidFill>
                      <a:prstDash val="solid"/>
                      <a:round/>
                      <a:headEnd type="none" w="med" len="med"/>
                      <a:tailEnd type="none" w="med" len="med"/>
                    </a:lnL>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 Owner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Controls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gridSpan="3">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Residual Risk Score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endParaRPr lang="en-GB"/>
                    </a:p>
                  </a:txBody>
                  <a:tcPr/>
                </a:tc>
                <a:tc hMerge="1">
                  <a:txBody>
                    <a:bodyPr/>
                    <a:lstStyle/>
                    <a:p>
                      <a:endParaRPr lang="en-GB"/>
                    </a:p>
                  </a:txBody>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Further Actions / Notes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Target Risk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extLst>
                  <a:ext uri="{0D108BD9-81ED-4DB2-BD59-A6C34878D82A}">
                    <a16:rowId xmlns:a16="http://schemas.microsoft.com/office/drawing/2014/main" val="1207006661"/>
                  </a:ext>
                </a:extLst>
              </a:tr>
              <a:tr h="183863">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1F3864"/>
                    </a:solidFill>
                  </a:tcPr>
                </a:tc>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776117348"/>
                  </a:ext>
                </a:extLst>
              </a:tr>
              <a:tr h="2373081">
                <a:tc>
                  <a:txBody>
                    <a:bodyPr/>
                    <a:lstStyle/>
                    <a:p>
                      <a:pPr algn="ctr">
                        <a:lnSpc>
                          <a:spcPct val="107000"/>
                        </a:lnSpc>
                        <a:spcAft>
                          <a:spcPts val="80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FSR0017</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dirty="0">
                          <a:effectLst/>
                          <a:latin typeface="Arial" panose="020B0604020202020204" pitchFamily="34" charset="0"/>
                          <a:ea typeface="Calibri" panose="020F0502020204030204" pitchFamily="34" charset="0"/>
                          <a:cs typeface="Arial" panose="020B0604020202020204" pitchFamily="34" charset="0"/>
                        </a:rPr>
                        <a:t>Having an insufficient number of qualified detectives.</a:t>
                      </a:r>
                    </a:p>
                    <a:p>
                      <a:pPr>
                        <a:lnSpc>
                          <a:spcPct val="107000"/>
                        </a:lnSpc>
                        <a:spcAft>
                          <a:spcPts val="80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dirty="0">
                          <a:effectLst/>
                          <a:latin typeface="Arial" panose="020B0604020202020204" pitchFamily="34" charset="0"/>
                          <a:ea typeface="Calibri" panose="020F0502020204030204" pitchFamily="34" charset="0"/>
                          <a:cs typeface="Times New Roman" panose="02020603050405020304" pitchFamily="18" charset="0"/>
                        </a:rPr>
                        <a:t>The recruitment and retention of the appropriate number of detectives is a national issue for all forces which could result in inexperienced officers investigating serious crimes. It could also lead to significant pressure for those existing detectives and an inadequate level of service for victims of crime.</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latin typeface="Arial" panose="020B0604020202020204" pitchFamily="34" charset="0"/>
                        <a:cs typeface="Arial" panose="020B0604020202020204" pitchFamily="34" charset="0"/>
                      </a:endParaRPr>
                    </a:p>
                    <a:p>
                      <a:pPr>
                        <a:lnSpc>
                          <a:spcPct val="100000"/>
                        </a:lnSpc>
                        <a:spcAft>
                          <a:spcPts val="0"/>
                        </a:spcAft>
                      </a:pPr>
                      <a:r>
                        <a:rPr lang="en-GB" sz="1000" dirty="0">
                          <a:latin typeface="Arial" panose="020B0604020202020204" pitchFamily="34"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latin typeface="Arial" panose="020B0604020202020204" pitchFamily="34" charset="0"/>
                        <a:cs typeface="Arial" panose="020B0604020202020204" pitchFamily="34" charset="0"/>
                      </a:endParaRPr>
                    </a:p>
                    <a:p>
                      <a:pPr>
                        <a:lnSpc>
                          <a:spcPct val="100000"/>
                        </a:lnSpc>
                        <a:spcAft>
                          <a:spcPts val="0"/>
                        </a:spcAft>
                      </a:pPr>
                      <a:r>
                        <a:rPr lang="en-GB" sz="1000" dirty="0">
                          <a:latin typeface="Arial" panose="020B0604020202020204" pitchFamily="34" charset="0"/>
                          <a:cs typeface="Arial" panose="020B060402020202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ACC Griffin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Times New Roman" panose="02020603050405020304" pitchFamily="18" charset="0"/>
                        </a:rPr>
                        <a:t>Candidates sought from local universities for the graduate investigator scheme.</a:t>
                      </a:r>
                    </a:p>
                    <a:p>
                      <a:pPr marL="0" indent="0">
                        <a:lnSpc>
                          <a:spcPct val="100000"/>
                        </a:lnSpc>
                        <a:spcAft>
                          <a:spcPts val="0"/>
                        </a:spcAft>
                        <a:buFont typeface="Arial" panose="020B0604020202020204" pitchFamily="34" charset="0"/>
                        <a:buNone/>
                      </a:pP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Times New Roman" panose="02020603050405020304" pitchFamily="18" charset="0"/>
                        </a:rPr>
                        <a:t>Fast track to DC.</a:t>
                      </a:r>
                    </a:p>
                    <a:p>
                      <a:pPr marL="0" indent="0">
                        <a:lnSpc>
                          <a:spcPct val="100000"/>
                        </a:lnSpc>
                        <a:spcAft>
                          <a:spcPts val="0"/>
                        </a:spcAft>
                        <a:buFont typeface="Arial" panose="020B0604020202020204" pitchFamily="34" charset="0"/>
                        <a:buNone/>
                      </a:pP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Times New Roman" panose="02020603050405020304" pitchFamily="18" charset="0"/>
                        </a:rPr>
                        <a:t>Report to FEB with options for COT decision will be prepared.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nSpc>
                          <a:spcPct val="100000"/>
                        </a:lnSpc>
                        <a:spcAft>
                          <a:spcPts val="0"/>
                        </a:spcAft>
                        <a:buFont typeface="Arial" panose="020B0604020202020204" pitchFamily="34" charset="0"/>
                        <a:buNone/>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The risk will be reported to the Strategic Risk meeting.</a:t>
                      </a:r>
                    </a:p>
                    <a:p>
                      <a:pPr marL="0" indent="0">
                        <a:lnSpc>
                          <a:spcPct val="100000"/>
                        </a:lnSpc>
                        <a:spcAft>
                          <a:spcPts val="0"/>
                        </a:spcAft>
                        <a:buFont typeface="Arial" panose="020B0604020202020204" pitchFamily="34" charset="0"/>
                        <a:buNone/>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The risk will continue to be reported to FEB and to JIAC.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676025935"/>
                  </a:ext>
                </a:extLst>
              </a:tr>
              <a:tr h="2373081">
                <a:tc>
                  <a:txBody>
                    <a:bodyPr/>
                    <a:lstStyle/>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FSR0010</a:t>
                      </a: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Loss of confidence and trust by communities in  Nottinghamshire due to the murders of women in public open spaces nationally and other high profile issues resulting to police officer misconduct.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The murders of women in public open spaces nationally, including an offence perpetrated by a serving Police Officer, have contributed to a loss of confidence in the police service and heightened fear amongst women and some communities in Nottinghamshire. These feelings have been compounded by further breaches of trust and professional standards by serving officers across UK policing.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dirty="0">
                          <a:latin typeface="Arial" panose="020B0604020202020204" pitchFamily="34" charset="0"/>
                          <a:cs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dirty="0">
                          <a:solidFill>
                            <a:srgbClr val="000000"/>
                          </a:solidFill>
                          <a:effectLst/>
                          <a:latin typeface="Arial" panose="020B0604020202020204" pitchFamily="34" charset="0"/>
                          <a:cs typeface="Arial" panose="020B0604020202020204" pitchFamily="34" charset="0"/>
                        </a:rPr>
                        <a:t>12</a:t>
                      </a:r>
                      <a:endParaRPr lang="en-GB" sz="10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DCC Cooper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Training package encouraging officers and staff to take action and identify behaviour that is concerning. </a:t>
                      </a:r>
                    </a:p>
                    <a:p>
                      <a:pPr marL="171450" indent="-171450">
                        <a:lnSpc>
                          <a:spcPct val="100000"/>
                        </a:lnSpc>
                        <a:spcAft>
                          <a:spcPts val="0"/>
                        </a:spcAft>
                        <a:buFont typeface="Arial" panose="020B0604020202020204" pitchFamily="34" charset="0"/>
                        <a:buChar char="•"/>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Implementation of Government’s Violence against Women and Girls Strategy and Action Plan. </a:t>
                      </a:r>
                    </a:p>
                    <a:p>
                      <a:pPr marL="0" indent="0">
                        <a:lnSpc>
                          <a:spcPct val="100000"/>
                        </a:lnSpc>
                        <a:spcAft>
                          <a:spcPts val="0"/>
                        </a:spcAft>
                        <a:buFont typeface="Arial" panose="020B0604020202020204" pitchFamily="34" charset="0"/>
                        <a:buNone/>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Community engagement.</a:t>
                      </a:r>
                    </a:p>
                    <a:p>
                      <a:pPr marL="0" indent="0">
                        <a:lnSpc>
                          <a:spcPct val="100000"/>
                        </a:lnSpc>
                        <a:spcAft>
                          <a:spcPts val="0"/>
                        </a:spcAft>
                        <a:buFont typeface="Arial" panose="020B0604020202020204" pitchFamily="34" charset="0"/>
                        <a:buNone/>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Referrals into PSD.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endParaRPr lang="en-GB" sz="1000" dirty="0">
                        <a:latin typeface="Arial" panose="020B0604020202020204" pitchFamily="34" charset="0"/>
                        <a:cs typeface="Arial" panose="020B0604020202020204" pitchFamily="34" charset="0"/>
                      </a:endParaRPr>
                    </a:p>
                    <a:p>
                      <a:pPr>
                        <a:lnSpc>
                          <a:spcPct val="100000"/>
                        </a:lnSpc>
                        <a:spcAft>
                          <a:spcPts val="0"/>
                        </a:spcAft>
                      </a:pPr>
                      <a:r>
                        <a:rPr lang="en-GB" sz="1000" dirty="0">
                          <a:latin typeface="Arial" panose="020B0604020202020204" pitchFamily="34"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endParaRPr lang="en-GB" sz="1000" dirty="0">
                        <a:latin typeface="Arial" panose="020B0604020202020204" pitchFamily="34" charset="0"/>
                        <a:cs typeface="Arial" panose="020B0604020202020204" pitchFamily="34" charset="0"/>
                      </a:endParaRPr>
                    </a:p>
                    <a:p>
                      <a:pPr>
                        <a:lnSpc>
                          <a:spcPct val="100000"/>
                        </a:lnSpc>
                        <a:spcAft>
                          <a:spcPts val="0"/>
                        </a:spcAft>
                      </a:pPr>
                      <a:r>
                        <a:rPr lang="en-GB" sz="1000" dirty="0">
                          <a:latin typeface="Arial" panose="020B0604020202020204" pitchFamily="34" charset="0"/>
                          <a:cs typeface="Arial" panose="020B0604020202020204"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Times New Roman" panose="02020603050405020304" pitchFamily="18" charset="0"/>
                        </a:rPr>
                        <a:t>The risk will be reported to the Strategic Risk meeting</a:t>
                      </a:r>
                      <a:r>
                        <a:rPr lang="en-GB" sz="1000" dirty="0">
                          <a:effectLst/>
                          <a:latin typeface="Arial" panose="020B0604020202020204" pitchFamily="34" charset="0"/>
                          <a:ea typeface="Calibri" panose="020F0502020204030204" pitchFamily="34" charset="0"/>
                          <a:cs typeface="Arial" panose="020B0604020202020204" pitchFamily="34" charset="0"/>
                        </a:rPr>
                        <a:t>.</a:t>
                      </a:r>
                    </a:p>
                    <a:p>
                      <a:pPr marL="0" indent="0">
                        <a:lnSpc>
                          <a:spcPct val="100000"/>
                        </a:lnSpc>
                        <a:spcAft>
                          <a:spcPts val="0"/>
                        </a:spcAft>
                        <a:buFont typeface="Arial" panose="020B0604020202020204" pitchFamily="34" charset="0"/>
                        <a:buNone/>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The risk will be reported to FEB and to JIAC.</a:t>
                      </a:r>
                    </a:p>
                    <a:p>
                      <a:pPr marL="171450" indent="-171450">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Latest NPCC/CoP guidance in relation to the further vetting of staff.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3870292100"/>
                  </a:ext>
                </a:extLst>
              </a:tr>
            </a:tbl>
          </a:graphicData>
        </a:graphic>
      </p:graphicFrame>
      <p:sp>
        <p:nvSpPr>
          <p:cNvPr id="18" name="Footer Placeholder 17">
            <a:extLst>
              <a:ext uri="{FF2B5EF4-FFF2-40B4-BE49-F238E27FC236}">
                <a16:creationId xmlns:a16="http://schemas.microsoft.com/office/drawing/2014/main" id="{35967917-D0D3-46C6-81F0-842734B0C648}"/>
              </a:ext>
            </a:extLst>
          </p:cNvPr>
          <p:cNvSpPr>
            <a:spLocks noGrp="1"/>
          </p:cNvSpPr>
          <p:nvPr>
            <p:ph type="ftr" sz="quarter" idx="11"/>
          </p:nvPr>
        </p:nvSpPr>
        <p:spPr/>
        <p:txBody>
          <a:bodyPr/>
          <a:lstStyle/>
          <a:p>
            <a:r>
              <a:rPr lang="en-GB" dirty="0"/>
              <a:t>January 2023</a:t>
            </a:r>
          </a:p>
        </p:txBody>
      </p:sp>
      <p:sp>
        <p:nvSpPr>
          <p:cNvPr id="2" name="Slide Number Placeholder 1">
            <a:extLst>
              <a:ext uri="{FF2B5EF4-FFF2-40B4-BE49-F238E27FC236}">
                <a16:creationId xmlns:a16="http://schemas.microsoft.com/office/drawing/2014/main" id="{313C82A5-CECC-4A0A-A9B4-06DD6EBF4C4A}"/>
              </a:ext>
            </a:extLst>
          </p:cNvPr>
          <p:cNvSpPr>
            <a:spLocks noGrp="1"/>
          </p:cNvSpPr>
          <p:nvPr>
            <p:ph type="sldNum" sz="quarter" idx="12"/>
          </p:nvPr>
        </p:nvSpPr>
        <p:spPr/>
        <p:txBody>
          <a:bodyPr/>
          <a:lstStyle/>
          <a:p>
            <a:fld id="{EA43DA90-F1D3-482C-B54E-27FD499490B7}" type="slidenum">
              <a:rPr lang="en-GB" smtClean="0"/>
              <a:t>2</a:t>
            </a:fld>
            <a:endParaRPr lang="en-GB" dirty="0"/>
          </a:p>
        </p:txBody>
      </p:sp>
      <p:graphicFrame>
        <p:nvGraphicFramePr>
          <p:cNvPr id="5" name="Object 4">
            <a:extLst>
              <a:ext uri="{FF2B5EF4-FFF2-40B4-BE49-F238E27FC236}">
                <a16:creationId xmlns:a16="http://schemas.microsoft.com/office/drawing/2014/main" id="{EFFF023B-562C-4433-AA83-3693E0CA4213}"/>
              </a:ext>
            </a:extLst>
          </p:cNvPr>
          <p:cNvGraphicFramePr>
            <a:graphicFrameLocks noChangeAspect="1"/>
          </p:cNvGraphicFramePr>
          <p:nvPr>
            <p:extLst>
              <p:ext uri="{D42A27DB-BD31-4B8C-83A1-F6EECF244321}">
                <p14:modId xmlns:p14="http://schemas.microsoft.com/office/powerpoint/2010/main" val="2988833360"/>
              </p:ext>
            </p:extLst>
          </p:nvPr>
        </p:nvGraphicFramePr>
        <p:xfrm>
          <a:off x="10158984" y="4763"/>
          <a:ext cx="1943100" cy="800100"/>
        </p:xfrm>
        <a:graphic>
          <a:graphicData uri="http://schemas.openxmlformats.org/presentationml/2006/ole">
            <mc:AlternateContent xmlns:mc="http://schemas.openxmlformats.org/markup-compatibility/2006">
              <mc:Choice xmlns:v="urn:schemas-microsoft-com:vml" Requires="v">
                <p:oleObj r:id="rId2" imgW="11247619" imgH="4648849" progId="">
                  <p:embed/>
                </p:oleObj>
              </mc:Choice>
              <mc:Fallback>
                <p:oleObj r:id="rId2" imgW="11247619" imgH="4648849" progId="">
                  <p:embed/>
                  <p:pic>
                    <p:nvPicPr>
                      <p:cNvPr id="8" name="Object 7">
                        <a:extLst>
                          <a:ext uri="{FF2B5EF4-FFF2-40B4-BE49-F238E27FC236}">
                            <a16:creationId xmlns:a16="http://schemas.microsoft.com/office/drawing/2014/main" id="{67B87BB5-D9E3-48A7-A2A0-881E9C2DC5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8984" y="4763"/>
                        <a:ext cx="1943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96447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1D5FEADE-1CA5-4301-BF01-061F1445F9D5}"/>
              </a:ext>
            </a:extLst>
          </p:cNvPr>
          <p:cNvGraphicFramePr>
            <a:graphicFrameLocks noGrp="1"/>
          </p:cNvGraphicFramePr>
          <p:nvPr>
            <p:extLst>
              <p:ext uri="{D42A27DB-BD31-4B8C-83A1-F6EECF244321}">
                <p14:modId xmlns:p14="http://schemas.microsoft.com/office/powerpoint/2010/main" val="2916533865"/>
              </p:ext>
            </p:extLst>
          </p:nvPr>
        </p:nvGraphicFramePr>
        <p:xfrm>
          <a:off x="161027" y="1001485"/>
          <a:ext cx="11743591" cy="3955266"/>
        </p:xfrm>
        <a:graphic>
          <a:graphicData uri="http://schemas.openxmlformats.org/drawingml/2006/table">
            <a:tbl>
              <a:tblPr firstRow="1" firstCol="1" bandRow="1"/>
              <a:tblGrid>
                <a:gridCol w="610037">
                  <a:extLst>
                    <a:ext uri="{9D8B030D-6E8A-4147-A177-3AD203B41FA5}">
                      <a16:colId xmlns:a16="http://schemas.microsoft.com/office/drawing/2014/main" val="4145516641"/>
                    </a:ext>
                  </a:extLst>
                </a:gridCol>
                <a:gridCol w="1402145">
                  <a:extLst>
                    <a:ext uri="{9D8B030D-6E8A-4147-A177-3AD203B41FA5}">
                      <a16:colId xmlns:a16="http://schemas.microsoft.com/office/drawing/2014/main" val="3080746801"/>
                    </a:ext>
                  </a:extLst>
                </a:gridCol>
                <a:gridCol w="2034467">
                  <a:extLst>
                    <a:ext uri="{9D8B030D-6E8A-4147-A177-3AD203B41FA5}">
                      <a16:colId xmlns:a16="http://schemas.microsoft.com/office/drawing/2014/main" val="3525034735"/>
                    </a:ext>
                  </a:extLst>
                </a:gridCol>
                <a:gridCol w="414804">
                  <a:extLst>
                    <a:ext uri="{9D8B030D-6E8A-4147-A177-3AD203B41FA5}">
                      <a16:colId xmlns:a16="http://schemas.microsoft.com/office/drawing/2014/main" val="2838429467"/>
                    </a:ext>
                  </a:extLst>
                </a:gridCol>
                <a:gridCol w="367151">
                  <a:extLst>
                    <a:ext uri="{9D8B030D-6E8A-4147-A177-3AD203B41FA5}">
                      <a16:colId xmlns:a16="http://schemas.microsoft.com/office/drawing/2014/main" val="1219704479"/>
                    </a:ext>
                  </a:extLst>
                </a:gridCol>
                <a:gridCol w="413463">
                  <a:extLst>
                    <a:ext uri="{9D8B030D-6E8A-4147-A177-3AD203B41FA5}">
                      <a16:colId xmlns:a16="http://schemas.microsoft.com/office/drawing/2014/main" val="2699226197"/>
                    </a:ext>
                  </a:extLst>
                </a:gridCol>
                <a:gridCol w="810967">
                  <a:extLst>
                    <a:ext uri="{9D8B030D-6E8A-4147-A177-3AD203B41FA5}">
                      <a16:colId xmlns:a16="http://schemas.microsoft.com/office/drawing/2014/main" val="2018322587"/>
                    </a:ext>
                  </a:extLst>
                </a:gridCol>
                <a:gridCol w="1975744">
                  <a:extLst>
                    <a:ext uri="{9D8B030D-6E8A-4147-A177-3AD203B41FA5}">
                      <a16:colId xmlns:a16="http://schemas.microsoft.com/office/drawing/2014/main" val="2271012193"/>
                    </a:ext>
                  </a:extLst>
                </a:gridCol>
                <a:gridCol w="420165">
                  <a:extLst>
                    <a:ext uri="{9D8B030D-6E8A-4147-A177-3AD203B41FA5}">
                      <a16:colId xmlns:a16="http://schemas.microsoft.com/office/drawing/2014/main" val="4061992005"/>
                    </a:ext>
                  </a:extLst>
                </a:gridCol>
                <a:gridCol w="413463">
                  <a:extLst>
                    <a:ext uri="{9D8B030D-6E8A-4147-A177-3AD203B41FA5}">
                      <a16:colId xmlns:a16="http://schemas.microsoft.com/office/drawing/2014/main" val="2689500213"/>
                    </a:ext>
                  </a:extLst>
                </a:gridCol>
                <a:gridCol w="413463">
                  <a:extLst>
                    <a:ext uri="{9D8B030D-6E8A-4147-A177-3AD203B41FA5}">
                      <a16:colId xmlns:a16="http://schemas.microsoft.com/office/drawing/2014/main" val="3824113121"/>
                    </a:ext>
                  </a:extLst>
                </a:gridCol>
                <a:gridCol w="1911361">
                  <a:extLst>
                    <a:ext uri="{9D8B030D-6E8A-4147-A177-3AD203B41FA5}">
                      <a16:colId xmlns:a16="http://schemas.microsoft.com/office/drawing/2014/main" val="214635024"/>
                    </a:ext>
                  </a:extLst>
                </a:gridCol>
                <a:gridCol w="556361">
                  <a:extLst>
                    <a:ext uri="{9D8B030D-6E8A-4147-A177-3AD203B41FA5}">
                      <a16:colId xmlns:a16="http://schemas.microsoft.com/office/drawing/2014/main" val="415757800"/>
                    </a:ext>
                  </a:extLst>
                </a:gridCol>
              </a:tblGrid>
              <a:tr h="364118">
                <a:tc rowSpan="2">
                  <a:txBody>
                    <a:bodyPr/>
                    <a:lstStyle/>
                    <a:p>
                      <a:pP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 ID</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 Description</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gridSpan="3">
                  <a:txBody>
                    <a:bodyPr/>
                    <a:lstStyle/>
                    <a:p>
                      <a:pPr algn="ctr">
                        <a:lnSpc>
                          <a:spcPct val="100000"/>
                        </a:lnSpc>
                        <a:spcAft>
                          <a:spcPts val="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Inherent Risk Score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lnL w="12700" cap="flat" cmpd="sng" algn="ctr">
                      <a:solidFill>
                        <a:srgbClr val="000000"/>
                      </a:solidFill>
                      <a:prstDash val="solid"/>
                      <a:round/>
                      <a:headEnd type="none" w="med" len="med"/>
                      <a:tailEnd type="none" w="med" len="med"/>
                    </a:lnL>
                  </a:tcPr>
                </a:tc>
                <a:tc rowSpan="2">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 Owner</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Controls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gridSpan="3">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Residual Risk Score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endParaRPr lang="en-GB"/>
                    </a:p>
                  </a:txBody>
                  <a:tcPr/>
                </a:tc>
                <a:tc hMerge="1">
                  <a:txBody>
                    <a:bodyPr/>
                    <a:lstStyle/>
                    <a:p>
                      <a:endParaRPr lang="en-GB"/>
                    </a:p>
                  </a:txBody>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Further Actions / Notes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Target Risk</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extLst>
                  <a:ext uri="{0D108BD9-81ED-4DB2-BD59-A6C34878D82A}">
                    <a16:rowId xmlns:a16="http://schemas.microsoft.com/office/drawing/2014/main" val="1207006661"/>
                  </a:ext>
                </a:extLst>
              </a:tr>
              <a:tr h="119898">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a:t>
                      </a:r>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1F3864"/>
                    </a:solidFill>
                  </a:tcPr>
                </a:tc>
                <a:tc>
                  <a:txBody>
                    <a:bodyPr/>
                    <a:lstStyle/>
                    <a:p>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RS</a:t>
                      </a:r>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1F3864"/>
                    </a:solidFill>
                  </a:tcPr>
                </a:tc>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a:t>
                      </a:r>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RS</a:t>
                      </a:r>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1F3864"/>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935949991"/>
                  </a:ext>
                </a:extLst>
              </a:tr>
              <a:tr h="3392592">
                <a:tc>
                  <a:txBody>
                    <a:bodyPr/>
                    <a:lstStyle/>
                    <a:p>
                      <a:pPr algn="ctr">
                        <a:lnSpc>
                          <a:spcPct val="107000"/>
                        </a:lnSpc>
                        <a:spcAft>
                          <a:spcPts val="80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FSR0009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GB" sz="3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dirty="0">
                          <a:effectLst/>
                          <a:latin typeface="Arial" panose="020B0604020202020204" pitchFamily="34" charset="0"/>
                          <a:ea typeface="Calibri" panose="020F0502020204030204" pitchFamily="34" charset="0"/>
                          <a:cs typeface="Arial" panose="020B0604020202020204" pitchFamily="34" charset="0"/>
                        </a:rPr>
                        <a:t>Inability to demonstrate the timely completion and sign off, of public accounts.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2020-21 accounts have not yet been subject to audit. The draft 2021/22 accounts have not yet been reviewed in line with the statutory deadline (30/09/20220). These are likely to be available by the end of the calendar year. The impact of this is that the force is unable to demonstrate accountability to its stakeholders in line with statutory requirements. This could result in reputational damage to the organisation.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b="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000" b="0" dirty="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b="0" dirty="0">
                        <a:latin typeface="Arial" panose="020B0604020202020204" pitchFamily="34" charset="0"/>
                        <a:cs typeface="Arial" panose="020B0604020202020204" pitchFamily="34" charset="0"/>
                      </a:endParaRPr>
                    </a:p>
                    <a:p>
                      <a:pPr>
                        <a:lnSpc>
                          <a:spcPct val="107000"/>
                        </a:lnSpc>
                        <a:spcAft>
                          <a:spcPts val="800"/>
                        </a:spcAft>
                      </a:pPr>
                      <a:r>
                        <a:rPr lang="en-GB" sz="1000" b="0" dirty="0">
                          <a:latin typeface="Arial" panose="020B0604020202020204" pitchFamily="34"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b="0" dirty="0">
                        <a:latin typeface="Arial" panose="020B0604020202020204" pitchFamily="34" charset="0"/>
                        <a:cs typeface="Arial" panose="020B0604020202020204" pitchFamily="34" charset="0"/>
                      </a:endParaRPr>
                    </a:p>
                    <a:p>
                      <a:pPr>
                        <a:lnSpc>
                          <a:spcPct val="107000"/>
                        </a:lnSpc>
                        <a:spcAft>
                          <a:spcPts val="800"/>
                        </a:spcAft>
                      </a:pPr>
                      <a:r>
                        <a:rPr lang="en-GB" sz="1000" b="0" dirty="0">
                          <a:latin typeface="Arial" panose="020B0604020202020204" pitchFamily="34" charset="0"/>
                          <a:cs typeface="Arial" panose="020B060402020202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0000"/>
                        </a:lnSpc>
                        <a:spcAft>
                          <a:spcPts val="0"/>
                        </a:spcAft>
                      </a:pPr>
                      <a:endParaRPr lang="en-GB" sz="1000" b="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000" b="0" dirty="0">
                          <a:effectLst/>
                          <a:latin typeface="Arial" panose="020B0604020202020204" pitchFamily="34" charset="0"/>
                          <a:ea typeface="Calibri" panose="020F0502020204030204" pitchFamily="34" charset="0"/>
                          <a:cs typeface="Arial" panose="020B0604020202020204" pitchFamily="34" charset="0"/>
                        </a:rPr>
                        <a:t>Mark Kimberley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0000"/>
                        </a:lnSpc>
                        <a:spcAft>
                          <a:spcPts val="0"/>
                        </a:spcAft>
                        <a:buFont typeface="Arial" panose="020B0604020202020204" pitchFamily="34" charset="0"/>
                        <a:buNone/>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indent="-171450" algn="l">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Monthly updates into FEB. </a:t>
                      </a:r>
                    </a:p>
                    <a:p>
                      <a:pPr marL="171450" indent="-171450" algn="l">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Quarterly reporting into JIAC. </a:t>
                      </a:r>
                    </a:p>
                    <a:p>
                      <a:pPr marL="171450" indent="-171450" algn="l">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COT/CFO oversight. </a:t>
                      </a:r>
                    </a:p>
                    <a:p>
                      <a:pPr marL="171450" indent="-171450" algn="l">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Increased number of resources in the Finance Department associated with the production of the final accounts.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Times New Roman" panose="02020603050405020304" pitchFamily="18" charset="0"/>
                        </a:rPr>
                        <a:t>The risk will be reported to the Strategic Risk meeting.</a:t>
                      </a:r>
                    </a:p>
                    <a:p>
                      <a:pPr marL="0" indent="0">
                        <a:lnSpc>
                          <a:spcPct val="100000"/>
                        </a:lnSpc>
                        <a:spcAft>
                          <a:spcPts val="0"/>
                        </a:spcAft>
                        <a:buFont typeface="Arial" panose="020B0604020202020204" pitchFamily="34" charset="0"/>
                        <a:buNone/>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The risk will be reported to FEB and to JIAC.</a:t>
                      </a:r>
                    </a:p>
                    <a:p>
                      <a:pPr marL="171450" indent="-171450">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Accounts completed and audit 2021 started in May 2022. Lack of external audit resources means this is unlikely to be completed by the end of the financial year.</a:t>
                      </a:r>
                    </a:p>
                    <a:p>
                      <a:pPr marL="171450" indent="-171450">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Audit of the 2021/22 accounts is unlikely to start until 2023/24.</a:t>
                      </a:r>
                    </a:p>
                    <a:p>
                      <a:pPr marL="171450" indent="-171450">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09.01.23 – Reassurance given by CFO that controls/mitigation in place to facilitate audits.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822710621"/>
                  </a:ext>
                </a:extLst>
              </a:tr>
            </a:tbl>
          </a:graphicData>
        </a:graphic>
      </p:graphicFrame>
      <p:sp>
        <p:nvSpPr>
          <p:cNvPr id="18" name="Footer Placeholder 17">
            <a:extLst>
              <a:ext uri="{FF2B5EF4-FFF2-40B4-BE49-F238E27FC236}">
                <a16:creationId xmlns:a16="http://schemas.microsoft.com/office/drawing/2014/main" id="{35967917-D0D3-46C6-81F0-842734B0C648}"/>
              </a:ext>
            </a:extLst>
          </p:cNvPr>
          <p:cNvSpPr>
            <a:spLocks noGrp="1"/>
          </p:cNvSpPr>
          <p:nvPr>
            <p:ph type="ftr" sz="quarter" idx="11"/>
          </p:nvPr>
        </p:nvSpPr>
        <p:spPr>
          <a:xfrm>
            <a:off x="4124325" y="7387546"/>
            <a:ext cx="4114800" cy="365125"/>
          </a:xfrm>
        </p:spPr>
        <p:txBody>
          <a:bodyPr/>
          <a:lstStyle/>
          <a:p>
            <a:r>
              <a:rPr lang="en-GB" dirty="0"/>
              <a:t>January 2023</a:t>
            </a:r>
          </a:p>
        </p:txBody>
      </p:sp>
      <p:sp>
        <p:nvSpPr>
          <p:cNvPr id="2" name="Slide Number Placeholder 1">
            <a:extLst>
              <a:ext uri="{FF2B5EF4-FFF2-40B4-BE49-F238E27FC236}">
                <a16:creationId xmlns:a16="http://schemas.microsoft.com/office/drawing/2014/main" id="{7DFB610B-2797-4A2A-8C31-2D73A5461C63}"/>
              </a:ext>
            </a:extLst>
          </p:cNvPr>
          <p:cNvSpPr>
            <a:spLocks noGrp="1"/>
          </p:cNvSpPr>
          <p:nvPr>
            <p:ph type="sldNum" sz="quarter" idx="12"/>
          </p:nvPr>
        </p:nvSpPr>
        <p:spPr/>
        <p:txBody>
          <a:bodyPr/>
          <a:lstStyle/>
          <a:p>
            <a:fld id="{EA43DA90-F1D3-482C-B54E-27FD499490B7}" type="slidenum">
              <a:rPr lang="en-GB" smtClean="0"/>
              <a:t>3</a:t>
            </a:fld>
            <a:endParaRPr lang="en-GB" dirty="0"/>
          </a:p>
        </p:txBody>
      </p:sp>
      <p:graphicFrame>
        <p:nvGraphicFramePr>
          <p:cNvPr id="8" name="Object 7">
            <a:extLst>
              <a:ext uri="{FF2B5EF4-FFF2-40B4-BE49-F238E27FC236}">
                <a16:creationId xmlns:a16="http://schemas.microsoft.com/office/drawing/2014/main" id="{67B87BB5-D9E3-48A7-A2A0-881E9C2DC5B1}"/>
              </a:ext>
            </a:extLst>
          </p:cNvPr>
          <p:cNvGraphicFramePr>
            <a:graphicFrameLocks noChangeAspect="1"/>
          </p:cNvGraphicFramePr>
          <p:nvPr/>
        </p:nvGraphicFramePr>
        <p:xfrm>
          <a:off x="10158984" y="4763"/>
          <a:ext cx="1943100" cy="800100"/>
        </p:xfrm>
        <a:graphic>
          <a:graphicData uri="http://schemas.openxmlformats.org/presentationml/2006/ole">
            <mc:AlternateContent xmlns:mc="http://schemas.openxmlformats.org/markup-compatibility/2006">
              <mc:Choice xmlns:v="urn:schemas-microsoft-com:vml" Requires="v">
                <p:oleObj r:id="rId2" imgW="11247619" imgH="4648849" progId="">
                  <p:embed/>
                </p:oleObj>
              </mc:Choice>
              <mc:Fallback>
                <p:oleObj r:id="rId2" imgW="11247619" imgH="4648849" progId="">
                  <p:embed/>
                  <p:pic>
                    <p:nvPicPr>
                      <p:cNvPr id="8" name="Object 7">
                        <a:extLst>
                          <a:ext uri="{FF2B5EF4-FFF2-40B4-BE49-F238E27FC236}">
                            <a16:creationId xmlns:a16="http://schemas.microsoft.com/office/drawing/2014/main" id="{67B87BB5-D9E3-48A7-A2A0-881E9C2DC5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8984" y="4763"/>
                        <a:ext cx="1943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21790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1D5FEADE-1CA5-4301-BF01-061F1445F9D5}"/>
              </a:ext>
            </a:extLst>
          </p:cNvPr>
          <p:cNvGraphicFramePr>
            <a:graphicFrameLocks noGrp="1"/>
          </p:cNvGraphicFramePr>
          <p:nvPr>
            <p:extLst>
              <p:ext uri="{D42A27DB-BD31-4B8C-83A1-F6EECF244321}">
                <p14:modId xmlns:p14="http://schemas.microsoft.com/office/powerpoint/2010/main" val="760241248"/>
              </p:ext>
            </p:extLst>
          </p:nvPr>
        </p:nvGraphicFramePr>
        <p:xfrm>
          <a:off x="362465" y="900467"/>
          <a:ext cx="11467070" cy="3053533"/>
        </p:xfrm>
        <a:graphic>
          <a:graphicData uri="http://schemas.openxmlformats.org/drawingml/2006/table">
            <a:tbl>
              <a:tblPr firstRow="1" firstCol="1" bandRow="1"/>
              <a:tblGrid>
                <a:gridCol w="595674">
                  <a:extLst>
                    <a:ext uri="{9D8B030D-6E8A-4147-A177-3AD203B41FA5}">
                      <a16:colId xmlns:a16="http://schemas.microsoft.com/office/drawing/2014/main" val="4145516641"/>
                    </a:ext>
                  </a:extLst>
                </a:gridCol>
                <a:gridCol w="1369130">
                  <a:extLst>
                    <a:ext uri="{9D8B030D-6E8A-4147-A177-3AD203B41FA5}">
                      <a16:colId xmlns:a16="http://schemas.microsoft.com/office/drawing/2014/main" val="3080746801"/>
                    </a:ext>
                  </a:extLst>
                </a:gridCol>
                <a:gridCol w="1986564">
                  <a:extLst>
                    <a:ext uri="{9D8B030D-6E8A-4147-A177-3AD203B41FA5}">
                      <a16:colId xmlns:a16="http://schemas.microsoft.com/office/drawing/2014/main" val="3525034735"/>
                    </a:ext>
                  </a:extLst>
                </a:gridCol>
                <a:gridCol w="405037">
                  <a:extLst>
                    <a:ext uri="{9D8B030D-6E8A-4147-A177-3AD203B41FA5}">
                      <a16:colId xmlns:a16="http://schemas.microsoft.com/office/drawing/2014/main" val="2838429467"/>
                    </a:ext>
                  </a:extLst>
                </a:gridCol>
                <a:gridCol w="358505">
                  <a:extLst>
                    <a:ext uri="{9D8B030D-6E8A-4147-A177-3AD203B41FA5}">
                      <a16:colId xmlns:a16="http://schemas.microsoft.com/office/drawing/2014/main" val="1219704479"/>
                    </a:ext>
                  </a:extLst>
                </a:gridCol>
                <a:gridCol w="403727">
                  <a:extLst>
                    <a:ext uri="{9D8B030D-6E8A-4147-A177-3AD203B41FA5}">
                      <a16:colId xmlns:a16="http://schemas.microsoft.com/office/drawing/2014/main" val="2699226197"/>
                    </a:ext>
                  </a:extLst>
                </a:gridCol>
                <a:gridCol w="791872">
                  <a:extLst>
                    <a:ext uri="{9D8B030D-6E8A-4147-A177-3AD203B41FA5}">
                      <a16:colId xmlns:a16="http://schemas.microsoft.com/office/drawing/2014/main" val="2018322587"/>
                    </a:ext>
                  </a:extLst>
                </a:gridCol>
                <a:gridCol w="1929221">
                  <a:extLst>
                    <a:ext uri="{9D8B030D-6E8A-4147-A177-3AD203B41FA5}">
                      <a16:colId xmlns:a16="http://schemas.microsoft.com/office/drawing/2014/main" val="2271012193"/>
                    </a:ext>
                  </a:extLst>
                </a:gridCol>
                <a:gridCol w="410272">
                  <a:extLst>
                    <a:ext uri="{9D8B030D-6E8A-4147-A177-3AD203B41FA5}">
                      <a16:colId xmlns:a16="http://schemas.microsoft.com/office/drawing/2014/main" val="4061992005"/>
                    </a:ext>
                  </a:extLst>
                </a:gridCol>
                <a:gridCol w="403727">
                  <a:extLst>
                    <a:ext uri="{9D8B030D-6E8A-4147-A177-3AD203B41FA5}">
                      <a16:colId xmlns:a16="http://schemas.microsoft.com/office/drawing/2014/main" val="2689500213"/>
                    </a:ext>
                  </a:extLst>
                </a:gridCol>
                <a:gridCol w="403727">
                  <a:extLst>
                    <a:ext uri="{9D8B030D-6E8A-4147-A177-3AD203B41FA5}">
                      <a16:colId xmlns:a16="http://schemas.microsoft.com/office/drawing/2014/main" val="3824113121"/>
                    </a:ext>
                  </a:extLst>
                </a:gridCol>
                <a:gridCol w="1866354">
                  <a:extLst>
                    <a:ext uri="{9D8B030D-6E8A-4147-A177-3AD203B41FA5}">
                      <a16:colId xmlns:a16="http://schemas.microsoft.com/office/drawing/2014/main" val="214635024"/>
                    </a:ext>
                  </a:extLst>
                </a:gridCol>
                <a:gridCol w="543260">
                  <a:extLst>
                    <a:ext uri="{9D8B030D-6E8A-4147-A177-3AD203B41FA5}">
                      <a16:colId xmlns:a16="http://schemas.microsoft.com/office/drawing/2014/main" val="415757800"/>
                    </a:ext>
                  </a:extLst>
                </a:gridCol>
              </a:tblGrid>
              <a:tr h="496589">
                <a:tc rowSpan="2">
                  <a:txBody>
                    <a:bodyPr/>
                    <a:lstStyle/>
                    <a:p>
                      <a:pP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 ID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 Description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gridSpan="3">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Inherent Risk Score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lnL w="12700" cap="flat" cmpd="sng" algn="ctr">
                      <a:solidFill>
                        <a:srgbClr val="000000"/>
                      </a:solidFill>
                      <a:prstDash val="solid"/>
                      <a:round/>
                      <a:headEnd type="none" w="med" len="med"/>
                      <a:tailEnd type="none" w="med" len="med"/>
                    </a:lnL>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 Owner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Controls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gridSpan="3">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Residual Risk Score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endParaRPr lang="en-GB"/>
                    </a:p>
                  </a:txBody>
                  <a:tcPr/>
                </a:tc>
                <a:tc hMerge="1">
                  <a:txBody>
                    <a:bodyPr/>
                    <a:lstStyle/>
                    <a:p>
                      <a:endParaRPr lang="en-GB"/>
                    </a:p>
                  </a:txBody>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Further Actions / Notes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Target Risk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extLst>
                  <a:ext uri="{0D108BD9-81ED-4DB2-BD59-A6C34878D82A}">
                    <a16:rowId xmlns:a16="http://schemas.microsoft.com/office/drawing/2014/main" val="1207006661"/>
                  </a:ext>
                </a:extLst>
              </a:tr>
              <a:tr h="183863">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1F3864"/>
                    </a:solidFill>
                  </a:tcPr>
                </a:tc>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776117348"/>
                  </a:ext>
                </a:extLst>
              </a:tr>
              <a:tr h="2373081">
                <a:tc>
                  <a:txBody>
                    <a:bodyPr/>
                    <a:lstStyle/>
                    <a:p>
                      <a:pPr algn="ctr">
                        <a:lnSpc>
                          <a:spcPct val="107000"/>
                        </a:lnSpc>
                        <a:spcAft>
                          <a:spcPts val="80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FSR0006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effectLst/>
                          <a:latin typeface="Arial" panose="020B0604020202020204" pitchFamily="34" charset="0"/>
                          <a:ea typeface="Calibri" panose="020F0502020204030204" pitchFamily="34" charset="0"/>
                          <a:cs typeface="Arial" panose="020B0604020202020204" pitchFamily="34" charset="0"/>
                        </a:rPr>
                        <a:t>Having high numbers of inexperienced officers as a result of Op Uplift due to their short length of service.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effectLst/>
                          <a:latin typeface="Arial" panose="020B0604020202020204" pitchFamily="34" charset="0"/>
                          <a:ea typeface="Calibri" panose="020F0502020204030204" pitchFamily="34" charset="0"/>
                          <a:cs typeface="Arial" panose="020B0604020202020204" pitchFamily="34" charset="0"/>
                        </a:rPr>
                        <a:t>The recruitment of a large number of new officers into the force through Operation Uplift could result in a high level of inexperienced, young in service officers. This could add extra pressure and additional workloads for existing officers whilst these new officers work through their training.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n-GB" sz="1000" dirty="0">
                        <a:latin typeface="Arial" panose="020B0604020202020204" pitchFamily="34" charset="0"/>
                        <a:cs typeface="Arial" panose="020B0604020202020204" pitchFamily="34" charset="0"/>
                      </a:endParaRPr>
                    </a:p>
                    <a:p>
                      <a:pPr>
                        <a:lnSpc>
                          <a:spcPct val="107000"/>
                        </a:lnSpc>
                        <a:spcAft>
                          <a:spcPts val="800"/>
                        </a:spcAft>
                      </a:pPr>
                      <a:r>
                        <a:rPr lang="en-GB" sz="1000" dirty="0">
                          <a:latin typeface="Arial" panose="020B0604020202020204" pitchFamily="34"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n-GB" sz="1000" dirty="0">
                        <a:latin typeface="Arial" panose="020B0604020202020204" pitchFamily="34" charset="0"/>
                        <a:cs typeface="Arial" panose="020B0604020202020204" pitchFamily="34" charset="0"/>
                      </a:endParaRPr>
                    </a:p>
                    <a:p>
                      <a:pPr>
                        <a:lnSpc>
                          <a:spcPct val="107000"/>
                        </a:lnSpc>
                        <a:spcAft>
                          <a:spcPts val="800"/>
                        </a:spcAft>
                      </a:pPr>
                      <a:r>
                        <a:rPr lang="en-GB" sz="1000" dirty="0">
                          <a:latin typeface="Arial" panose="020B0604020202020204" pitchFamily="34" charset="0"/>
                          <a:cs typeface="Arial" panose="020B060402020202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80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ACC Hooks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lnSpc>
                          <a:spcPct val="100000"/>
                        </a:lnSpc>
                        <a:spcAft>
                          <a:spcPts val="0"/>
                        </a:spcAft>
                        <a:buFont typeface="Arial" panose="020B0604020202020204" pitchFamily="34" charset="0"/>
                        <a:buChar char="•"/>
                      </a:pP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Times New Roman" panose="02020603050405020304" pitchFamily="18" charset="0"/>
                        </a:rPr>
                        <a:t>Negotiated release of Response Officers through Tactical Workforce Planning.</a:t>
                      </a:r>
                    </a:p>
                    <a:p>
                      <a:pPr marL="0" indent="0">
                        <a:lnSpc>
                          <a:spcPct val="100000"/>
                        </a:lnSpc>
                        <a:spcAft>
                          <a:spcPts val="0"/>
                        </a:spcAft>
                        <a:buFont typeface="Arial" panose="020B0604020202020204" pitchFamily="34" charset="0"/>
                        <a:buNone/>
                      </a:pP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The risk will be reported to the Strategic Risk meeting.</a:t>
                      </a:r>
                    </a:p>
                    <a:p>
                      <a:pPr marL="0" indent="0">
                        <a:lnSpc>
                          <a:spcPct val="100000"/>
                        </a:lnSpc>
                        <a:spcAft>
                          <a:spcPts val="0"/>
                        </a:spcAft>
                        <a:buFont typeface="Arial" panose="020B0604020202020204" pitchFamily="34" charset="0"/>
                        <a:buNone/>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The risk will be reported to FEB and to JIAC.</a:t>
                      </a:r>
                    </a:p>
                    <a:p>
                      <a:pPr marL="171450" indent="-171450">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09.01.23 ACC Hooks confirmed Response/Demand Review initiated. Head People Services added force reviewing option of ‘Rejoiner’ scheme.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676025935"/>
                  </a:ext>
                </a:extLst>
              </a:tr>
            </a:tbl>
          </a:graphicData>
        </a:graphic>
      </p:graphicFrame>
      <p:sp>
        <p:nvSpPr>
          <p:cNvPr id="18" name="Footer Placeholder 17">
            <a:extLst>
              <a:ext uri="{FF2B5EF4-FFF2-40B4-BE49-F238E27FC236}">
                <a16:creationId xmlns:a16="http://schemas.microsoft.com/office/drawing/2014/main" id="{35967917-D0D3-46C6-81F0-842734B0C64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January 2023</a:t>
            </a:r>
          </a:p>
        </p:txBody>
      </p:sp>
      <p:sp>
        <p:nvSpPr>
          <p:cNvPr id="2" name="Slide Number Placeholder 1">
            <a:extLst>
              <a:ext uri="{FF2B5EF4-FFF2-40B4-BE49-F238E27FC236}">
                <a16:creationId xmlns:a16="http://schemas.microsoft.com/office/drawing/2014/main" id="{313C82A5-CECC-4A0A-A9B4-06DD6EBF4C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43DA90-F1D3-482C-B54E-27FD499490B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5" name="Object 4">
            <a:extLst>
              <a:ext uri="{FF2B5EF4-FFF2-40B4-BE49-F238E27FC236}">
                <a16:creationId xmlns:a16="http://schemas.microsoft.com/office/drawing/2014/main" id="{EFFF023B-562C-4433-AA83-3693E0CA4213}"/>
              </a:ext>
            </a:extLst>
          </p:cNvPr>
          <p:cNvGraphicFramePr>
            <a:graphicFrameLocks noChangeAspect="1"/>
          </p:cNvGraphicFramePr>
          <p:nvPr/>
        </p:nvGraphicFramePr>
        <p:xfrm>
          <a:off x="10158984" y="4763"/>
          <a:ext cx="1943100" cy="800100"/>
        </p:xfrm>
        <a:graphic>
          <a:graphicData uri="http://schemas.openxmlformats.org/presentationml/2006/ole">
            <mc:AlternateContent xmlns:mc="http://schemas.openxmlformats.org/markup-compatibility/2006">
              <mc:Choice xmlns:v="urn:schemas-microsoft-com:vml" Requires="v">
                <p:oleObj r:id="rId2" imgW="11247619" imgH="4648849" progId="">
                  <p:embed/>
                </p:oleObj>
              </mc:Choice>
              <mc:Fallback>
                <p:oleObj r:id="rId2" imgW="11247619" imgH="4648849" progId="">
                  <p:embed/>
                  <p:pic>
                    <p:nvPicPr>
                      <p:cNvPr id="5" name="Object 4">
                        <a:extLst>
                          <a:ext uri="{FF2B5EF4-FFF2-40B4-BE49-F238E27FC236}">
                            <a16:creationId xmlns:a16="http://schemas.microsoft.com/office/drawing/2014/main" id="{EFFF023B-562C-4433-AA83-3693E0CA42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8984" y="4763"/>
                        <a:ext cx="1943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66056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1D5FEADE-1CA5-4301-BF01-061F1445F9D5}"/>
              </a:ext>
            </a:extLst>
          </p:cNvPr>
          <p:cNvGraphicFramePr>
            <a:graphicFrameLocks noGrp="1"/>
          </p:cNvGraphicFramePr>
          <p:nvPr>
            <p:extLst>
              <p:ext uri="{D42A27DB-BD31-4B8C-83A1-F6EECF244321}">
                <p14:modId xmlns:p14="http://schemas.microsoft.com/office/powerpoint/2010/main" val="238068357"/>
              </p:ext>
            </p:extLst>
          </p:nvPr>
        </p:nvGraphicFramePr>
        <p:xfrm>
          <a:off x="362465" y="900467"/>
          <a:ext cx="11467070" cy="4753406"/>
        </p:xfrm>
        <a:graphic>
          <a:graphicData uri="http://schemas.openxmlformats.org/drawingml/2006/table">
            <a:tbl>
              <a:tblPr firstRow="1" firstCol="1" bandRow="1"/>
              <a:tblGrid>
                <a:gridCol w="595674">
                  <a:extLst>
                    <a:ext uri="{9D8B030D-6E8A-4147-A177-3AD203B41FA5}">
                      <a16:colId xmlns:a16="http://schemas.microsoft.com/office/drawing/2014/main" val="4145516641"/>
                    </a:ext>
                  </a:extLst>
                </a:gridCol>
                <a:gridCol w="1369130">
                  <a:extLst>
                    <a:ext uri="{9D8B030D-6E8A-4147-A177-3AD203B41FA5}">
                      <a16:colId xmlns:a16="http://schemas.microsoft.com/office/drawing/2014/main" val="3080746801"/>
                    </a:ext>
                  </a:extLst>
                </a:gridCol>
                <a:gridCol w="1986564">
                  <a:extLst>
                    <a:ext uri="{9D8B030D-6E8A-4147-A177-3AD203B41FA5}">
                      <a16:colId xmlns:a16="http://schemas.microsoft.com/office/drawing/2014/main" val="3525034735"/>
                    </a:ext>
                  </a:extLst>
                </a:gridCol>
                <a:gridCol w="405037">
                  <a:extLst>
                    <a:ext uri="{9D8B030D-6E8A-4147-A177-3AD203B41FA5}">
                      <a16:colId xmlns:a16="http://schemas.microsoft.com/office/drawing/2014/main" val="2838429467"/>
                    </a:ext>
                  </a:extLst>
                </a:gridCol>
                <a:gridCol w="358505">
                  <a:extLst>
                    <a:ext uri="{9D8B030D-6E8A-4147-A177-3AD203B41FA5}">
                      <a16:colId xmlns:a16="http://schemas.microsoft.com/office/drawing/2014/main" val="1219704479"/>
                    </a:ext>
                  </a:extLst>
                </a:gridCol>
                <a:gridCol w="403727">
                  <a:extLst>
                    <a:ext uri="{9D8B030D-6E8A-4147-A177-3AD203B41FA5}">
                      <a16:colId xmlns:a16="http://schemas.microsoft.com/office/drawing/2014/main" val="2699226197"/>
                    </a:ext>
                  </a:extLst>
                </a:gridCol>
                <a:gridCol w="791872">
                  <a:extLst>
                    <a:ext uri="{9D8B030D-6E8A-4147-A177-3AD203B41FA5}">
                      <a16:colId xmlns:a16="http://schemas.microsoft.com/office/drawing/2014/main" val="2018322587"/>
                    </a:ext>
                  </a:extLst>
                </a:gridCol>
                <a:gridCol w="1929221">
                  <a:extLst>
                    <a:ext uri="{9D8B030D-6E8A-4147-A177-3AD203B41FA5}">
                      <a16:colId xmlns:a16="http://schemas.microsoft.com/office/drawing/2014/main" val="2271012193"/>
                    </a:ext>
                  </a:extLst>
                </a:gridCol>
                <a:gridCol w="410272">
                  <a:extLst>
                    <a:ext uri="{9D8B030D-6E8A-4147-A177-3AD203B41FA5}">
                      <a16:colId xmlns:a16="http://schemas.microsoft.com/office/drawing/2014/main" val="4061992005"/>
                    </a:ext>
                  </a:extLst>
                </a:gridCol>
                <a:gridCol w="403727">
                  <a:extLst>
                    <a:ext uri="{9D8B030D-6E8A-4147-A177-3AD203B41FA5}">
                      <a16:colId xmlns:a16="http://schemas.microsoft.com/office/drawing/2014/main" val="2689500213"/>
                    </a:ext>
                  </a:extLst>
                </a:gridCol>
                <a:gridCol w="403727">
                  <a:extLst>
                    <a:ext uri="{9D8B030D-6E8A-4147-A177-3AD203B41FA5}">
                      <a16:colId xmlns:a16="http://schemas.microsoft.com/office/drawing/2014/main" val="3824113121"/>
                    </a:ext>
                  </a:extLst>
                </a:gridCol>
                <a:gridCol w="1866354">
                  <a:extLst>
                    <a:ext uri="{9D8B030D-6E8A-4147-A177-3AD203B41FA5}">
                      <a16:colId xmlns:a16="http://schemas.microsoft.com/office/drawing/2014/main" val="214635024"/>
                    </a:ext>
                  </a:extLst>
                </a:gridCol>
                <a:gridCol w="543260">
                  <a:extLst>
                    <a:ext uri="{9D8B030D-6E8A-4147-A177-3AD203B41FA5}">
                      <a16:colId xmlns:a16="http://schemas.microsoft.com/office/drawing/2014/main" val="415757800"/>
                    </a:ext>
                  </a:extLst>
                </a:gridCol>
              </a:tblGrid>
              <a:tr h="496589">
                <a:tc rowSpan="2">
                  <a:txBody>
                    <a:bodyPr/>
                    <a:lstStyle/>
                    <a:p>
                      <a:pP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 ID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 Description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gridSpan="3">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Inherent Risk Score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lnL w="12700" cap="flat" cmpd="sng" algn="ctr">
                      <a:solidFill>
                        <a:srgbClr val="000000"/>
                      </a:solidFill>
                      <a:prstDash val="solid"/>
                      <a:round/>
                      <a:headEnd type="none" w="med" len="med"/>
                      <a:tailEnd type="none" w="med" len="med"/>
                    </a:lnL>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 Owner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Controls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gridSpan="3">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Residual Risk Score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endParaRPr lang="en-GB"/>
                    </a:p>
                  </a:txBody>
                  <a:tcPr/>
                </a:tc>
                <a:tc hMerge="1">
                  <a:txBody>
                    <a:bodyPr/>
                    <a:lstStyle/>
                    <a:p>
                      <a:endParaRPr lang="en-GB"/>
                    </a:p>
                  </a:txBody>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Further Actions / Notes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Target Risk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extLst>
                  <a:ext uri="{0D108BD9-81ED-4DB2-BD59-A6C34878D82A}">
                    <a16:rowId xmlns:a16="http://schemas.microsoft.com/office/drawing/2014/main" val="1207006661"/>
                  </a:ext>
                </a:extLst>
              </a:tr>
              <a:tr h="183863">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1F3864"/>
                    </a:solidFill>
                  </a:tcPr>
                </a:tc>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776117348"/>
                  </a:ext>
                </a:extLst>
              </a:tr>
              <a:tr h="2373081">
                <a:tc>
                  <a:txBody>
                    <a:bodyPr/>
                    <a:lstStyle/>
                    <a:p>
                      <a:pPr algn="ctr">
                        <a:lnSpc>
                          <a:spcPct val="107000"/>
                        </a:lnSpc>
                        <a:spcAft>
                          <a:spcPts val="80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FSR0007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No GIRR accreditation resulting in risk to the organisation’s information security, increased exposure to cyber attacks and reputational damage. This is intensified by the l</a:t>
                      </a:r>
                      <a:r>
                        <a:rPr lang="en-GB" sz="1000" dirty="0">
                          <a:effectLst/>
                          <a:latin typeface="Arial" panose="020B0604020202020204" pitchFamily="34" charset="0"/>
                          <a:ea typeface="Calibri" panose="020F0502020204030204" pitchFamily="34" charset="0"/>
                          <a:cs typeface="Times New Roman" panose="02020603050405020304" pitchFamily="18" charset="0"/>
                        </a:rPr>
                        <a:t>ack of Information Management Lead and Data Protection Officer, which could lead to non compliance with statutory and regulatory requirements.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dirty="0">
                          <a:effectLst/>
                          <a:latin typeface="Arial" panose="020B0604020202020204" pitchFamily="34" charset="0"/>
                          <a:ea typeface="Calibri" panose="020F0502020204030204" pitchFamily="34" charset="0"/>
                          <a:cs typeface="Arial" panose="020B0604020202020204" pitchFamily="34" charset="0"/>
                        </a:rPr>
                        <a:t>Due to a lack of Governance and Information Risk Return (GIRR) accreditation, there is an increased risk that corporate information will be compromised resulting in monetary penalties and reputational damage.</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latin typeface="Arial" panose="020B0604020202020204" pitchFamily="34" charset="0"/>
                        <a:cs typeface="Arial" panose="020B0604020202020204" pitchFamily="34" charset="0"/>
                      </a:endParaRPr>
                    </a:p>
                    <a:p>
                      <a:pPr>
                        <a:lnSpc>
                          <a:spcPct val="107000"/>
                        </a:lnSpc>
                        <a:spcAft>
                          <a:spcPts val="800"/>
                        </a:spcAft>
                      </a:pPr>
                      <a:r>
                        <a:rPr lang="en-GB" sz="1000" dirty="0">
                          <a:latin typeface="Arial" panose="020B0604020202020204" pitchFamily="34"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latin typeface="Arial" panose="020B0604020202020204" pitchFamily="34" charset="0"/>
                        <a:cs typeface="Arial" panose="020B0604020202020204" pitchFamily="34" charset="0"/>
                      </a:endParaRPr>
                    </a:p>
                    <a:p>
                      <a:pPr>
                        <a:lnSpc>
                          <a:spcPct val="107000"/>
                        </a:lnSpc>
                        <a:spcAft>
                          <a:spcPts val="800"/>
                        </a:spcAft>
                      </a:pPr>
                      <a:r>
                        <a:rPr lang="en-GB" sz="1000" dirty="0">
                          <a:latin typeface="Arial" panose="020B0604020202020204" pitchFamily="34" charset="0"/>
                          <a:cs typeface="Arial" panose="020B060402020202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DCC Cooper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000" dirty="0">
                          <a:effectLst/>
                          <a:latin typeface="Arial" panose="020B0604020202020204" pitchFamily="34" charset="0"/>
                          <a:ea typeface="Calibri" panose="020F0502020204030204" pitchFamily="34" charset="0"/>
                          <a:cs typeface="Arial" panose="020B0604020202020204" pitchFamily="34" charset="0"/>
                        </a:rPr>
                        <a:t>Plans prepared to renew Force accreditation by July 2022.</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000" dirty="0">
                          <a:effectLst/>
                          <a:latin typeface="Arial" panose="020B0604020202020204" pitchFamily="34" charset="0"/>
                          <a:ea typeface="Calibri" panose="020F0502020204030204" pitchFamily="34" charset="0"/>
                          <a:cs typeface="Arial" panose="020B0604020202020204" pitchFamily="34" charset="0"/>
                        </a:rPr>
                        <a:t>Continued liaison with NPIRMT.</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000" dirty="0">
                          <a:effectLst/>
                          <a:latin typeface="Arial" panose="020B0604020202020204" pitchFamily="34" charset="0"/>
                          <a:ea typeface="Calibri" panose="020F0502020204030204" pitchFamily="34" charset="0"/>
                          <a:cs typeface="Arial" panose="020B0604020202020204" pitchFamily="34" charset="0"/>
                        </a:rPr>
                        <a:t>Force will work to an annual cycle of compliance moving forward for the variety of frameworks it is required to comply with.</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000" dirty="0">
                          <a:effectLst/>
                          <a:latin typeface="Arial" panose="020B0604020202020204" pitchFamily="34" charset="0"/>
                          <a:ea typeface="Calibri" panose="020F0502020204030204" pitchFamily="34" charset="0"/>
                          <a:cs typeface="Arial" panose="020B0604020202020204" pitchFamily="34" charset="0"/>
                        </a:rPr>
                        <a:t>Fast track recruitment into the Information Management Lead and Data Protection Officer post on a 6 month secondment (closing date for expressions of interest 13</a:t>
                      </a:r>
                      <a:r>
                        <a:rPr lang="en-GB" sz="1000" baseline="30000" dirty="0">
                          <a:effectLst/>
                          <a:latin typeface="Arial" panose="020B0604020202020204" pitchFamily="34" charset="0"/>
                          <a:ea typeface="Calibri" panose="020F0502020204030204" pitchFamily="34" charset="0"/>
                          <a:cs typeface="Arial" panose="020B0604020202020204" pitchFamily="34" charset="0"/>
                        </a:rPr>
                        <a:t>th</a:t>
                      </a:r>
                      <a:r>
                        <a:rPr lang="en-GB" sz="1000" dirty="0">
                          <a:effectLst/>
                          <a:latin typeface="Arial" panose="020B0604020202020204" pitchFamily="34" charset="0"/>
                          <a:ea typeface="Calibri" panose="020F0502020204030204" pitchFamily="34" charset="0"/>
                          <a:cs typeface="Arial" panose="020B0604020202020204" pitchFamily="34" charset="0"/>
                        </a:rPr>
                        <a:t> May 2022).</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000" dirty="0">
                          <a:effectLst/>
                          <a:latin typeface="Arial" panose="020B0604020202020204" pitchFamily="34" charset="0"/>
                          <a:ea typeface="Calibri" panose="020F0502020204030204" pitchFamily="34" charset="0"/>
                          <a:cs typeface="Arial" panose="020B0604020202020204" pitchFamily="34" charset="0"/>
                        </a:rPr>
                        <a:t>Assistance from neighbouring forces Derbyshire and Northants.</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Times New Roman" panose="02020603050405020304" pitchFamily="18" charset="0"/>
                        </a:rPr>
                        <a:t>The risk will be reported to the Strategic Risk meeting.</a:t>
                      </a:r>
                    </a:p>
                    <a:p>
                      <a:pPr>
                        <a:lnSpc>
                          <a:spcPct val="1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The risk will be reported to FEB and to JIAC.</a:t>
                      </a: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Times New Roman" panose="02020603050405020304" pitchFamily="18" charset="0"/>
                        </a:rPr>
                        <a:t>The risk will be reported to the Strategic Risk meeting and managed through the Information Management Board.</a:t>
                      </a:r>
                    </a:p>
                    <a:p>
                      <a:pPr marL="0" indent="0">
                        <a:lnSpc>
                          <a:spcPct val="100000"/>
                        </a:lnSpc>
                        <a:spcAft>
                          <a:spcPts val="0"/>
                        </a:spcAft>
                        <a:buFont typeface="Arial" panose="020B0604020202020204" pitchFamily="34" charset="0"/>
                        <a:buNone/>
                      </a:pP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Times New Roman" panose="02020603050405020304" pitchFamily="18" charset="0"/>
                        </a:rPr>
                        <a:t>Active consideration of permanent recruitment to the role. </a:t>
                      </a:r>
                    </a:p>
                    <a:p>
                      <a:pPr marL="171450" indent="-171450">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Times New Roman" panose="02020603050405020304" pitchFamily="18" charset="0"/>
                        </a:rPr>
                        <a:t>Chief Supt Corporate Services has oversight of this area.</a:t>
                      </a:r>
                    </a:p>
                    <a:p>
                      <a:pPr marL="171450" indent="-171450">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Times New Roman" panose="02020603050405020304" pitchFamily="18" charset="0"/>
                        </a:rPr>
                        <a:t>9.1.23 – Chief Supt confirmed force chosen as pilot for SIAB. </a:t>
                      </a: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676025935"/>
                  </a:ext>
                </a:extLst>
              </a:tr>
            </a:tbl>
          </a:graphicData>
        </a:graphic>
      </p:graphicFrame>
      <p:sp>
        <p:nvSpPr>
          <p:cNvPr id="18" name="Footer Placeholder 17">
            <a:extLst>
              <a:ext uri="{FF2B5EF4-FFF2-40B4-BE49-F238E27FC236}">
                <a16:creationId xmlns:a16="http://schemas.microsoft.com/office/drawing/2014/main" id="{35967917-D0D3-46C6-81F0-842734B0C648}"/>
              </a:ext>
            </a:extLst>
          </p:cNvPr>
          <p:cNvSpPr>
            <a:spLocks noGrp="1"/>
          </p:cNvSpPr>
          <p:nvPr>
            <p:ph type="ftr" sz="quarter" idx="11"/>
          </p:nvPr>
        </p:nvSpPr>
        <p:spPr/>
        <p:txBody>
          <a:bodyPr/>
          <a:lstStyle/>
          <a:p>
            <a:r>
              <a:rPr lang="en-GB" dirty="0"/>
              <a:t>January 2023</a:t>
            </a:r>
          </a:p>
        </p:txBody>
      </p:sp>
      <p:sp>
        <p:nvSpPr>
          <p:cNvPr id="2" name="Slide Number Placeholder 1">
            <a:extLst>
              <a:ext uri="{FF2B5EF4-FFF2-40B4-BE49-F238E27FC236}">
                <a16:creationId xmlns:a16="http://schemas.microsoft.com/office/drawing/2014/main" id="{313C82A5-CECC-4A0A-A9B4-06DD6EBF4C4A}"/>
              </a:ext>
            </a:extLst>
          </p:cNvPr>
          <p:cNvSpPr>
            <a:spLocks noGrp="1"/>
          </p:cNvSpPr>
          <p:nvPr>
            <p:ph type="sldNum" sz="quarter" idx="12"/>
          </p:nvPr>
        </p:nvSpPr>
        <p:spPr/>
        <p:txBody>
          <a:bodyPr/>
          <a:lstStyle/>
          <a:p>
            <a:fld id="{EA43DA90-F1D3-482C-B54E-27FD499490B7}" type="slidenum">
              <a:rPr lang="en-GB" smtClean="0"/>
              <a:t>5</a:t>
            </a:fld>
            <a:endParaRPr lang="en-GB" dirty="0"/>
          </a:p>
        </p:txBody>
      </p:sp>
      <p:graphicFrame>
        <p:nvGraphicFramePr>
          <p:cNvPr id="5" name="Object 4">
            <a:extLst>
              <a:ext uri="{FF2B5EF4-FFF2-40B4-BE49-F238E27FC236}">
                <a16:creationId xmlns:a16="http://schemas.microsoft.com/office/drawing/2014/main" id="{EFFF023B-562C-4433-AA83-3693E0CA4213}"/>
              </a:ext>
            </a:extLst>
          </p:cNvPr>
          <p:cNvGraphicFramePr>
            <a:graphicFrameLocks noChangeAspect="1"/>
          </p:cNvGraphicFramePr>
          <p:nvPr/>
        </p:nvGraphicFramePr>
        <p:xfrm>
          <a:off x="10158984" y="4763"/>
          <a:ext cx="1943100" cy="800100"/>
        </p:xfrm>
        <a:graphic>
          <a:graphicData uri="http://schemas.openxmlformats.org/presentationml/2006/ole">
            <mc:AlternateContent xmlns:mc="http://schemas.openxmlformats.org/markup-compatibility/2006">
              <mc:Choice xmlns:v="urn:schemas-microsoft-com:vml" Requires="v">
                <p:oleObj r:id="rId2" imgW="11247619" imgH="4648849" progId="">
                  <p:embed/>
                </p:oleObj>
              </mc:Choice>
              <mc:Fallback>
                <p:oleObj r:id="rId2" imgW="11247619" imgH="4648849" progId="">
                  <p:embed/>
                  <p:pic>
                    <p:nvPicPr>
                      <p:cNvPr id="5" name="Object 4">
                        <a:extLst>
                          <a:ext uri="{FF2B5EF4-FFF2-40B4-BE49-F238E27FC236}">
                            <a16:creationId xmlns:a16="http://schemas.microsoft.com/office/drawing/2014/main" id="{EFFF023B-562C-4433-AA83-3693E0CA42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8984" y="4763"/>
                        <a:ext cx="1943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36644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7769771-6562-4A51-9954-5FDA9426AA1E}"/>
              </a:ext>
            </a:extLst>
          </p:cNvPr>
          <p:cNvSpPr>
            <a:spLocks noGrp="1"/>
          </p:cNvSpPr>
          <p:nvPr>
            <p:ph type="ftr" sz="quarter" idx="11"/>
          </p:nvPr>
        </p:nvSpPr>
        <p:spPr/>
        <p:txBody>
          <a:bodyPr/>
          <a:lstStyle/>
          <a:p>
            <a:r>
              <a:rPr lang="en-GB"/>
              <a:t>January 2023</a:t>
            </a:r>
            <a:endParaRPr lang="en-GB" dirty="0"/>
          </a:p>
        </p:txBody>
      </p:sp>
      <p:sp>
        <p:nvSpPr>
          <p:cNvPr id="5" name="Slide Number Placeholder 4">
            <a:extLst>
              <a:ext uri="{FF2B5EF4-FFF2-40B4-BE49-F238E27FC236}">
                <a16:creationId xmlns:a16="http://schemas.microsoft.com/office/drawing/2014/main" id="{AECA8879-87CE-436C-93EF-7007B6B55635}"/>
              </a:ext>
            </a:extLst>
          </p:cNvPr>
          <p:cNvSpPr>
            <a:spLocks noGrp="1"/>
          </p:cNvSpPr>
          <p:nvPr>
            <p:ph type="sldNum" sz="quarter" idx="12"/>
          </p:nvPr>
        </p:nvSpPr>
        <p:spPr/>
        <p:txBody>
          <a:bodyPr/>
          <a:lstStyle/>
          <a:p>
            <a:fld id="{EA43DA90-F1D3-482C-B54E-27FD499490B7}" type="slidenum">
              <a:rPr lang="en-GB" smtClean="0"/>
              <a:t>6</a:t>
            </a:fld>
            <a:endParaRPr lang="en-GB" dirty="0"/>
          </a:p>
        </p:txBody>
      </p:sp>
      <p:graphicFrame>
        <p:nvGraphicFramePr>
          <p:cNvPr id="6" name="Object 5">
            <a:extLst>
              <a:ext uri="{FF2B5EF4-FFF2-40B4-BE49-F238E27FC236}">
                <a16:creationId xmlns:a16="http://schemas.microsoft.com/office/drawing/2014/main" id="{B4DEA26F-38AE-4ADC-B675-F3085A0DBE7E}"/>
              </a:ext>
            </a:extLst>
          </p:cNvPr>
          <p:cNvGraphicFramePr>
            <a:graphicFrameLocks noChangeAspect="1"/>
          </p:cNvGraphicFramePr>
          <p:nvPr/>
        </p:nvGraphicFramePr>
        <p:xfrm>
          <a:off x="10158984" y="4763"/>
          <a:ext cx="1943100" cy="800100"/>
        </p:xfrm>
        <a:graphic>
          <a:graphicData uri="http://schemas.openxmlformats.org/presentationml/2006/ole">
            <mc:AlternateContent xmlns:mc="http://schemas.openxmlformats.org/markup-compatibility/2006">
              <mc:Choice xmlns:v="urn:schemas-microsoft-com:vml" Requires="v">
                <p:oleObj r:id="rId2" imgW="11247619" imgH="4648849" progId="">
                  <p:embed/>
                </p:oleObj>
              </mc:Choice>
              <mc:Fallback>
                <p:oleObj r:id="rId2" imgW="11247619" imgH="4648849" progId="">
                  <p:embed/>
                  <p:pic>
                    <p:nvPicPr>
                      <p:cNvPr id="6" name="Object 5">
                        <a:extLst>
                          <a:ext uri="{FF2B5EF4-FFF2-40B4-BE49-F238E27FC236}">
                            <a16:creationId xmlns:a16="http://schemas.microsoft.com/office/drawing/2014/main" id="{B4DEA26F-38AE-4ADC-B675-F3085A0DBE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8984" y="4763"/>
                        <a:ext cx="1943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Table 6">
            <a:extLst>
              <a:ext uri="{FF2B5EF4-FFF2-40B4-BE49-F238E27FC236}">
                <a16:creationId xmlns:a16="http://schemas.microsoft.com/office/drawing/2014/main" id="{DA4EE9A2-CDBC-4953-A7F5-9473553D05D6}"/>
              </a:ext>
            </a:extLst>
          </p:cNvPr>
          <p:cNvGraphicFramePr>
            <a:graphicFrameLocks noGrp="1"/>
          </p:cNvGraphicFramePr>
          <p:nvPr>
            <p:extLst>
              <p:ext uri="{D42A27DB-BD31-4B8C-83A1-F6EECF244321}">
                <p14:modId xmlns:p14="http://schemas.microsoft.com/office/powerpoint/2010/main" val="4199930094"/>
              </p:ext>
            </p:extLst>
          </p:nvPr>
        </p:nvGraphicFramePr>
        <p:xfrm>
          <a:off x="269789" y="1017140"/>
          <a:ext cx="11652422" cy="5781616"/>
        </p:xfrm>
        <a:graphic>
          <a:graphicData uri="http://schemas.openxmlformats.org/drawingml/2006/table">
            <a:tbl>
              <a:tblPr firstRow="1" firstCol="1" bandRow="1"/>
              <a:tblGrid>
                <a:gridCol w="605303">
                  <a:extLst>
                    <a:ext uri="{9D8B030D-6E8A-4147-A177-3AD203B41FA5}">
                      <a16:colId xmlns:a16="http://schemas.microsoft.com/office/drawing/2014/main" val="4145516641"/>
                    </a:ext>
                  </a:extLst>
                </a:gridCol>
                <a:gridCol w="1101754">
                  <a:extLst>
                    <a:ext uri="{9D8B030D-6E8A-4147-A177-3AD203B41FA5}">
                      <a16:colId xmlns:a16="http://schemas.microsoft.com/office/drawing/2014/main" val="3080746801"/>
                    </a:ext>
                  </a:extLst>
                </a:gridCol>
                <a:gridCol w="2308178">
                  <a:extLst>
                    <a:ext uri="{9D8B030D-6E8A-4147-A177-3AD203B41FA5}">
                      <a16:colId xmlns:a16="http://schemas.microsoft.com/office/drawing/2014/main" val="3525034735"/>
                    </a:ext>
                  </a:extLst>
                </a:gridCol>
                <a:gridCol w="411584">
                  <a:extLst>
                    <a:ext uri="{9D8B030D-6E8A-4147-A177-3AD203B41FA5}">
                      <a16:colId xmlns:a16="http://schemas.microsoft.com/office/drawing/2014/main" val="2838429467"/>
                    </a:ext>
                  </a:extLst>
                </a:gridCol>
                <a:gridCol w="364299">
                  <a:extLst>
                    <a:ext uri="{9D8B030D-6E8A-4147-A177-3AD203B41FA5}">
                      <a16:colId xmlns:a16="http://schemas.microsoft.com/office/drawing/2014/main" val="1219704479"/>
                    </a:ext>
                  </a:extLst>
                </a:gridCol>
                <a:gridCol w="410254">
                  <a:extLst>
                    <a:ext uri="{9D8B030D-6E8A-4147-A177-3AD203B41FA5}">
                      <a16:colId xmlns:a16="http://schemas.microsoft.com/office/drawing/2014/main" val="2699226197"/>
                    </a:ext>
                  </a:extLst>
                </a:gridCol>
                <a:gridCol w="823761">
                  <a:extLst>
                    <a:ext uri="{9D8B030D-6E8A-4147-A177-3AD203B41FA5}">
                      <a16:colId xmlns:a16="http://schemas.microsoft.com/office/drawing/2014/main" val="2018322587"/>
                    </a:ext>
                  </a:extLst>
                </a:gridCol>
                <a:gridCol w="2058246">
                  <a:extLst>
                    <a:ext uri="{9D8B030D-6E8A-4147-A177-3AD203B41FA5}">
                      <a16:colId xmlns:a16="http://schemas.microsoft.com/office/drawing/2014/main" val="2271012193"/>
                    </a:ext>
                  </a:extLst>
                </a:gridCol>
                <a:gridCol w="432486">
                  <a:extLst>
                    <a:ext uri="{9D8B030D-6E8A-4147-A177-3AD203B41FA5}">
                      <a16:colId xmlns:a16="http://schemas.microsoft.com/office/drawing/2014/main" val="4061992005"/>
                    </a:ext>
                  </a:extLst>
                </a:gridCol>
                <a:gridCol w="407773">
                  <a:extLst>
                    <a:ext uri="{9D8B030D-6E8A-4147-A177-3AD203B41FA5}">
                      <a16:colId xmlns:a16="http://schemas.microsoft.com/office/drawing/2014/main" val="2689500213"/>
                    </a:ext>
                  </a:extLst>
                </a:gridCol>
                <a:gridCol w="420130">
                  <a:extLst>
                    <a:ext uri="{9D8B030D-6E8A-4147-A177-3AD203B41FA5}">
                      <a16:colId xmlns:a16="http://schemas.microsoft.com/office/drawing/2014/main" val="3824113121"/>
                    </a:ext>
                  </a:extLst>
                </a:gridCol>
                <a:gridCol w="1756611">
                  <a:extLst>
                    <a:ext uri="{9D8B030D-6E8A-4147-A177-3AD203B41FA5}">
                      <a16:colId xmlns:a16="http://schemas.microsoft.com/office/drawing/2014/main" val="214635024"/>
                    </a:ext>
                  </a:extLst>
                </a:gridCol>
                <a:gridCol w="552043">
                  <a:extLst>
                    <a:ext uri="{9D8B030D-6E8A-4147-A177-3AD203B41FA5}">
                      <a16:colId xmlns:a16="http://schemas.microsoft.com/office/drawing/2014/main" val="415757800"/>
                    </a:ext>
                  </a:extLst>
                </a:gridCol>
              </a:tblGrid>
              <a:tr h="541893">
                <a:tc rowSpan="2">
                  <a:txBody>
                    <a:bodyPr/>
                    <a:lstStyle/>
                    <a:p>
                      <a:pP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 ID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 Description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gridSpan="3">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Inherent Risk Score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lnL w="12700" cap="flat" cmpd="sng" algn="ctr">
                      <a:solidFill>
                        <a:srgbClr val="000000"/>
                      </a:solidFill>
                      <a:prstDash val="solid"/>
                      <a:round/>
                      <a:headEnd type="none" w="med" len="med"/>
                      <a:tailEnd type="none" w="med" len="med"/>
                    </a:lnL>
                  </a:tcPr>
                </a:tc>
                <a:tc rowSpan="2">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 Owner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Controls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gridSpan="3">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Residual Risk Score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endParaRPr lang="en-GB"/>
                    </a:p>
                  </a:txBody>
                  <a:tcPr/>
                </a:tc>
                <a:tc hMerge="1">
                  <a:txBody>
                    <a:bodyPr/>
                    <a:lstStyle/>
                    <a:p>
                      <a:endParaRPr lang="en-GB"/>
                    </a:p>
                  </a:txBody>
                  <a:tcPr/>
                </a:tc>
                <a:tc rowSpan="2">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Further Actions / Notes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Target Risk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extLst>
                  <a:ext uri="{0D108BD9-81ED-4DB2-BD59-A6C34878D82A}">
                    <a16:rowId xmlns:a16="http://schemas.microsoft.com/office/drawing/2014/main" val="1207006661"/>
                  </a:ext>
                </a:extLst>
              </a:tr>
              <a:tr h="198966">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1F3864"/>
                    </a:solidFill>
                  </a:tcPr>
                </a:tc>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776117348"/>
                  </a:ext>
                </a:extLst>
              </a:tr>
              <a:tr h="4598351">
                <a:tc>
                  <a:txBody>
                    <a:bodyPr/>
                    <a:lstStyle/>
                    <a:p>
                      <a:pPr algn="ctr">
                        <a:lnSpc>
                          <a:spcPct val="107000"/>
                        </a:lnSpc>
                        <a:spcAft>
                          <a:spcPts val="80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FS0016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endParaRPr lang="en-GB" sz="1000" b="0" i="0" u="none" strike="noStrike" dirty="0">
                        <a:solidFill>
                          <a:srgbClr val="000000"/>
                        </a:solidFill>
                        <a:effectLst/>
                        <a:latin typeface="Arial" panose="020B0604020202020204" pitchFamily="34" charset="0"/>
                      </a:endParaRPr>
                    </a:p>
                    <a:p>
                      <a:pPr algn="l" fontAlgn="t"/>
                      <a:r>
                        <a:rPr lang="en-GB" sz="1000" b="0" i="0" u="none" strike="noStrike" dirty="0">
                          <a:solidFill>
                            <a:srgbClr val="000000"/>
                          </a:solidFill>
                          <a:effectLst/>
                          <a:latin typeface="Arial" panose="020B0604020202020204" pitchFamily="34" charset="0"/>
                        </a:rPr>
                        <a:t>Data assurance in respect of covert material.</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endParaRPr lang="en-GB" sz="1000" b="0" i="0" u="none" strike="noStrike" dirty="0">
                        <a:solidFill>
                          <a:srgbClr val="000000"/>
                        </a:solidFill>
                        <a:effectLst/>
                        <a:latin typeface="Arial" panose="020B0604020202020204" pitchFamily="34" charset="0"/>
                      </a:endParaRPr>
                    </a:p>
                    <a:p>
                      <a:pPr algn="l" fontAlgn="t"/>
                      <a:r>
                        <a:rPr lang="en-GB" sz="1000" b="0" i="0" u="none" strike="noStrike" dirty="0">
                          <a:solidFill>
                            <a:srgbClr val="000000"/>
                          </a:solidFill>
                          <a:effectLst/>
                          <a:latin typeface="Arial" panose="020B0604020202020204" pitchFamily="34" charset="0"/>
                        </a:rPr>
                        <a:t>Report and inspection from IPCO regarding the management, including retention and deletion, of covert material.</a:t>
                      </a:r>
                    </a:p>
                    <a:p>
                      <a:pPr algn="l" fontAlgn="t"/>
                      <a:br>
                        <a:rPr lang="en-GB" sz="1000" b="0" i="0" u="none" strike="noStrike" dirty="0">
                          <a:solidFill>
                            <a:srgbClr val="000000"/>
                          </a:solidFill>
                          <a:effectLst/>
                          <a:latin typeface="Arial" panose="020B0604020202020204" pitchFamily="34" charset="0"/>
                        </a:rPr>
                      </a:br>
                      <a:r>
                        <a:rPr lang="en-GB" sz="1000" b="0" i="0" u="none" strike="noStrike" dirty="0">
                          <a:solidFill>
                            <a:srgbClr val="000000"/>
                          </a:solidFill>
                          <a:effectLst/>
                          <a:latin typeface="Arial" panose="020B0604020202020204" pitchFamily="34" charset="0"/>
                        </a:rPr>
                        <a:t>Nottinghamshire Police need a local </a:t>
                      </a:r>
                      <a:br>
                        <a:rPr lang="en-GB" sz="1000" b="0" i="0" u="none" strike="noStrike" dirty="0">
                          <a:solidFill>
                            <a:srgbClr val="000000"/>
                          </a:solidFill>
                          <a:effectLst/>
                          <a:latin typeface="Arial" panose="020B0604020202020204" pitchFamily="34" charset="0"/>
                        </a:rPr>
                      </a:br>
                      <a:r>
                        <a:rPr lang="en-GB" sz="1000" b="0" i="0" u="none" strike="noStrike" dirty="0">
                          <a:solidFill>
                            <a:srgbClr val="000000"/>
                          </a:solidFill>
                          <a:effectLst/>
                          <a:latin typeface="Arial" panose="020B0604020202020204" pitchFamily="34" charset="0"/>
                        </a:rPr>
                        <a:t>policy and data pathways for all products, that are IPCO compliant, even where this deviates from NPCC guidance.</a:t>
                      </a:r>
                    </a:p>
                    <a:p>
                      <a:pPr algn="l" fontAlgn="t"/>
                      <a:br>
                        <a:rPr lang="en-GB" sz="1000" b="0" i="0" u="none" strike="noStrike" dirty="0">
                          <a:solidFill>
                            <a:srgbClr val="000000"/>
                          </a:solidFill>
                          <a:effectLst/>
                          <a:latin typeface="Arial" panose="020B0604020202020204" pitchFamily="34" charset="0"/>
                        </a:rPr>
                      </a:br>
                      <a:r>
                        <a:rPr lang="en-GB" sz="1000" b="0" i="0" u="none" strike="noStrike" dirty="0">
                          <a:solidFill>
                            <a:srgbClr val="000000"/>
                          </a:solidFill>
                          <a:effectLst/>
                          <a:latin typeface="Arial" panose="020B0604020202020204" pitchFamily="34" charset="0"/>
                        </a:rPr>
                        <a:t>This risk is holding personal information where no necessity exists or is in excess of the minimum necessary period.  </a:t>
                      </a:r>
                      <a:br>
                        <a:rPr lang="en-GB" sz="1000" b="0" i="0" u="none" strike="noStrike" dirty="0">
                          <a:solidFill>
                            <a:srgbClr val="000000"/>
                          </a:solidFill>
                          <a:effectLst/>
                          <a:latin typeface="Arial" panose="020B0604020202020204" pitchFamily="34" charset="0"/>
                        </a:rPr>
                      </a:br>
                      <a:br>
                        <a:rPr lang="en-GB" sz="1000" b="0" i="0" u="none" strike="noStrike" dirty="0">
                          <a:solidFill>
                            <a:srgbClr val="000000"/>
                          </a:solidFill>
                          <a:effectLst/>
                          <a:latin typeface="Arial" panose="020B0604020202020204" pitchFamily="34" charset="0"/>
                        </a:rPr>
                      </a:br>
                      <a:r>
                        <a:rPr lang="en-GB" sz="1000" b="0" i="0" u="none" strike="noStrike" dirty="0">
                          <a:solidFill>
                            <a:srgbClr val="000000"/>
                          </a:solidFill>
                          <a:effectLst/>
                          <a:latin typeface="Arial" panose="020B0604020202020204" pitchFamily="34" charset="0"/>
                        </a:rPr>
                        <a:t>A progress update is required by March 2023.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latin typeface="Arial" panose="020B0604020202020204" pitchFamily="34" charset="0"/>
                        <a:cs typeface="Arial" panose="020B0604020202020204" pitchFamily="34" charset="0"/>
                      </a:endParaRPr>
                    </a:p>
                    <a:p>
                      <a:pPr>
                        <a:lnSpc>
                          <a:spcPct val="100000"/>
                        </a:lnSpc>
                        <a:spcAft>
                          <a:spcPts val="0"/>
                        </a:spcAft>
                      </a:pPr>
                      <a:r>
                        <a:rPr lang="en-GB" sz="1000" dirty="0">
                          <a:latin typeface="Arial" panose="020B0604020202020204" pitchFamily="34"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latin typeface="Arial" panose="020B0604020202020204" pitchFamily="34" charset="0"/>
                        <a:cs typeface="Arial" panose="020B0604020202020204" pitchFamily="34" charset="0"/>
                      </a:endParaRPr>
                    </a:p>
                    <a:p>
                      <a:pPr>
                        <a:lnSpc>
                          <a:spcPct val="100000"/>
                        </a:lnSpc>
                        <a:spcAft>
                          <a:spcPts val="0"/>
                        </a:spcAft>
                      </a:pPr>
                      <a:r>
                        <a:rPr lang="en-GB" sz="1000" dirty="0">
                          <a:latin typeface="Arial" panose="020B0604020202020204" pitchFamily="34" charset="0"/>
                          <a:cs typeface="Arial" panose="020B0604020202020204" pitchFamily="34"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DCC Cooper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000" b="0" i="0" u="none" strike="noStrike" dirty="0">
                          <a:solidFill>
                            <a:srgbClr val="000000"/>
                          </a:solidFill>
                          <a:effectLst/>
                          <a:latin typeface="Arial" panose="020B0604020202020204" pitchFamily="34" charset="0"/>
                        </a:rPr>
                        <a:t>An action plan is in place to address the identified gaps from the inspection, however as these are not complete the risk remains the same. </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000" b="0" i="0" u="none" strike="noStrike" dirty="0">
                          <a:solidFill>
                            <a:srgbClr val="000000"/>
                          </a:solidFill>
                          <a:effectLst/>
                          <a:latin typeface="Arial" panose="020B0604020202020204" pitchFamily="34" charset="0"/>
                        </a:rPr>
                        <a:t>Progress is tracked through governance meetings and, as actions are completed, the risk score will be re-assessed.</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000" b="0" i="0" u="none" strike="noStrike" dirty="0">
                          <a:solidFill>
                            <a:srgbClr val="000000"/>
                          </a:solidFill>
                          <a:effectLst/>
                          <a:latin typeface="Arial" panose="020B0604020202020204" pitchFamily="34" charset="0"/>
                        </a:rPr>
                        <a:t>Covert pathways mapped.</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000" b="0" i="0" u="none" strike="noStrike" dirty="0">
                          <a:solidFill>
                            <a:srgbClr val="000000"/>
                          </a:solidFill>
                          <a:effectLst/>
                          <a:latin typeface="Arial" panose="020B0604020202020204" pitchFamily="34" charset="0"/>
                        </a:rPr>
                        <a:t>Covert material held in Force Intelligence, CAB, SOC, SHU has been scheduled to enable management of RRD.</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000" b="0" i="0" u="none" strike="noStrike" dirty="0">
                          <a:solidFill>
                            <a:srgbClr val="000000"/>
                          </a:solidFill>
                          <a:effectLst/>
                          <a:latin typeface="Arial" panose="020B0604020202020204" pitchFamily="34" charset="0"/>
                        </a:rPr>
                        <a:t>Covert policies being finalised to agree RRD timescales. Completion expected 10.02.2023.</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000" b="0" i="0" u="none" strike="noStrike" dirty="0">
                          <a:solidFill>
                            <a:srgbClr val="000000"/>
                          </a:solidFill>
                          <a:effectLst/>
                          <a:latin typeface="Arial" panose="020B0604020202020204" pitchFamily="34" charset="0"/>
                        </a:rPr>
                        <a:t>Briefing sessions to staff requesting and handling covert material is being arranged for February. </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lang="en-GB" sz="10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lang="en-GB" sz="1000" b="0" i="0" u="none" strike="noStrike" dirty="0">
                        <a:solidFill>
                          <a:srgbClr val="000000"/>
                        </a:solidFill>
                        <a:effectLst/>
                        <a:latin typeface="Arial" panose="020B0604020202020204" pitchFamily="34" charset="0"/>
                      </a:endParaRPr>
                    </a:p>
                    <a:p>
                      <a:pPr marL="87313" lvl="0" indent="0" algn="l" fontAlgn="t"/>
                      <a:endParaRPr lang="en-GB" sz="1000" b="0" i="0" u="none" strike="noStrike" dirty="0">
                        <a:solidFill>
                          <a:srgbClr val="000000"/>
                        </a:solidFill>
                        <a:effectLst/>
                        <a:latin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nSpc>
                          <a:spcPct val="107000"/>
                        </a:lnSpc>
                        <a:spcAft>
                          <a:spcPts val="800"/>
                        </a:spcAft>
                        <a:buFont typeface="Arial" panose="020B0604020202020204" pitchFamily="34" charset="0"/>
                        <a:buNone/>
                      </a:pP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defTabSz="914400" rtl="0" eaLnBrk="1" latinLnBrk="0" hangingPunct="1">
                        <a:lnSpc>
                          <a:spcPct val="100000"/>
                        </a:lnSpc>
                        <a:spcAft>
                          <a:spcPts val="0"/>
                        </a:spcAft>
                      </a:pPr>
                      <a:endParaRPr lang="en-GB"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7692498"/>
                  </a:ext>
                </a:extLst>
              </a:tr>
            </a:tbl>
          </a:graphicData>
        </a:graphic>
      </p:graphicFrame>
    </p:spTree>
    <p:extLst>
      <p:ext uri="{BB962C8B-B14F-4D97-AF65-F5344CB8AC3E}">
        <p14:creationId xmlns:p14="http://schemas.microsoft.com/office/powerpoint/2010/main" val="867647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1D5FEADE-1CA5-4301-BF01-061F1445F9D5}"/>
              </a:ext>
            </a:extLst>
          </p:cNvPr>
          <p:cNvGraphicFramePr>
            <a:graphicFrameLocks noGrp="1"/>
          </p:cNvGraphicFramePr>
          <p:nvPr>
            <p:extLst>
              <p:ext uri="{D42A27DB-BD31-4B8C-83A1-F6EECF244321}">
                <p14:modId xmlns:p14="http://schemas.microsoft.com/office/powerpoint/2010/main" val="3913108100"/>
              </p:ext>
            </p:extLst>
          </p:nvPr>
        </p:nvGraphicFramePr>
        <p:xfrm>
          <a:off x="244721" y="823834"/>
          <a:ext cx="11702558" cy="5692627"/>
        </p:xfrm>
        <a:graphic>
          <a:graphicData uri="http://schemas.openxmlformats.org/drawingml/2006/table">
            <a:tbl>
              <a:tblPr firstRow="1" firstCol="1" bandRow="1"/>
              <a:tblGrid>
                <a:gridCol w="469158">
                  <a:extLst>
                    <a:ext uri="{9D8B030D-6E8A-4147-A177-3AD203B41FA5}">
                      <a16:colId xmlns:a16="http://schemas.microsoft.com/office/drawing/2014/main" val="4145516641"/>
                    </a:ext>
                  </a:extLst>
                </a:gridCol>
                <a:gridCol w="1535996">
                  <a:extLst>
                    <a:ext uri="{9D8B030D-6E8A-4147-A177-3AD203B41FA5}">
                      <a16:colId xmlns:a16="http://schemas.microsoft.com/office/drawing/2014/main" val="3080746801"/>
                    </a:ext>
                  </a:extLst>
                </a:gridCol>
                <a:gridCol w="2027358">
                  <a:extLst>
                    <a:ext uri="{9D8B030D-6E8A-4147-A177-3AD203B41FA5}">
                      <a16:colId xmlns:a16="http://schemas.microsoft.com/office/drawing/2014/main" val="3525034735"/>
                    </a:ext>
                  </a:extLst>
                </a:gridCol>
                <a:gridCol w="413355">
                  <a:extLst>
                    <a:ext uri="{9D8B030D-6E8A-4147-A177-3AD203B41FA5}">
                      <a16:colId xmlns:a16="http://schemas.microsoft.com/office/drawing/2014/main" val="2838429467"/>
                    </a:ext>
                  </a:extLst>
                </a:gridCol>
                <a:gridCol w="365867">
                  <a:extLst>
                    <a:ext uri="{9D8B030D-6E8A-4147-A177-3AD203B41FA5}">
                      <a16:colId xmlns:a16="http://schemas.microsoft.com/office/drawing/2014/main" val="1219704479"/>
                    </a:ext>
                  </a:extLst>
                </a:gridCol>
                <a:gridCol w="412019">
                  <a:extLst>
                    <a:ext uri="{9D8B030D-6E8A-4147-A177-3AD203B41FA5}">
                      <a16:colId xmlns:a16="http://schemas.microsoft.com/office/drawing/2014/main" val="2699226197"/>
                    </a:ext>
                  </a:extLst>
                </a:gridCol>
                <a:gridCol w="808133">
                  <a:extLst>
                    <a:ext uri="{9D8B030D-6E8A-4147-A177-3AD203B41FA5}">
                      <a16:colId xmlns:a16="http://schemas.microsoft.com/office/drawing/2014/main" val="2018322587"/>
                    </a:ext>
                  </a:extLst>
                </a:gridCol>
                <a:gridCol w="1968839">
                  <a:extLst>
                    <a:ext uri="{9D8B030D-6E8A-4147-A177-3AD203B41FA5}">
                      <a16:colId xmlns:a16="http://schemas.microsoft.com/office/drawing/2014/main" val="2271012193"/>
                    </a:ext>
                  </a:extLst>
                </a:gridCol>
                <a:gridCol w="418698">
                  <a:extLst>
                    <a:ext uri="{9D8B030D-6E8A-4147-A177-3AD203B41FA5}">
                      <a16:colId xmlns:a16="http://schemas.microsoft.com/office/drawing/2014/main" val="4061992005"/>
                    </a:ext>
                  </a:extLst>
                </a:gridCol>
                <a:gridCol w="412019">
                  <a:extLst>
                    <a:ext uri="{9D8B030D-6E8A-4147-A177-3AD203B41FA5}">
                      <a16:colId xmlns:a16="http://schemas.microsoft.com/office/drawing/2014/main" val="2689500213"/>
                    </a:ext>
                  </a:extLst>
                </a:gridCol>
                <a:gridCol w="412019">
                  <a:extLst>
                    <a:ext uri="{9D8B030D-6E8A-4147-A177-3AD203B41FA5}">
                      <a16:colId xmlns:a16="http://schemas.microsoft.com/office/drawing/2014/main" val="3824113121"/>
                    </a:ext>
                  </a:extLst>
                </a:gridCol>
                <a:gridCol w="1904680">
                  <a:extLst>
                    <a:ext uri="{9D8B030D-6E8A-4147-A177-3AD203B41FA5}">
                      <a16:colId xmlns:a16="http://schemas.microsoft.com/office/drawing/2014/main" val="214635024"/>
                    </a:ext>
                  </a:extLst>
                </a:gridCol>
                <a:gridCol w="554417">
                  <a:extLst>
                    <a:ext uri="{9D8B030D-6E8A-4147-A177-3AD203B41FA5}">
                      <a16:colId xmlns:a16="http://schemas.microsoft.com/office/drawing/2014/main" val="415757800"/>
                    </a:ext>
                  </a:extLst>
                </a:gridCol>
              </a:tblGrid>
              <a:tr h="579540">
                <a:tc rowSpan="2">
                  <a:txBody>
                    <a:bodyPr/>
                    <a:lstStyle/>
                    <a:p>
                      <a:pP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 ID</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 Description</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gridSpan="3">
                  <a:txBody>
                    <a:bodyPr/>
                    <a:lstStyle/>
                    <a:p>
                      <a:pPr algn="ctr">
                        <a:lnSpc>
                          <a:spcPct val="100000"/>
                        </a:lnSpc>
                        <a:spcAft>
                          <a:spcPts val="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Inherent Risk Score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lnL w="12700" cap="flat" cmpd="sng" algn="ctr">
                      <a:solidFill>
                        <a:srgbClr val="000000"/>
                      </a:solidFill>
                      <a:prstDash val="solid"/>
                      <a:round/>
                      <a:headEnd type="none" w="med" len="med"/>
                      <a:tailEnd type="none" w="med" len="med"/>
                    </a:lnL>
                  </a:tcPr>
                </a:tc>
                <a:tc rowSpan="2">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 Owner</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Controls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gridSpan="3">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Residual Risk Score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endParaRPr lang="en-GB"/>
                    </a:p>
                  </a:txBody>
                  <a:tcPr/>
                </a:tc>
                <a:tc hMerge="1">
                  <a:txBody>
                    <a:bodyPr/>
                    <a:lstStyle/>
                    <a:p>
                      <a:endParaRPr lang="en-GB"/>
                    </a:p>
                  </a:txBody>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Further Actions / Notes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Target Risk</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extLst>
                  <a:ext uri="{0D108BD9-81ED-4DB2-BD59-A6C34878D82A}">
                    <a16:rowId xmlns:a16="http://schemas.microsoft.com/office/drawing/2014/main" val="1207006661"/>
                  </a:ext>
                </a:extLst>
              </a:tr>
              <a:tr h="262748">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a:t>
                      </a:r>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1F3864"/>
                    </a:solidFill>
                  </a:tcPr>
                </a:tc>
                <a:tc>
                  <a:txBody>
                    <a:bodyPr/>
                    <a:lstStyle/>
                    <a:p>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RS</a:t>
                      </a:r>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1F3864"/>
                    </a:solidFill>
                  </a:tcPr>
                </a:tc>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a:t>
                      </a:r>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RS</a:t>
                      </a:r>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1F3864"/>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935949991"/>
                  </a:ext>
                </a:extLst>
              </a:tr>
              <a:tr h="2342750">
                <a:tc>
                  <a:txBody>
                    <a:bodyPr/>
                    <a:lstStyle/>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FSR0013</a:t>
                      </a: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Supply chain issues for vital equipment – specifically laptops and vehicles in force.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Due to supply chain issues, including a lack of computer chips, vehicle parts and other bespoke products the force may not be able to supply laptops to new officers. It may also restrict access to force vehicles which are held up on the production line.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dirty="0">
                          <a:latin typeface="Arial" panose="020B0604020202020204" pitchFamily="34"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dirty="0">
                          <a:latin typeface="Arial" panose="020B0604020202020204" pitchFamily="34" charset="0"/>
                          <a:cs typeface="Arial" panose="020B0604020202020204" pitchFamily="34"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DCC Cooper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Re-distribution of laptops according to role. </a:t>
                      </a:r>
                    </a:p>
                    <a:p>
                      <a:pPr marL="0" indent="0">
                        <a:lnSpc>
                          <a:spcPct val="100000"/>
                        </a:lnSpc>
                        <a:spcAft>
                          <a:spcPts val="0"/>
                        </a:spcAft>
                        <a:buFont typeface="Arial" panose="020B0604020202020204" pitchFamily="34" charset="0"/>
                        <a:buNone/>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Early ordering of vehicles and adaption of retention plan.</a:t>
                      </a:r>
                    </a:p>
                    <a:p>
                      <a:pPr marL="0" indent="0">
                        <a:lnSpc>
                          <a:spcPct val="100000"/>
                        </a:lnSpc>
                        <a:spcAft>
                          <a:spcPts val="0"/>
                        </a:spcAft>
                        <a:buFont typeface="Arial" panose="020B0604020202020204" pitchFamily="34" charset="0"/>
                        <a:buNone/>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Stock piling where available. </a:t>
                      </a:r>
                    </a:p>
                    <a:p>
                      <a:pPr marL="171450" indent="-171450">
                        <a:lnSpc>
                          <a:spcPct val="100000"/>
                        </a:lnSpc>
                        <a:spcAft>
                          <a:spcPts val="0"/>
                        </a:spcAft>
                        <a:buFont typeface="Arial" panose="020B0604020202020204" pitchFamily="34" charset="0"/>
                        <a:buChar char="•"/>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Further negotiation of contracts through procurement. </a:t>
                      </a:r>
                    </a:p>
                    <a:p>
                      <a:pPr marL="0" indent="0">
                        <a:lnSpc>
                          <a:spcPct val="100000"/>
                        </a:lnSpc>
                        <a:spcAft>
                          <a:spcPts val="0"/>
                        </a:spcAft>
                        <a:buFont typeface="Arial" panose="020B0604020202020204" pitchFamily="34" charset="0"/>
                        <a:buNone/>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marL="0" indent="0">
                        <a:lnSpc>
                          <a:spcPct val="100000"/>
                        </a:lnSpc>
                        <a:spcAft>
                          <a:spcPts val="0"/>
                        </a:spcAft>
                        <a:buFont typeface="Arial" panose="020B0604020202020204" pitchFamily="34" charset="0"/>
                        <a:buNone/>
                      </a:pP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0"/>
                        </a:spcAft>
                      </a:pPr>
                      <a:endParaRPr lang="en-GB" sz="1000" dirty="0">
                        <a:latin typeface="Arial" panose="020B0604020202020204" pitchFamily="34" charset="0"/>
                        <a:cs typeface="Arial" panose="020B0604020202020204" pitchFamily="34" charset="0"/>
                      </a:endParaRPr>
                    </a:p>
                    <a:p>
                      <a:pPr>
                        <a:lnSpc>
                          <a:spcPct val="100000"/>
                        </a:lnSpc>
                        <a:spcAft>
                          <a:spcPts val="0"/>
                        </a:spcAft>
                      </a:pPr>
                      <a:r>
                        <a:rPr lang="en-GB" sz="1000" dirty="0">
                          <a:latin typeface="Arial" panose="020B0604020202020204" pitchFamily="34" charset="0"/>
                          <a:cs typeface="Arial" panose="020B060402020202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0"/>
                        </a:spcAft>
                      </a:pPr>
                      <a:endParaRPr lang="en-GB" sz="1000" dirty="0">
                        <a:latin typeface="Arial" panose="020B0604020202020204" pitchFamily="34" charset="0"/>
                        <a:cs typeface="Arial" panose="020B0604020202020204" pitchFamily="34" charset="0"/>
                      </a:endParaRPr>
                    </a:p>
                    <a:p>
                      <a:pPr>
                        <a:lnSpc>
                          <a:spcPct val="100000"/>
                        </a:lnSpc>
                        <a:spcAft>
                          <a:spcPts val="0"/>
                        </a:spcAft>
                      </a:pPr>
                      <a:r>
                        <a:rPr lang="en-GB" sz="1000" dirty="0">
                          <a:latin typeface="Arial" panose="020B0604020202020204" pitchFamily="34" charset="0"/>
                          <a:cs typeface="Arial" panose="020B0604020202020204"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Times New Roman" panose="02020603050405020304" pitchFamily="18" charset="0"/>
                        </a:rPr>
                        <a:t>The risk will be reported to the Strategic Risk meeting</a:t>
                      </a:r>
                      <a:r>
                        <a:rPr lang="en-GB" sz="1000" dirty="0">
                          <a:effectLst/>
                          <a:latin typeface="Arial" panose="020B0604020202020204" pitchFamily="34" charset="0"/>
                          <a:ea typeface="Calibri" panose="020F0502020204030204" pitchFamily="34" charset="0"/>
                          <a:cs typeface="Arial" panose="020B0604020202020204" pitchFamily="34" charset="0"/>
                        </a:rPr>
                        <a:t>.</a:t>
                      </a:r>
                    </a:p>
                    <a:p>
                      <a:pPr marL="0" indent="0">
                        <a:lnSpc>
                          <a:spcPct val="100000"/>
                        </a:lnSpc>
                        <a:spcAft>
                          <a:spcPts val="0"/>
                        </a:spcAft>
                        <a:buFont typeface="Arial" panose="020B0604020202020204" pitchFamily="34" charset="0"/>
                        <a:buNone/>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The risk will be reported to FEB and to JIAC.</a:t>
                      </a:r>
                    </a:p>
                    <a:p>
                      <a:pPr marL="171450" indent="-171450">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9.1.23 – DCC Cooper confirmed supply issues mostly mitigated but some international issue remain.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676025935"/>
                  </a:ext>
                </a:extLst>
              </a:tr>
              <a:tr h="2507589">
                <a:tc>
                  <a:txBody>
                    <a:bodyPr/>
                    <a:lstStyle/>
                    <a:p>
                      <a:pPr>
                        <a:lnSpc>
                          <a:spcPct val="107000"/>
                        </a:lnSpc>
                        <a:spcAft>
                          <a:spcPts val="80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FSR0005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Aft>
                          <a:spcPts val="0"/>
                        </a:spcAft>
                      </a:pP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Lack of an appropriate procurement process in place to manage existing and future contracts.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The transfer of Procurement services from MINT back in force, to be managed locally, could result in a decline in service levels. There could also be a delay in contracts being issued or re-negotiated, whilst staff work through the transfer of knowledge and establish the section within force. This is coupled with current challenges around recruitment to roles and retention of staff.</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latin typeface="Arial" panose="020B0604020202020204" pitchFamily="34"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solidFill>
                            <a:srgbClr val="000000"/>
                          </a:solidFill>
                          <a:effectLst/>
                          <a:latin typeface="Arial" panose="020B0604020202020204" pitchFamily="34" charset="0"/>
                          <a:cs typeface="Times New Roman" panose="02020603050405020304" pitchFamily="18" charset="0"/>
                        </a:rPr>
                        <a:t>9</a:t>
                      </a:r>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Danny Baker, Head of Finance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Times New Roman" panose="02020603050405020304" pitchFamily="18" charset="0"/>
                        </a:rPr>
                        <a:t>Prioritisation of contractual work through the Procurement Prioritisation meeting.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Times New Roman" panose="02020603050405020304" pitchFamily="18" charset="0"/>
                        </a:rPr>
                        <a:t>Recruitment to fill key vacancies.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123190" indent="-171450">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Times New Roman" panose="02020603050405020304" pitchFamily="18" charset="0"/>
                        </a:rPr>
                        <a:t>Regular meetings with COT.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Times New Roman" panose="02020603050405020304" pitchFamily="18" charset="0"/>
                        </a:rPr>
                        <a:t>Force wide communications regarding changes and activity.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Times New Roman" panose="02020603050405020304" pitchFamily="18" charset="0"/>
                        </a:rPr>
                        <a:t>The risk will be reported to the Strategic Risk meeting.</a:t>
                      </a:r>
                    </a:p>
                    <a:p>
                      <a:pPr marL="0" indent="0">
                        <a:lnSpc>
                          <a:spcPct val="100000"/>
                        </a:lnSpc>
                        <a:spcAft>
                          <a:spcPts val="0"/>
                        </a:spcAft>
                        <a:buFont typeface="Arial" panose="020B0604020202020204" pitchFamily="34" charset="0"/>
                        <a:buNone/>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Times New Roman" panose="02020603050405020304" pitchFamily="18" charset="0"/>
                        </a:rPr>
                        <a:t>The risk will be reported to FEB and to JIAC.</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Times New Roman" panose="02020603050405020304" pitchFamily="18" charset="0"/>
                        </a:rPr>
                        <a:t>As the transition progresses, force wide communications will continue to update staff.</a:t>
                      </a:r>
                    </a:p>
                    <a:p>
                      <a:pPr marL="171450" indent="-171450">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Times New Roman" panose="02020603050405020304" pitchFamily="18" charset="0"/>
                        </a:rPr>
                        <a:t>9.1.23 – Risk allocated to Head of Finance who is working with Blue Light Commercial to mitigate.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845952317"/>
                  </a:ext>
                </a:extLst>
              </a:tr>
            </a:tbl>
          </a:graphicData>
        </a:graphic>
      </p:graphicFrame>
      <p:sp>
        <p:nvSpPr>
          <p:cNvPr id="18" name="Footer Placeholder 17">
            <a:extLst>
              <a:ext uri="{FF2B5EF4-FFF2-40B4-BE49-F238E27FC236}">
                <a16:creationId xmlns:a16="http://schemas.microsoft.com/office/drawing/2014/main" id="{35967917-D0D3-46C6-81F0-842734B0C648}"/>
              </a:ext>
            </a:extLst>
          </p:cNvPr>
          <p:cNvSpPr>
            <a:spLocks noGrp="1"/>
          </p:cNvSpPr>
          <p:nvPr>
            <p:ph type="ftr" sz="quarter" idx="11"/>
          </p:nvPr>
        </p:nvSpPr>
        <p:spPr>
          <a:xfrm>
            <a:off x="4038600" y="6623446"/>
            <a:ext cx="4114800" cy="282174"/>
          </a:xfrm>
        </p:spPr>
        <p:txBody>
          <a:bodyPr/>
          <a:lstStyle/>
          <a:p>
            <a:r>
              <a:rPr lang="en-GB" dirty="0"/>
              <a:t>January 2023</a:t>
            </a:r>
          </a:p>
        </p:txBody>
      </p:sp>
      <p:sp>
        <p:nvSpPr>
          <p:cNvPr id="6" name="TextBox 5">
            <a:extLst>
              <a:ext uri="{FF2B5EF4-FFF2-40B4-BE49-F238E27FC236}">
                <a16:creationId xmlns:a16="http://schemas.microsoft.com/office/drawing/2014/main" id="{F74712DA-36E2-42FE-AB76-17B6083BB401}"/>
              </a:ext>
            </a:extLst>
          </p:cNvPr>
          <p:cNvSpPr txBox="1"/>
          <p:nvPr/>
        </p:nvSpPr>
        <p:spPr>
          <a:xfrm>
            <a:off x="225146" y="214223"/>
            <a:ext cx="5273336" cy="400110"/>
          </a:xfrm>
          <a:prstGeom prst="rect">
            <a:avLst/>
          </a:prstGeom>
          <a:noFill/>
        </p:spPr>
        <p:txBody>
          <a:bodyPr wrap="square" rtlCol="0">
            <a:spAutoFit/>
          </a:bodyPr>
          <a:lstStyle/>
          <a:p>
            <a:r>
              <a:rPr lang="en-GB" sz="2000" b="1" dirty="0">
                <a:solidFill>
                  <a:schemeClr val="bg2">
                    <a:lumMod val="75000"/>
                  </a:schemeClr>
                </a:solidFill>
              </a:rPr>
              <a:t> </a:t>
            </a:r>
          </a:p>
        </p:txBody>
      </p:sp>
      <p:sp>
        <p:nvSpPr>
          <p:cNvPr id="2" name="Slide Number Placeholder 1">
            <a:extLst>
              <a:ext uri="{FF2B5EF4-FFF2-40B4-BE49-F238E27FC236}">
                <a16:creationId xmlns:a16="http://schemas.microsoft.com/office/drawing/2014/main" id="{7DFB610B-2797-4A2A-8C31-2D73A5461C63}"/>
              </a:ext>
            </a:extLst>
          </p:cNvPr>
          <p:cNvSpPr>
            <a:spLocks noGrp="1"/>
          </p:cNvSpPr>
          <p:nvPr>
            <p:ph type="sldNum" sz="quarter" idx="12"/>
          </p:nvPr>
        </p:nvSpPr>
        <p:spPr/>
        <p:txBody>
          <a:bodyPr/>
          <a:lstStyle/>
          <a:p>
            <a:fld id="{EA43DA90-F1D3-482C-B54E-27FD499490B7}" type="slidenum">
              <a:rPr lang="en-GB" smtClean="0"/>
              <a:t>7</a:t>
            </a:fld>
            <a:endParaRPr lang="en-GB" dirty="0"/>
          </a:p>
        </p:txBody>
      </p:sp>
      <p:graphicFrame>
        <p:nvGraphicFramePr>
          <p:cNvPr id="8" name="Object 7">
            <a:extLst>
              <a:ext uri="{FF2B5EF4-FFF2-40B4-BE49-F238E27FC236}">
                <a16:creationId xmlns:a16="http://schemas.microsoft.com/office/drawing/2014/main" id="{67B87BB5-D9E3-48A7-A2A0-881E9C2DC5B1}"/>
              </a:ext>
            </a:extLst>
          </p:cNvPr>
          <p:cNvGraphicFramePr>
            <a:graphicFrameLocks noChangeAspect="1"/>
          </p:cNvGraphicFramePr>
          <p:nvPr>
            <p:extLst>
              <p:ext uri="{D42A27DB-BD31-4B8C-83A1-F6EECF244321}">
                <p14:modId xmlns:p14="http://schemas.microsoft.com/office/powerpoint/2010/main" val="390907681"/>
              </p:ext>
            </p:extLst>
          </p:nvPr>
        </p:nvGraphicFramePr>
        <p:xfrm>
          <a:off x="10158984" y="4763"/>
          <a:ext cx="1943100" cy="800100"/>
        </p:xfrm>
        <a:graphic>
          <a:graphicData uri="http://schemas.openxmlformats.org/presentationml/2006/ole">
            <mc:AlternateContent xmlns:mc="http://schemas.openxmlformats.org/markup-compatibility/2006">
              <mc:Choice xmlns:v="urn:schemas-microsoft-com:vml" Requires="v">
                <p:oleObj r:id="rId2" imgW="11247619" imgH="4648849" progId="">
                  <p:embed/>
                </p:oleObj>
              </mc:Choice>
              <mc:Fallback>
                <p:oleObj r:id="rId2" imgW="11247619" imgH="4648849" progId="">
                  <p:embed/>
                  <p:pic>
                    <p:nvPicPr>
                      <p:cNvPr id="10" name="Object 9">
                        <a:extLst>
                          <a:ext uri="{FF2B5EF4-FFF2-40B4-BE49-F238E27FC236}">
                            <a16:creationId xmlns:a16="http://schemas.microsoft.com/office/drawing/2014/main" id="{BC1FC45F-6C0C-4C76-B186-699A9FF79E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8984" y="4763"/>
                        <a:ext cx="1943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7691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D1CC432-A742-4DC7-8D48-8D618E7F7A26}"/>
              </a:ext>
            </a:extLst>
          </p:cNvPr>
          <p:cNvSpPr>
            <a:spLocks noGrp="1"/>
          </p:cNvSpPr>
          <p:nvPr>
            <p:ph type="ftr" sz="quarter" idx="11"/>
          </p:nvPr>
        </p:nvSpPr>
        <p:spPr>
          <a:xfrm>
            <a:off x="4038423" y="6496050"/>
            <a:ext cx="4114800" cy="365125"/>
          </a:xfrm>
        </p:spPr>
        <p:txBody>
          <a:bodyPr/>
          <a:lstStyle/>
          <a:p>
            <a:r>
              <a:rPr lang="en-GB" dirty="0"/>
              <a:t>January 2023</a:t>
            </a:r>
          </a:p>
        </p:txBody>
      </p:sp>
      <p:graphicFrame>
        <p:nvGraphicFramePr>
          <p:cNvPr id="6" name="Table 5">
            <a:extLst>
              <a:ext uri="{FF2B5EF4-FFF2-40B4-BE49-F238E27FC236}">
                <a16:creationId xmlns:a16="http://schemas.microsoft.com/office/drawing/2014/main" id="{60C2C42A-4D67-4F39-BF75-ECEA369D3490}"/>
              </a:ext>
            </a:extLst>
          </p:cNvPr>
          <p:cNvGraphicFramePr>
            <a:graphicFrameLocks noGrp="1"/>
          </p:cNvGraphicFramePr>
          <p:nvPr>
            <p:extLst>
              <p:ext uri="{D42A27DB-BD31-4B8C-83A1-F6EECF244321}">
                <p14:modId xmlns:p14="http://schemas.microsoft.com/office/powerpoint/2010/main" val="186888799"/>
              </p:ext>
            </p:extLst>
          </p:nvPr>
        </p:nvGraphicFramePr>
        <p:xfrm>
          <a:off x="269612" y="933747"/>
          <a:ext cx="11652422" cy="761944"/>
        </p:xfrm>
        <a:graphic>
          <a:graphicData uri="http://schemas.openxmlformats.org/drawingml/2006/table">
            <a:tbl>
              <a:tblPr firstRow="1" firstCol="1" bandRow="1"/>
              <a:tblGrid>
                <a:gridCol w="605303">
                  <a:extLst>
                    <a:ext uri="{9D8B030D-6E8A-4147-A177-3AD203B41FA5}">
                      <a16:colId xmlns:a16="http://schemas.microsoft.com/office/drawing/2014/main" val="4145516641"/>
                    </a:ext>
                  </a:extLst>
                </a:gridCol>
                <a:gridCol w="1407887">
                  <a:extLst>
                    <a:ext uri="{9D8B030D-6E8A-4147-A177-3AD203B41FA5}">
                      <a16:colId xmlns:a16="http://schemas.microsoft.com/office/drawing/2014/main" val="3080746801"/>
                    </a:ext>
                  </a:extLst>
                </a:gridCol>
                <a:gridCol w="2002045">
                  <a:extLst>
                    <a:ext uri="{9D8B030D-6E8A-4147-A177-3AD203B41FA5}">
                      <a16:colId xmlns:a16="http://schemas.microsoft.com/office/drawing/2014/main" val="3525034735"/>
                    </a:ext>
                  </a:extLst>
                </a:gridCol>
                <a:gridCol w="411584">
                  <a:extLst>
                    <a:ext uri="{9D8B030D-6E8A-4147-A177-3AD203B41FA5}">
                      <a16:colId xmlns:a16="http://schemas.microsoft.com/office/drawing/2014/main" val="2838429467"/>
                    </a:ext>
                  </a:extLst>
                </a:gridCol>
                <a:gridCol w="364299">
                  <a:extLst>
                    <a:ext uri="{9D8B030D-6E8A-4147-A177-3AD203B41FA5}">
                      <a16:colId xmlns:a16="http://schemas.microsoft.com/office/drawing/2014/main" val="1219704479"/>
                    </a:ext>
                  </a:extLst>
                </a:gridCol>
                <a:gridCol w="410254">
                  <a:extLst>
                    <a:ext uri="{9D8B030D-6E8A-4147-A177-3AD203B41FA5}">
                      <a16:colId xmlns:a16="http://schemas.microsoft.com/office/drawing/2014/main" val="2699226197"/>
                    </a:ext>
                  </a:extLst>
                </a:gridCol>
                <a:gridCol w="852637">
                  <a:extLst>
                    <a:ext uri="{9D8B030D-6E8A-4147-A177-3AD203B41FA5}">
                      <a16:colId xmlns:a16="http://schemas.microsoft.com/office/drawing/2014/main" val="2018322587"/>
                    </a:ext>
                  </a:extLst>
                </a:gridCol>
                <a:gridCol w="2029370">
                  <a:extLst>
                    <a:ext uri="{9D8B030D-6E8A-4147-A177-3AD203B41FA5}">
                      <a16:colId xmlns:a16="http://schemas.microsoft.com/office/drawing/2014/main" val="2271012193"/>
                    </a:ext>
                  </a:extLst>
                </a:gridCol>
                <a:gridCol w="432486">
                  <a:extLst>
                    <a:ext uri="{9D8B030D-6E8A-4147-A177-3AD203B41FA5}">
                      <a16:colId xmlns:a16="http://schemas.microsoft.com/office/drawing/2014/main" val="4061992005"/>
                    </a:ext>
                  </a:extLst>
                </a:gridCol>
                <a:gridCol w="407773">
                  <a:extLst>
                    <a:ext uri="{9D8B030D-6E8A-4147-A177-3AD203B41FA5}">
                      <a16:colId xmlns:a16="http://schemas.microsoft.com/office/drawing/2014/main" val="2689500213"/>
                    </a:ext>
                  </a:extLst>
                </a:gridCol>
                <a:gridCol w="420130">
                  <a:extLst>
                    <a:ext uri="{9D8B030D-6E8A-4147-A177-3AD203B41FA5}">
                      <a16:colId xmlns:a16="http://schemas.microsoft.com/office/drawing/2014/main" val="3824113121"/>
                    </a:ext>
                  </a:extLst>
                </a:gridCol>
                <a:gridCol w="1756611">
                  <a:extLst>
                    <a:ext uri="{9D8B030D-6E8A-4147-A177-3AD203B41FA5}">
                      <a16:colId xmlns:a16="http://schemas.microsoft.com/office/drawing/2014/main" val="214635024"/>
                    </a:ext>
                  </a:extLst>
                </a:gridCol>
                <a:gridCol w="552043">
                  <a:extLst>
                    <a:ext uri="{9D8B030D-6E8A-4147-A177-3AD203B41FA5}">
                      <a16:colId xmlns:a16="http://schemas.microsoft.com/office/drawing/2014/main" val="415757800"/>
                    </a:ext>
                  </a:extLst>
                </a:gridCol>
              </a:tblGrid>
              <a:tr h="557315">
                <a:tc rowSpan="2">
                  <a:txBody>
                    <a:bodyPr/>
                    <a:lstStyle/>
                    <a:p>
                      <a:pP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 ID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 Description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gridSpan="3">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Inherent Risk Score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lnL w="12700" cap="flat" cmpd="sng" algn="ctr">
                      <a:solidFill>
                        <a:srgbClr val="000000"/>
                      </a:solidFill>
                      <a:prstDash val="solid"/>
                      <a:round/>
                      <a:headEnd type="none" w="med" len="med"/>
                      <a:tailEnd type="none" w="med" len="med"/>
                    </a:lnL>
                  </a:tcPr>
                </a:tc>
                <a:tc rowSpan="2">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 Owner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Controls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gridSpan="3">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Residual Risk Score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endParaRPr lang="en-GB"/>
                    </a:p>
                  </a:txBody>
                  <a:tcPr/>
                </a:tc>
                <a:tc hMerge="1">
                  <a:txBody>
                    <a:bodyPr/>
                    <a:lstStyle/>
                    <a:p>
                      <a:endParaRPr lang="en-GB"/>
                    </a:p>
                  </a:txBody>
                  <a:tcPr/>
                </a:tc>
                <a:tc rowSpan="2">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Further Actions / Notes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Target Risk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extLst>
                  <a:ext uri="{0D108BD9-81ED-4DB2-BD59-A6C34878D82A}">
                    <a16:rowId xmlns:a16="http://schemas.microsoft.com/office/drawing/2014/main" val="1207006661"/>
                  </a:ext>
                </a:extLst>
              </a:tr>
              <a:tr h="20462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1F3864"/>
                    </a:solidFill>
                  </a:tcPr>
                </a:tc>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776117348"/>
                  </a:ext>
                </a:extLst>
              </a:tr>
            </a:tbl>
          </a:graphicData>
        </a:graphic>
      </p:graphicFrame>
      <p:sp>
        <p:nvSpPr>
          <p:cNvPr id="2" name="Slide Number Placeholder 1">
            <a:extLst>
              <a:ext uri="{FF2B5EF4-FFF2-40B4-BE49-F238E27FC236}">
                <a16:creationId xmlns:a16="http://schemas.microsoft.com/office/drawing/2014/main" id="{EF7C3201-828A-4892-81F5-C70F24D0C904}"/>
              </a:ext>
            </a:extLst>
          </p:cNvPr>
          <p:cNvSpPr>
            <a:spLocks noGrp="1"/>
          </p:cNvSpPr>
          <p:nvPr>
            <p:ph type="sldNum" sz="quarter" idx="12"/>
          </p:nvPr>
        </p:nvSpPr>
        <p:spPr/>
        <p:txBody>
          <a:bodyPr/>
          <a:lstStyle/>
          <a:p>
            <a:fld id="{EA43DA90-F1D3-482C-B54E-27FD499490B7}" type="slidenum">
              <a:rPr lang="en-GB" smtClean="0"/>
              <a:t>8</a:t>
            </a:fld>
            <a:endParaRPr lang="en-GB" dirty="0"/>
          </a:p>
        </p:txBody>
      </p:sp>
      <p:graphicFrame>
        <p:nvGraphicFramePr>
          <p:cNvPr id="5" name="Object 4">
            <a:extLst>
              <a:ext uri="{FF2B5EF4-FFF2-40B4-BE49-F238E27FC236}">
                <a16:creationId xmlns:a16="http://schemas.microsoft.com/office/drawing/2014/main" id="{D8911DEF-521C-4E0B-B970-13013D7DBC97}"/>
              </a:ext>
            </a:extLst>
          </p:cNvPr>
          <p:cNvGraphicFramePr>
            <a:graphicFrameLocks noChangeAspect="1"/>
          </p:cNvGraphicFramePr>
          <p:nvPr>
            <p:extLst>
              <p:ext uri="{D42A27DB-BD31-4B8C-83A1-F6EECF244321}">
                <p14:modId xmlns:p14="http://schemas.microsoft.com/office/powerpoint/2010/main" val="2988833360"/>
              </p:ext>
            </p:extLst>
          </p:nvPr>
        </p:nvGraphicFramePr>
        <p:xfrm>
          <a:off x="10158984" y="4763"/>
          <a:ext cx="1943100" cy="800100"/>
        </p:xfrm>
        <a:graphic>
          <a:graphicData uri="http://schemas.openxmlformats.org/presentationml/2006/ole">
            <mc:AlternateContent xmlns:mc="http://schemas.openxmlformats.org/markup-compatibility/2006">
              <mc:Choice xmlns:v="urn:schemas-microsoft-com:vml" Requires="v">
                <p:oleObj r:id="rId2" imgW="11247619" imgH="4648849" progId="">
                  <p:embed/>
                </p:oleObj>
              </mc:Choice>
              <mc:Fallback>
                <p:oleObj r:id="rId2" imgW="11247619" imgH="4648849" progId="">
                  <p:embed/>
                  <p:pic>
                    <p:nvPicPr>
                      <p:cNvPr id="8" name="Object 7">
                        <a:extLst>
                          <a:ext uri="{FF2B5EF4-FFF2-40B4-BE49-F238E27FC236}">
                            <a16:creationId xmlns:a16="http://schemas.microsoft.com/office/drawing/2014/main" id="{67B87BB5-D9E3-48A7-A2A0-881E9C2DC5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8984" y="4763"/>
                        <a:ext cx="1943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Table 2">
            <a:extLst>
              <a:ext uri="{FF2B5EF4-FFF2-40B4-BE49-F238E27FC236}">
                <a16:creationId xmlns:a16="http://schemas.microsoft.com/office/drawing/2014/main" id="{B6B46EBC-E4E1-4512-B066-6D772894951A}"/>
              </a:ext>
            </a:extLst>
          </p:cNvPr>
          <p:cNvGraphicFramePr>
            <a:graphicFrameLocks noGrp="1"/>
          </p:cNvGraphicFramePr>
          <p:nvPr>
            <p:extLst>
              <p:ext uri="{D42A27DB-BD31-4B8C-83A1-F6EECF244321}">
                <p14:modId xmlns:p14="http://schemas.microsoft.com/office/powerpoint/2010/main" val="1240536680"/>
              </p:ext>
            </p:extLst>
          </p:nvPr>
        </p:nvGraphicFramePr>
        <p:xfrm>
          <a:off x="269612" y="1695692"/>
          <a:ext cx="11652422" cy="4844446"/>
        </p:xfrm>
        <a:graphic>
          <a:graphicData uri="http://schemas.openxmlformats.org/drawingml/2006/table">
            <a:tbl>
              <a:tblPr firstRow="1" firstCol="1" bandRow="1"/>
              <a:tblGrid>
                <a:gridCol w="605303">
                  <a:extLst>
                    <a:ext uri="{9D8B030D-6E8A-4147-A177-3AD203B41FA5}">
                      <a16:colId xmlns:a16="http://schemas.microsoft.com/office/drawing/2014/main" val="436409878"/>
                    </a:ext>
                  </a:extLst>
                </a:gridCol>
                <a:gridCol w="1407887">
                  <a:extLst>
                    <a:ext uri="{9D8B030D-6E8A-4147-A177-3AD203B41FA5}">
                      <a16:colId xmlns:a16="http://schemas.microsoft.com/office/drawing/2014/main" val="717726915"/>
                    </a:ext>
                  </a:extLst>
                </a:gridCol>
                <a:gridCol w="2002045">
                  <a:extLst>
                    <a:ext uri="{9D8B030D-6E8A-4147-A177-3AD203B41FA5}">
                      <a16:colId xmlns:a16="http://schemas.microsoft.com/office/drawing/2014/main" val="2061097112"/>
                    </a:ext>
                  </a:extLst>
                </a:gridCol>
                <a:gridCol w="411584">
                  <a:extLst>
                    <a:ext uri="{9D8B030D-6E8A-4147-A177-3AD203B41FA5}">
                      <a16:colId xmlns:a16="http://schemas.microsoft.com/office/drawing/2014/main" val="2094946015"/>
                    </a:ext>
                  </a:extLst>
                </a:gridCol>
                <a:gridCol w="364299">
                  <a:extLst>
                    <a:ext uri="{9D8B030D-6E8A-4147-A177-3AD203B41FA5}">
                      <a16:colId xmlns:a16="http://schemas.microsoft.com/office/drawing/2014/main" val="4063647091"/>
                    </a:ext>
                  </a:extLst>
                </a:gridCol>
                <a:gridCol w="410254">
                  <a:extLst>
                    <a:ext uri="{9D8B030D-6E8A-4147-A177-3AD203B41FA5}">
                      <a16:colId xmlns:a16="http://schemas.microsoft.com/office/drawing/2014/main" val="1373643572"/>
                    </a:ext>
                  </a:extLst>
                </a:gridCol>
                <a:gridCol w="862262">
                  <a:extLst>
                    <a:ext uri="{9D8B030D-6E8A-4147-A177-3AD203B41FA5}">
                      <a16:colId xmlns:a16="http://schemas.microsoft.com/office/drawing/2014/main" val="1534527911"/>
                    </a:ext>
                  </a:extLst>
                </a:gridCol>
                <a:gridCol w="2019745">
                  <a:extLst>
                    <a:ext uri="{9D8B030D-6E8A-4147-A177-3AD203B41FA5}">
                      <a16:colId xmlns:a16="http://schemas.microsoft.com/office/drawing/2014/main" val="2625785153"/>
                    </a:ext>
                  </a:extLst>
                </a:gridCol>
                <a:gridCol w="432486">
                  <a:extLst>
                    <a:ext uri="{9D8B030D-6E8A-4147-A177-3AD203B41FA5}">
                      <a16:colId xmlns:a16="http://schemas.microsoft.com/office/drawing/2014/main" val="3177622754"/>
                    </a:ext>
                  </a:extLst>
                </a:gridCol>
                <a:gridCol w="407773">
                  <a:extLst>
                    <a:ext uri="{9D8B030D-6E8A-4147-A177-3AD203B41FA5}">
                      <a16:colId xmlns:a16="http://schemas.microsoft.com/office/drawing/2014/main" val="2060694934"/>
                    </a:ext>
                  </a:extLst>
                </a:gridCol>
                <a:gridCol w="420130">
                  <a:extLst>
                    <a:ext uri="{9D8B030D-6E8A-4147-A177-3AD203B41FA5}">
                      <a16:colId xmlns:a16="http://schemas.microsoft.com/office/drawing/2014/main" val="3852844809"/>
                    </a:ext>
                  </a:extLst>
                </a:gridCol>
                <a:gridCol w="1756611">
                  <a:extLst>
                    <a:ext uri="{9D8B030D-6E8A-4147-A177-3AD203B41FA5}">
                      <a16:colId xmlns:a16="http://schemas.microsoft.com/office/drawing/2014/main" val="4135124961"/>
                    </a:ext>
                  </a:extLst>
                </a:gridCol>
                <a:gridCol w="552043">
                  <a:extLst>
                    <a:ext uri="{9D8B030D-6E8A-4147-A177-3AD203B41FA5}">
                      <a16:colId xmlns:a16="http://schemas.microsoft.com/office/drawing/2014/main" val="1250223923"/>
                    </a:ext>
                  </a:extLst>
                </a:gridCol>
              </a:tblGrid>
              <a:tr h="2406046">
                <a:tc>
                  <a:txBody>
                    <a:bodyPr/>
                    <a:lstStyle/>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FSR0011</a:t>
                      </a: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Loss of staff and failure to recruit into police staff posts due to the cost of living crisis.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The cost of living crisis and rise in household costs may result in employees struggling financially and feeling under valued.  This may present itself in the  wellbeing of staff and an increase in sickness rates across the force in addition to greater disparity between pay levels.  </a:t>
                      </a:r>
                    </a:p>
                    <a:p>
                      <a:pPr>
                        <a:lnSpc>
                          <a:spcPct val="107000"/>
                        </a:lnSpc>
                        <a:spcAft>
                          <a:spcPts val="80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dirty="0">
                          <a:latin typeface="Arial" panose="020B0604020202020204" pitchFamily="34"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dirty="0">
                          <a:solidFill>
                            <a:srgbClr val="000000"/>
                          </a:solidFill>
                          <a:effectLst/>
                          <a:latin typeface="Arial" panose="020B0604020202020204" pitchFamily="34" charset="0"/>
                          <a:cs typeface="Arial" panose="020B0604020202020204" pitchFamily="34" charset="0"/>
                        </a:rPr>
                        <a:t>9</a:t>
                      </a:r>
                      <a:endParaRPr lang="en-GB" sz="10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DCC Cooper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Wellbeing initiatives focussing on financial support and mental health.</a:t>
                      </a: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Monitor through Career Conversations.</a:t>
                      </a: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Link with Benevolent Fund.</a:t>
                      </a: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Please also refer to the Operation Uplift risk.</a:t>
                      </a: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Reduction of public sector competitiveness renumeration.</a:t>
                      </a: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EDI plan.</a:t>
                      </a: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Integrity messenger.</a:t>
                      </a: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PROUD/Code of Ethics.</a:t>
                      </a:r>
                    </a:p>
                    <a:p>
                      <a:pPr marL="0" indent="0">
                        <a:lnSpc>
                          <a:spcPct val="100000"/>
                        </a:lnSpc>
                        <a:spcAft>
                          <a:spcPts val="0"/>
                        </a:spcAft>
                        <a:buFont typeface="Arial" panose="020B0604020202020204" pitchFamily="34" charset="0"/>
                        <a:buNone/>
                      </a:pP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Times New Roman" panose="02020603050405020304" pitchFamily="18" charset="0"/>
                        </a:rPr>
                        <a:t>The risk will be reported to the Strategic Risk meeting.</a:t>
                      </a:r>
                    </a:p>
                    <a:p>
                      <a:pPr marL="0" indent="0">
                        <a:lnSpc>
                          <a:spcPct val="100000"/>
                        </a:lnSpc>
                        <a:spcAft>
                          <a:spcPts val="0"/>
                        </a:spcAft>
                        <a:buFont typeface="Arial" panose="020B0604020202020204" pitchFamily="34" charset="0"/>
                        <a:buNone/>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The risk will be reported to FEB and to JIAC.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62951426"/>
                  </a:ext>
                </a:extLst>
              </a:tr>
              <a:tr h="2406046">
                <a:tc>
                  <a:txBody>
                    <a:bodyPr/>
                    <a:lstStyle/>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FSR0012</a:t>
                      </a: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Failure to meet the environmental targets proposed under the Environmental Act 2021.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There is a clear governmental directive to improve our environmental efficiency.  </a:t>
                      </a: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The speed of change, along with increase in costs and demand, may make this net zero target hard to achieve, thereby potentially effecting the environment, finances and ability to operate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dirty="0">
                          <a:latin typeface="Arial" panose="020B0604020202020204" pitchFamily="34" charset="0"/>
                          <a:cs typeface="Arial" panose="020B060402020202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dirty="0">
                          <a:latin typeface="Arial" panose="020B0604020202020204" pitchFamily="34" charset="0"/>
                          <a:cs typeface="Arial" panose="020B0604020202020204"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DCC Cooper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Solar panelling on police premises.</a:t>
                      </a: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Investment in new buildings, which are more energy efficient and less carbon impairing. </a:t>
                      </a: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Reduction in the size of our estate. </a:t>
                      </a: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Integrated working such as with the Fore Service and the Council.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effectLst/>
                          <a:latin typeface="Arial" panose="020B0604020202020204" pitchFamily="34" charset="0"/>
                          <a:ea typeface="Calibri" panose="020F0502020204030204" pitchFamily="34" charset="0"/>
                          <a:cs typeface="Arial" panose="020B0604020202020204" pitchFamily="34" charset="0"/>
                        </a:rPr>
                        <a:t>Risk appetite for this area is accepted given the Govt. targets are many years away.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endParaRPr lang="en-GB" sz="1000" dirty="0">
                        <a:latin typeface="Arial" panose="020B0604020202020204" pitchFamily="34" charset="0"/>
                        <a:cs typeface="Arial" panose="020B0604020202020204" pitchFamily="34" charset="0"/>
                      </a:endParaRPr>
                    </a:p>
                    <a:p>
                      <a:pPr>
                        <a:lnSpc>
                          <a:spcPct val="100000"/>
                        </a:lnSpc>
                        <a:spcAft>
                          <a:spcPts val="0"/>
                        </a:spcAft>
                      </a:pPr>
                      <a:r>
                        <a:rPr lang="en-GB" sz="1000" dirty="0">
                          <a:latin typeface="Arial" panose="020B0604020202020204" pitchFamily="34" charset="0"/>
                          <a:cs typeface="Arial" panose="020B060402020202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endParaRPr lang="en-GB" sz="1000" dirty="0">
                        <a:latin typeface="Arial" panose="020B0604020202020204" pitchFamily="34" charset="0"/>
                        <a:cs typeface="Arial" panose="020B0604020202020204" pitchFamily="34" charset="0"/>
                      </a:endParaRPr>
                    </a:p>
                    <a:p>
                      <a:pPr>
                        <a:lnSpc>
                          <a:spcPct val="100000"/>
                        </a:lnSpc>
                        <a:spcAft>
                          <a:spcPts val="0"/>
                        </a:spcAft>
                      </a:pPr>
                      <a:r>
                        <a:rPr lang="en-GB" sz="1000" dirty="0">
                          <a:latin typeface="Arial" panose="020B0604020202020204" pitchFamily="34" charset="0"/>
                          <a:cs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Times New Roman" panose="02020603050405020304" pitchFamily="18" charset="0"/>
                        </a:rPr>
                        <a:t>The risk will be reported to the Strategic Risk meeting</a:t>
                      </a:r>
                      <a:r>
                        <a:rPr lang="en-GB" sz="1000" dirty="0">
                          <a:effectLst/>
                          <a:latin typeface="Arial" panose="020B0604020202020204" pitchFamily="34" charset="0"/>
                          <a:ea typeface="Calibri" panose="020F0502020204030204" pitchFamily="34" charset="0"/>
                          <a:cs typeface="Arial" panose="020B0604020202020204" pitchFamily="34" charset="0"/>
                        </a:rPr>
                        <a:t>.</a:t>
                      </a:r>
                    </a:p>
                    <a:p>
                      <a:pPr marL="0" indent="0">
                        <a:lnSpc>
                          <a:spcPct val="100000"/>
                        </a:lnSpc>
                        <a:spcAft>
                          <a:spcPts val="0"/>
                        </a:spcAft>
                        <a:buFont typeface="Arial" panose="020B0604020202020204" pitchFamily="34" charset="0"/>
                        <a:buNone/>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The risk will be reported to FEB and to JIAC.</a:t>
                      </a:r>
                    </a:p>
                    <a:p>
                      <a:pPr marL="171450" indent="-171450">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This risk has a ‘negative outlook.’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708094944"/>
                  </a:ext>
                </a:extLst>
              </a:tr>
            </a:tbl>
          </a:graphicData>
        </a:graphic>
      </p:graphicFrame>
    </p:spTree>
    <p:extLst>
      <p:ext uri="{BB962C8B-B14F-4D97-AF65-F5344CB8AC3E}">
        <p14:creationId xmlns:p14="http://schemas.microsoft.com/office/powerpoint/2010/main" val="781764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D1CC432-A742-4DC7-8D48-8D618E7F7A26}"/>
              </a:ext>
            </a:extLst>
          </p:cNvPr>
          <p:cNvSpPr>
            <a:spLocks noGrp="1"/>
          </p:cNvSpPr>
          <p:nvPr>
            <p:ph type="ftr" sz="quarter" idx="11"/>
          </p:nvPr>
        </p:nvSpPr>
        <p:spPr>
          <a:xfrm>
            <a:off x="4038600" y="6538912"/>
            <a:ext cx="4114800" cy="365125"/>
          </a:xfrm>
        </p:spPr>
        <p:txBody>
          <a:bodyPr/>
          <a:lstStyle/>
          <a:p>
            <a:r>
              <a:rPr lang="en-GB" dirty="0"/>
              <a:t>January 2023</a:t>
            </a:r>
          </a:p>
        </p:txBody>
      </p:sp>
      <p:graphicFrame>
        <p:nvGraphicFramePr>
          <p:cNvPr id="6" name="Table 5">
            <a:extLst>
              <a:ext uri="{FF2B5EF4-FFF2-40B4-BE49-F238E27FC236}">
                <a16:creationId xmlns:a16="http://schemas.microsoft.com/office/drawing/2014/main" id="{60C2C42A-4D67-4F39-BF75-ECEA369D3490}"/>
              </a:ext>
            </a:extLst>
          </p:cNvPr>
          <p:cNvGraphicFramePr>
            <a:graphicFrameLocks noGrp="1"/>
          </p:cNvGraphicFramePr>
          <p:nvPr>
            <p:extLst>
              <p:ext uri="{D42A27DB-BD31-4B8C-83A1-F6EECF244321}">
                <p14:modId xmlns:p14="http://schemas.microsoft.com/office/powerpoint/2010/main" val="517829245"/>
              </p:ext>
            </p:extLst>
          </p:nvPr>
        </p:nvGraphicFramePr>
        <p:xfrm>
          <a:off x="269789" y="1017140"/>
          <a:ext cx="11652422" cy="3364139"/>
        </p:xfrm>
        <a:graphic>
          <a:graphicData uri="http://schemas.openxmlformats.org/drawingml/2006/table">
            <a:tbl>
              <a:tblPr firstRow="1" firstCol="1" bandRow="1"/>
              <a:tblGrid>
                <a:gridCol w="605303">
                  <a:extLst>
                    <a:ext uri="{9D8B030D-6E8A-4147-A177-3AD203B41FA5}">
                      <a16:colId xmlns:a16="http://schemas.microsoft.com/office/drawing/2014/main" val="4145516641"/>
                    </a:ext>
                  </a:extLst>
                </a:gridCol>
                <a:gridCol w="1407887">
                  <a:extLst>
                    <a:ext uri="{9D8B030D-6E8A-4147-A177-3AD203B41FA5}">
                      <a16:colId xmlns:a16="http://schemas.microsoft.com/office/drawing/2014/main" val="3080746801"/>
                    </a:ext>
                  </a:extLst>
                </a:gridCol>
                <a:gridCol w="2002045">
                  <a:extLst>
                    <a:ext uri="{9D8B030D-6E8A-4147-A177-3AD203B41FA5}">
                      <a16:colId xmlns:a16="http://schemas.microsoft.com/office/drawing/2014/main" val="3525034735"/>
                    </a:ext>
                  </a:extLst>
                </a:gridCol>
                <a:gridCol w="411584">
                  <a:extLst>
                    <a:ext uri="{9D8B030D-6E8A-4147-A177-3AD203B41FA5}">
                      <a16:colId xmlns:a16="http://schemas.microsoft.com/office/drawing/2014/main" val="2838429467"/>
                    </a:ext>
                  </a:extLst>
                </a:gridCol>
                <a:gridCol w="364299">
                  <a:extLst>
                    <a:ext uri="{9D8B030D-6E8A-4147-A177-3AD203B41FA5}">
                      <a16:colId xmlns:a16="http://schemas.microsoft.com/office/drawing/2014/main" val="1219704479"/>
                    </a:ext>
                  </a:extLst>
                </a:gridCol>
                <a:gridCol w="410254">
                  <a:extLst>
                    <a:ext uri="{9D8B030D-6E8A-4147-A177-3AD203B41FA5}">
                      <a16:colId xmlns:a16="http://schemas.microsoft.com/office/drawing/2014/main" val="2699226197"/>
                    </a:ext>
                  </a:extLst>
                </a:gridCol>
                <a:gridCol w="823761">
                  <a:extLst>
                    <a:ext uri="{9D8B030D-6E8A-4147-A177-3AD203B41FA5}">
                      <a16:colId xmlns:a16="http://schemas.microsoft.com/office/drawing/2014/main" val="2018322587"/>
                    </a:ext>
                  </a:extLst>
                </a:gridCol>
                <a:gridCol w="2058246">
                  <a:extLst>
                    <a:ext uri="{9D8B030D-6E8A-4147-A177-3AD203B41FA5}">
                      <a16:colId xmlns:a16="http://schemas.microsoft.com/office/drawing/2014/main" val="2271012193"/>
                    </a:ext>
                  </a:extLst>
                </a:gridCol>
                <a:gridCol w="432486">
                  <a:extLst>
                    <a:ext uri="{9D8B030D-6E8A-4147-A177-3AD203B41FA5}">
                      <a16:colId xmlns:a16="http://schemas.microsoft.com/office/drawing/2014/main" val="4061992005"/>
                    </a:ext>
                  </a:extLst>
                </a:gridCol>
                <a:gridCol w="407773">
                  <a:extLst>
                    <a:ext uri="{9D8B030D-6E8A-4147-A177-3AD203B41FA5}">
                      <a16:colId xmlns:a16="http://schemas.microsoft.com/office/drawing/2014/main" val="2689500213"/>
                    </a:ext>
                  </a:extLst>
                </a:gridCol>
                <a:gridCol w="420130">
                  <a:extLst>
                    <a:ext uri="{9D8B030D-6E8A-4147-A177-3AD203B41FA5}">
                      <a16:colId xmlns:a16="http://schemas.microsoft.com/office/drawing/2014/main" val="3824113121"/>
                    </a:ext>
                  </a:extLst>
                </a:gridCol>
                <a:gridCol w="1756611">
                  <a:extLst>
                    <a:ext uri="{9D8B030D-6E8A-4147-A177-3AD203B41FA5}">
                      <a16:colId xmlns:a16="http://schemas.microsoft.com/office/drawing/2014/main" val="214635024"/>
                    </a:ext>
                  </a:extLst>
                </a:gridCol>
                <a:gridCol w="552043">
                  <a:extLst>
                    <a:ext uri="{9D8B030D-6E8A-4147-A177-3AD203B41FA5}">
                      <a16:colId xmlns:a16="http://schemas.microsoft.com/office/drawing/2014/main" val="415757800"/>
                    </a:ext>
                  </a:extLst>
                </a:gridCol>
              </a:tblGrid>
              <a:tr h="594028">
                <a:tc rowSpan="2">
                  <a:txBody>
                    <a:bodyPr/>
                    <a:lstStyle/>
                    <a:p>
                      <a:pP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 ID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 Description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gridSpan="3">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Inherent Risk Score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lnL w="12700" cap="flat" cmpd="sng" algn="ctr">
                      <a:solidFill>
                        <a:srgbClr val="000000"/>
                      </a:solidFill>
                      <a:prstDash val="solid"/>
                      <a:round/>
                      <a:headEnd type="none" w="med" len="med"/>
                      <a:tailEnd type="none" w="med" len="med"/>
                    </a:lnL>
                  </a:tcPr>
                </a:tc>
                <a:tc rowSpan="2">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 Owner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Controls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gridSpan="3">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Residual Risk Score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endParaRPr lang="en-GB"/>
                    </a:p>
                  </a:txBody>
                  <a:tcPr/>
                </a:tc>
                <a:tc hMerge="1">
                  <a:txBody>
                    <a:bodyPr/>
                    <a:lstStyle/>
                    <a:p>
                      <a:endParaRPr lang="en-GB"/>
                    </a:p>
                  </a:txBody>
                  <a:tcPr/>
                </a:tc>
                <a:tc rowSpan="2">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Further Actions / Notes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Target Risk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extLst>
                  <a:ext uri="{0D108BD9-81ED-4DB2-BD59-A6C34878D82A}">
                    <a16:rowId xmlns:a16="http://schemas.microsoft.com/office/drawing/2014/main" val="1207006661"/>
                  </a:ext>
                </a:extLst>
              </a:tr>
              <a:tr h="21810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1F3864"/>
                    </a:solidFill>
                  </a:tcPr>
                </a:tc>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776117348"/>
                  </a:ext>
                </a:extLst>
              </a:tr>
              <a:tr h="2246334">
                <a:tc>
                  <a:txBody>
                    <a:bodyPr/>
                    <a:lstStyle/>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FSR0008</a:t>
                      </a: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Loss of public trust and confidence and reputational damage as a result of data quality issues and crime data integrity.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The HMICFRS Integrated PEEL Inspection 2020/21 report graded the Force’s crime data integrity - ‘requires improvement.’ This suggested the force was under-reporting potential crimes.  This could lead to a loss of trust and confidence and victims not receiving a full service.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dirty="0">
                          <a:latin typeface="Arial" panose="020B0604020202020204" pitchFamily="34" charset="0"/>
                          <a:cs typeface="Arial" panose="020B060402020202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dirty="0">
                          <a:latin typeface="Arial" panose="020B0604020202020204" pitchFamily="34" charset="0"/>
                          <a:cs typeface="Arial" panose="020B0604020202020204"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DCC Cooper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marL="171450" indent="-171450" algn="l">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Regular audits introduced for key crime types to ensure that effective governance is in place. </a:t>
                      </a:r>
                    </a:p>
                    <a:p>
                      <a:pPr marL="171450" indent="-171450" algn="l">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Outcomes of audits to be fed into Data Quality Board and appropriate remedial action taken to address any emerging issues.</a:t>
                      </a:r>
                    </a:p>
                    <a:p>
                      <a:pPr marL="171450" indent="-171450" algn="l">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Oversight of progress on the PEEL AFIs by the DCC.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Times New Roman" panose="02020603050405020304" pitchFamily="18" charset="0"/>
                        </a:rPr>
                        <a:t>The risk will be reported to the Strategic Risk meeting </a:t>
                      </a:r>
                      <a:r>
                        <a:rPr lang="en-GB" sz="1000" dirty="0">
                          <a:effectLst/>
                          <a:latin typeface="Arial" panose="020B0604020202020204" pitchFamily="34" charset="0"/>
                          <a:ea typeface="Calibri" panose="020F0502020204030204" pitchFamily="34" charset="0"/>
                          <a:cs typeface="Arial" panose="020B0604020202020204" pitchFamily="34" charset="0"/>
                        </a:rPr>
                        <a:t>and Integrity Board and managed through the Crime Data Integrity Board.</a:t>
                      </a:r>
                    </a:p>
                    <a:p>
                      <a:pPr marL="0" indent="0">
                        <a:lnSpc>
                          <a:spcPct val="100000"/>
                        </a:lnSpc>
                        <a:spcAft>
                          <a:spcPts val="0"/>
                        </a:spcAft>
                        <a:buFont typeface="Arial" panose="020B0604020202020204" pitchFamily="34" charset="0"/>
                        <a:buNone/>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The risk will be reported to FEB and to JIAC.</a:t>
                      </a:r>
                    </a:p>
                    <a:p>
                      <a:pPr marL="171450" indent="-171450">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9.1.23 – DCC Cooper confirmed Force working with Humberside in relation to Peer Review.</a:t>
                      </a:r>
                    </a:p>
                    <a:p>
                      <a:pPr marL="0" indent="0">
                        <a:lnSpc>
                          <a:spcPct val="107000"/>
                        </a:lnSpc>
                        <a:spcAft>
                          <a:spcPts val="800"/>
                        </a:spcAft>
                        <a:buFont typeface="Arial" panose="020B0604020202020204" pitchFamily="34" charset="0"/>
                        <a:buNone/>
                      </a:pP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defTabSz="914400" rtl="0" eaLnBrk="1" latinLnBrk="0" hangingPunct="1">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ctr" defTabSz="914400" rtl="0" eaLnBrk="1" latinLnBrk="0" hangingPunct="1">
                        <a:lnSpc>
                          <a:spcPct val="107000"/>
                        </a:lnSpc>
                        <a:spcAft>
                          <a:spcPts val="800"/>
                        </a:spcAft>
                      </a:pPr>
                      <a:r>
                        <a:rPr lang="en-GB"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287692498"/>
                  </a:ext>
                </a:extLst>
              </a:tr>
            </a:tbl>
          </a:graphicData>
        </a:graphic>
      </p:graphicFrame>
      <p:sp>
        <p:nvSpPr>
          <p:cNvPr id="2" name="Slide Number Placeholder 1">
            <a:extLst>
              <a:ext uri="{FF2B5EF4-FFF2-40B4-BE49-F238E27FC236}">
                <a16:creationId xmlns:a16="http://schemas.microsoft.com/office/drawing/2014/main" id="{EF7C3201-828A-4892-81F5-C70F24D0C904}"/>
              </a:ext>
            </a:extLst>
          </p:cNvPr>
          <p:cNvSpPr>
            <a:spLocks noGrp="1"/>
          </p:cNvSpPr>
          <p:nvPr>
            <p:ph type="sldNum" sz="quarter" idx="12"/>
          </p:nvPr>
        </p:nvSpPr>
        <p:spPr/>
        <p:txBody>
          <a:bodyPr/>
          <a:lstStyle/>
          <a:p>
            <a:fld id="{EA43DA90-F1D3-482C-B54E-27FD499490B7}" type="slidenum">
              <a:rPr lang="en-GB" smtClean="0"/>
              <a:t>9</a:t>
            </a:fld>
            <a:endParaRPr lang="en-GB" dirty="0"/>
          </a:p>
        </p:txBody>
      </p:sp>
      <p:graphicFrame>
        <p:nvGraphicFramePr>
          <p:cNvPr id="5" name="Object 4">
            <a:extLst>
              <a:ext uri="{FF2B5EF4-FFF2-40B4-BE49-F238E27FC236}">
                <a16:creationId xmlns:a16="http://schemas.microsoft.com/office/drawing/2014/main" id="{86269308-025D-44F9-9345-5F11C70AFFDC}"/>
              </a:ext>
            </a:extLst>
          </p:cNvPr>
          <p:cNvGraphicFramePr>
            <a:graphicFrameLocks noChangeAspect="1"/>
          </p:cNvGraphicFramePr>
          <p:nvPr>
            <p:extLst>
              <p:ext uri="{D42A27DB-BD31-4B8C-83A1-F6EECF244321}">
                <p14:modId xmlns:p14="http://schemas.microsoft.com/office/powerpoint/2010/main" val="2988833360"/>
              </p:ext>
            </p:extLst>
          </p:nvPr>
        </p:nvGraphicFramePr>
        <p:xfrm>
          <a:off x="10158984" y="4763"/>
          <a:ext cx="1943100" cy="800100"/>
        </p:xfrm>
        <a:graphic>
          <a:graphicData uri="http://schemas.openxmlformats.org/presentationml/2006/ole">
            <mc:AlternateContent xmlns:mc="http://schemas.openxmlformats.org/markup-compatibility/2006">
              <mc:Choice xmlns:v="urn:schemas-microsoft-com:vml" Requires="v">
                <p:oleObj r:id="rId2" imgW="11247619" imgH="4648849" progId="">
                  <p:embed/>
                </p:oleObj>
              </mc:Choice>
              <mc:Fallback>
                <p:oleObj r:id="rId2" imgW="11247619" imgH="4648849" progId="">
                  <p:embed/>
                  <p:pic>
                    <p:nvPicPr>
                      <p:cNvPr id="8" name="Object 7">
                        <a:extLst>
                          <a:ext uri="{FF2B5EF4-FFF2-40B4-BE49-F238E27FC236}">
                            <a16:creationId xmlns:a16="http://schemas.microsoft.com/office/drawing/2014/main" id="{67B87BB5-D9E3-48A7-A2A0-881E9C2DC5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8984" y="4763"/>
                        <a:ext cx="1943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1444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2036</TotalTime>
  <Words>2559</Words>
  <Application>Microsoft Office PowerPoint</Application>
  <PresentationFormat>Widescreen</PresentationFormat>
  <Paragraphs>667</Paragraphs>
  <Slides>9</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0</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Spinks</dc:creator>
  <cp:lastModifiedBy>Laura Spinks</cp:lastModifiedBy>
  <cp:revision>127</cp:revision>
  <cp:lastPrinted>2023-01-13T08:34:29Z</cp:lastPrinted>
  <dcterms:created xsi:type="dcterms:W3CDTF">2022-03-29T08:21:17Z</dcterms:created>
  <dcterms:modified xsi:type="dcterms:W3CDTF">2023-02-01T11:58:43Z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c9a534a-49dd-43c4-b4e5-f206b4dbf0e4_Enabled">
    <vt:lpwstr>true</vt:lpwstr>
  </property>
  <property fmtid="{D5CDD505-2E9C-101B-9397-08002B2CF9AE}" pid="3" name="MSIP_Label_0c9a534a-49dd-43c4-b4e5-f206b4dbf0e4_SetDate">
    <vt:lpwstr>2022-03-29T08:21:17Z</vt:lpwstr>
  </property>
  <property fmtid="{D5CDD505-2E9C-101B-9397-08002B2CF9AE}" pid="4" name="MSIP_Label_0c9a534a-49dd-43c4-b4e5-f206b4dbf0e4_Method">
    <vt:lpwstr>Standard</vt:lpwstr>
  </property>
  <property fmtid="{D5CDD505-2E9C-101B-9397-08002B2CF9AE}" pid="5" name="MSIP_Label_0c9a534a-49dd-43c4-b4e5-f206b4dbf0e4_Name">
    <vt:lpwstr>0c9a534a-49dd-43c4-b4e5-f206b4dbf0e4</vt:lpwstr>
  </property>
  <property fmtid="{D5CDD505-2E9C-101B-9397-08002B2CF9AE}" pid="6" name="MSIP_Label_0c9a534a-49dd-43c4-b4e5-f206b4dbf0e4_SiteId">
    <vt:lpwstr>50b6682b-e9dd-4d2c-b984-100e69b077a4</vt:lpwstr>
  </property>
  <property fmtid="{D5CDD505-2E9C-101B-9397-08002B2CF9AE}" pid="7" name="MSIP_Label_0c9a534a-49dd-43c4-b4e5-f206b4dbf0e4_ActionId">
    <vt:lpwstr>20d4bb03-76c9-439d-93f5-a753b2eb7edb</vt:lpwstr>
  </property>
  <property fmtid="{D5CDD505-2E9C-101B-9397-08002B2CF9AE}" pid="8" name="MSIP_Label_0c9a534a-49dd-43c4-b4e5-f206b4dbf0e4_ContentBits">
    <vt:lpwstr>0</vt:lpwstr>
  </property>
</Properties>
</file>