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Lst>
  <p:notesMasterIdLst>
    <p:notesMasterId r:id="rId87"/>
  </p:notesMasterIdLst>
  <p:sldIdLst>
    <p:sldId id="324" r:id="rId2"/>
    <p:sldId id="259" r:id="rId3"/>
    <p:sldId id="260" r:id="rId4"/>
    <p:sldId id="261" r:id="rId5"/>
    <p:sldId id="262" r:id="rId6"/>
    <p:sldId id="263" r:id="rId7"/>
    <p:sldId id="335" r:id="rId8"/>
    <p:sldId id="336" r:id="rId9"/>
    <p:sldId id="360" r:id="rId10"/>
    <p:sldId id="363" r:id="rId11"/>
    <p:sldId id="265" r:id="rId12"/>
    <p:sldId id="266" r:id="rId13"/>
    <p:sldId id="319" r:id="rId14"/>
    <p:sldId id="340" r:id="rId15"/>
    <p:sldId id="268" r:id="rId16"/>
    <p:sldId id="267" r:id="rId17"/>
    <p:sldId id="343" r:id="rId18"/>
    <p:sldId id="269" r:id="rId19"/>
    <p:sldId id="270" r:id="rId20"/>
    <p:sldId id="342" r:id="rId21"/>
    <p:sldId id="271" r:id="rId22"/>
    <p:sldId id="272" r:id="rId23"/>
    <p:sldId id="349" r:id="rId24"/>
    <p:sldId id="350" r:id="rId25"/>
    <p:sldId id="351" r:id="rId26"/>
    <p:sldId id="352" r:id="rId27"/>
    <p:sldId id="353" r:id="rId28"/>
    <p:sldId id="273" r:id="rId29"/>
    <p:sldId id="274" r:id="rId30"/>
    <p:sldId id="275" r:id="rId31"/>
    <p:sldId id="276" r:id="rId32"/>
    <p:sldId id="277" r:id="rId33"/>
    <p:sldId id="278" r:id="rId34"/>
    <p:sldId id="279" r:id="rId35"/>
    <p:sldId id="280" r:id="rId36"/>
    <p:sldId id="281" r:id="rId37"/>
    <p:sldId id="282" r:id="rId38"/>
    <p:sldId id="283" r:id="rId39"/>
    <p:sldId id="320" r:id="rId40"/>
    <p:sldId id="321" r:id="rId41"/>
    <p:sldId id="322" r:id="rId42"/>
    <p:sldId id="331" r:id="rId43"/>
    <p:sldId id="332" r:id="rId44"/>
    <p:sldId id="323" r:id="rId45"/>
    <p:sldId id="345" r:id="rId46"/>
    <p:sldId id="284" r:id="rId47"/>
    <p:sldId id="285" r:id="rId48"/>
    <p:sldId id="286" r:id="rId49"/>
    <p:sldId id="287" r:id="rId50"/>
    <p:sldId id="288" r:id="rId51"/>
    <p:sldId id="290" r:id="rId52"/>
    <p:sldId id="291" r:id="rId53"/>
    <p:sldId id="292" r:id="rId54"/>
    <p:sldId id="293" r:id="rId55"/>
    <p:sldId id="347" r:id="rId56"/>
    <p:sldId id="346" r:id="rId57"/>
    <p:sldId id="295" r:id="rId58"/>
    <p:sldId id="330" r:id="rId59"/>
    <p:sldId id="296" r:id="rId60"/>
    <p:sldId id="297" r:id="rId61"/>
    <p:sldId id="298" r:id="rId62"/>
    <p:sldId id="299" r:id="rId63"/>
    <p:sldId id="300" r:id="rId64"/>
    <p:sldId id="354" r:id="rId65"/>
    <p:sldId id="358" r:id="rId66"/>
    <p:sldId id="301" r:id="rId67"/>
    <p:sldId id="326" r:id="rId68"/>
    <p:sldId id="315" r:id="rId69"/>
    <p:sldId id="316" r:id="rId70"/>
    <p:sldId id="355" r:id="rId71"/>
    <p:sldId id="356" r:id="rId72"/>
    <p:sldId id="357" r:id="rId73"/>
    <p:sldId id="302" r:id="rId74"/>
    <p:sldId id="317" r:id="rId75"/>
    <p:sldId id="304" r:id="rId76"/>
    <p:sldId id="305" r:id="rId77"/>
    <p:sldId id="306" r:id="rId78"/>
    <p:sldId id="327" r:id="rId79"/>
    <p:sldId id="348" r:id="rId80"/>
    <p:sldId id="307" r:id="rId81"/>
    <p:sldId id="308" r:id="rId82"/>
    <p:sldId id="309" r:id="rId83"/>
    <p:sldId id="310" r:id="rId84"/>
    <p:sldId id="334" r:id="rId85"/>
    <p:sldId id="361" r:id="rId86"/>
  </p:sldIdLst>
  <p:sldSz cx="9906000" cy="6858000" type="A4"/>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3192"/>
    <a:srgbClr val="002060"/>
    <a:srgbClr val="C45911"/>
    <a:srgbClr val="CC66FF"/>
    <a:srgbClr val="FFCCFF"/>
    <a:srgbClr val="8D42C6"/>
    <a:srgbClr val="9900CC"/>
    <a:srgbClr val="7030A0"/>
    <a:srgbClr val="00B0F0"/>
    <a:srgbClr val="B7BC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94622" autoAdjust="0"/>
  </p:normalViewPr>
  <p:slideViewPr>
    <p:cSldViewPr snapToGrid="0" showGuides="1">
      <p:cViewPr varScale="1">
        <p:scale>
          <a:sx n="108" d="100"/>
          <a:sy n="108" d="100"/>
        </p:scale>
        <p:origin x="1584" y="78"/>
      </p:cViewPr>
      <p:guideLst>
        <p:guide orient="horz" pos="2160"/>
        <p:guide pos="3120"/>
      </p:guideLst>
    </p:cSldViewPr>
  </p:slideViewPr>
  <p:outlineViewPr>
    <p:cViewPr>
      <p:scale>
        <a:sx n="33" d="100"/>
        <a:sy n="33" d="100"/>
      </p:scale>
      <p:origin x="0" y="7206"/>
    </p:cViewPr>
  </p:outlineViewPr>
  <p:notesTextViewPr>
    <p:cViewPr>
      <p:scale>
        <a:sx n="1" d="1"/>
        <a:sy n="1" d="1"/>
      </p:scale>
      <p:origin x="0" y="0"/>
    </p:cViewPr>
  </p:notesTextViewPr>
  <p:sorterViewPr>
    <p:cViewPr>
      <p:scale>
        <a:sx n="100" d="100"/>
        <a:sy n="100" d="100"/>
      </p:scale>
      <p:origin x="0" y="6522"/>
    </p:cViewPr>
  </p:sorterViewPr>
  <p:notesViewPr>
    <p:cSldViewPr snapToGrid="0">
      <p:cViewPr varScale="1">
        <p:scale>
          <a:sx n="81" d="100"/>
          <a:sy n="81" d="100"/>
        </p:scale>
        <p:origin x="-3972"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4" y="0"/>
            <a:ext cx="2945659" cy="498136"/>
          </a:xfrm>
          <a:prstGeom prst="rect">
            <a:avLst/>
          </a:prstGeom>
        </p:spPr>
        <p:txBody>
          <a:bodyPr vert="horz" lIns="91440" tIns="45720" rIns="91440" bIns="45720" rtlCol="0"/>
          <a:lstStyle>
            <a:lvl1pPr algn="r">
              <a:defRPr sz="1200"/>
            </a:lvl1pPr>
          </a:lstStyle>
          <a:p>
            <a:fld id="{6131CBA5-8081-499B-BF78-16769211B635}" type="datetimeFigureOut">
              <a:rPr lang="en-GB" smtClean="0"/>
              <a:t>12/05/2023</a:t>
            </a:fld>
            <a:endParaRPr lang="en-GB" dirty="0"/>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30092"/>
            <a:ext cx="2945659" cy="49813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4" y="9430092"/>
            <a:ext cx="2945659" cy="498135"/>
          </a:xfrm>
          <a:prstGeom prst="rect">
            <a:avLst/>
          </a:prstGeom>
        </p:spPr>
        <p:txBody>
          <a:bodyPr vert="horz" lIns="91440" tIns="45720" rIns="91440" bIns="45720" rtlCol="0" anchor="b"/>
          <a:lstStyle>
            <a:lvl1pPr algn="r">
              <a:defRPr sz="1200"/>
            </a:lvl1pPr>
          </a:lstStyle>
          <a:p>
            <a:fld id="{D994DD69-1FC7-4703-B445-1A3CB37B8C62}" type="slidenum">
              <a:rPr lang="en-GB" smtClean="0"/>
              <a:t>‹#›</a:t>
            </a:fld>
            <a:endParaRPr lang="en-GB" dirty="0"/>
          </a:p>
        </p:txBody>
      </p:sp>
    </p:spTree>
    <p:extLst>
      <p:ext uri="{BB962C8B-B14F-4D97-AF65-F5344CB8AC3E}">
        <p14:creationId xmlns:p14="http://schemas.microsoft.com/office/powerpoint/2010/main" val="365168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94DD69-1FC7-4703-B445-1A3CB37B8C62}" type="slidenum">
              <a:rPr lang="en-GB" smtClean="0"/>
              <a:t>1</a:t>
            </a:fld>
            <a:endParaRPr lang="en-GB" dirty="0"/>
          </a:p>
        </p:txBody>
      </p:sp>
    </p:spTree>
    <p:extLst>
      <p:ext uri="{BB962C8B-B14F-4D97-AF65-F5344CB8AC3E}">
        <p14:creationId xmlns:p14="http://schemas.microsoft.com/office/powerpoint/2010/main" val="219542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94DD69-1FC7-4703-B445-1A3CB37B8C62}" type="slidenum">
              <a:rPr lang="en-GB" smtClean="0"/>
              <a:t>54</a:t>
            </a:fld>
            <a:endParaRPr lang="en-GB" dirty="0"/>
          </a:p>
        </p:txBody>
      </p:sp>
    </p:spTree>
    <p:extLst>
      <p:ext uri="{BB962C8B-B14F-4D97-AF65-F5344CB8AC3E}">
        <p14:creationId xmlns:p14="http://schemas.microsoft.com/office/powerpoint/2010/main" val="2557454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94DD69-1FC7-4703-B445-1A3CB37B8C62}" type="slidenum">
              <a:rPr lang="en-GB" smtClean="0"/>
              <a:t>55</a:t>
            </a:fld>
            <a:endParaRPr lang="en-GB" dirty="0"/>
          </a:p>
        </p:txBody>
      </p:sp>
    </p:spTree>
    <p:extLst>
      <p:ext uri="{BB962C8B-B14F-4D97-AF65-F5344CB8AC3E}">
        <p14:creationId xmlns:p14="http://schemas.microsoft.com/office/powerpoint/2010/main" val="2557454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94DD69-1FC7-4703-B445-1A3CB37B8C62}" type="slidenum">
              <a:rPr lang="en-GB" smtClean="0"/>
              <a:t>56</a:t>
            </a:fld>
            <a:endParaRPr lang="en-GB" dirty="0"/>
          </a:p>
        </p:txBody>
      </p:sp>
    </p:spTree>
    <p:extLst>
      <p:ext uri="{BB962C8B-B14F-4D97-AF65-F5344CB8AC3E}">
        <p14:creationId xmlns:p14="http://schemas.microsoft.com/office/powerpoint/2010/main" val="2557454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D994DD69-1FC7-4703-B445-1A3CB37B8C62}" type="slidenum">
              <a:rPr lang="en-GB" smtClean="0"/>
              <a:t>73</a:t>
            </a:fld>
            <a:endParaRPr lang="en-GB" dirty="0"/>
          </a:p>
        </p:txBody>
      </p:sp>
    </p:spTree>
    <p:extLst>
      <p:ext uri="{BB962C8B-B14F-4D97-AF65-F5344CB8AC3E}">
        <p14:creationId xmlns:p14="http://schemas.microsoft.com/office/powerpoint/2010/main" val="2391286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94DD69-1FC7-4703-B445-1A3CB37B8C62}" type="slidenum">
              <a:rPr lang="en-GB" smtClean="0"/>
              <a:t>76</a:t>
            </a:fld>
            <a:endParaRPr lang="en-GB" dirty="0"/>
          </a:p>
        </p:txBody>
      </p:sp>
    </p:spTree>
    <p:extLst>
      <p:ext uri="{BB962C8B-B14F-4D97-AF65-F5344CB8AC3E}">
        <p14:creationId xmlns:p14="http://schemas.microsoft.com/office/powerpoint/2010/main" val="3113723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94DD69-1FC7-4703-B445-1A3CB37B8C62}" type="slidenum">
              <a:rPr lang="en-GB" smtClean="0"/>
              <a:t>6</a:t>
            </a:fld>
            <a:endParaRPr lang="en-GB" dirty="0"/>
          </a:p>
        </p:txBody>
      </p:sp>
    </p:spTree>
    <p:extLst>
      <p:ext uri="{BB962C8B-B14F-4D97-AF65-F5344CB8AC3E}">
        <p14:creationId xmlns:p14="http://schemas.microsoft.com/office/powerpoint/2010/main" val="1279391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94DD69-1FC7-4703-B445-1A3CB37B8C62}" type="slidenum">
              <a:rPr lang="en-GB" smtClean="0"/>
              <a:t>7</a:t>
            </a:fld>
            <a:endParaRPr lang="en-GB" dirty="0"/>
          </a:p>
        </p:txBody>
      </p:sp>
    </p:spTree>
    <p:extLst>
      <p:ext uri="{BB962C8B-B14F-4D97-AF65-F5344CB8AC3E}">
        <p14:creationId xmlns:p14="http://schemas.microsoft.com/office/powerpoint/2010/main" val="1279391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94DD69-1FC7-4703-B445-1A3CB37B8C62}" type="slidenum">
              <a:rPr lang="en-GB" smtClean="0"/>
              <a:t>8</a:t>
            </a:fld>
            <a:endParaRPr lang="en-GB" dirty="0"/>
          </a:p>
        </p:txBody>
      </p:sp>
    </p:spTree>
    <p:extLst>
      <p:ext uri="{BB962C8B-B14F-4D97-AF65-F5344CB8AC3E}">
        <p14:creationId xmlns:p14="http://schemas.microsoft.com/office/powerpoint/2010/main" val="1279391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94DD69-1FC7-4703-B445-1A3CB37B8C62}" type="slidenum">
              <a:rPr lang="en-GB" smtClean="0"/>
              <a:t>9</a:t>
            </a:fld>
            <a:endParaRPr lang="en-GB" dirty="0"/>
          </a:p>
        </p:txBody>
      </p:sp>
    </p:spTree>
    <p:extLst>
      <p:ext uri="{BB962C8B-B14F-4D97-AF65-F5344CB8AC3E}">
        <p14:creationId xmlns:p14="http://schemas.microsoft.com/office/powerpoint/2010/main" val="1434095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dirty="0"/>
          </a:p>
        </p:txBody>
      </p:sp>
      <p:sp>
        <p:nvSpPr>
          <p:cNvPr id="4" name="Slide Number Placeholder 3"/>
          <p:cNvSpPr>
            <a:spLocks noGrp="1"/>
          </p:cNvSpPr>
          <p:nvPr>
            <p:ph type="sldNum" sz="quarter" idx="5"/>
          </p:nvPr>
        </p:nvSpPr>
        <p:spPr/>
        <p:txBody>
          <a:bodyPr/>
          <a:lstStyle/>
          <a:p>
            <a:fld id="{CF0F0A4A-B7A0-409C-8ED2-1E3711D6065D}" type="slidenum">
              <a:rPr lang="en-GB" smtClean="0"/>
              <a:t>10</a:t>
            </a:fld>
            <a:endParaRPr lang="en-GB"/>
          </a:p>
        </p:txBody>
      </p:sp>
    </p:spTree>
    <p:extLst>
      <p:ext uri="{BB962C8B-B14F-4D97-AF65-F5344CB8AC3E}">
        <p14:creationId xmlns:p14="http://schemas.microsoft.com/office/powerpoint/2010/main" val="477757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Risk ID FSR0012	2 Risk ID FSR0009	3 Risk ID FSR0007</a:t>
            </a:r>
          </a:p>
        </p:txBody>
      </p:sp>
      <p:sp>
        <p:nvSpPr>
          <p:cNvPr id="4" name="Slide Number Placeholder 3"/>
          <p:cNvSpPr>
            <a:spLocks noGrp="1"/>
          </p:cNvSpPr>
          <p:nvPr>
            <p:ph type="sldNum" sz="quarter" idx="5"/>
          </p:nvPr>
        </p:nvSpPr>
        <p:spPr/>
        <p:txBody>
          <a:bodyPr/>
          <a:lstStyle/>
          <a:p>
            <a:fld id="{D994DD69-1FC7-4703-B445-1A3CB37B8C62}" type="slidenum">
              <a:rPr lang="en-GB" smtClean="0"/>
              <a:t>19</a:t>
            </a:fld>
            <a:endParaRPr lang="en-GB" dirty="0"/>
          </a:p>
        </p:txBody>
      </p:sp>
    </p:spTree>
    <p:extLst>
      <p:ext uri="{BB962C8B-B14F-4D97-AF65-F5344CB8AC3E}">
        <p14:creationId xmlns:p14="http://schemas.microsoft.com/office/powerpoint/2010/main" val="3062551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4 Risk ID FSR0013 / FSR0005		5 Risk ID FSR0010 / FSR0008		6 Risk ID FSR0006 / FSR0011 / FSR0014</a:t>
            </a:r>
          </a:p>
        </p:txBody>
      </p:sp>
      <p:sp>
        <p:nvSpPr>
          <p:cNvPr id="4" name="Slide Number Placeholder 3"/>
          <p:cNvSpPr>
            <a:spLocks noGrp="1"/>
          </p:cNvSpPr>
          <p:nvPr>
            <p:ph type="sldNum" sz="quarter" idx="5"/>
          </p:nvPr>
        </p:nvSpPr>
        <p:spPr/>
        <p:txBody>
          <a:bodyPr/>
          <a:lstStyle/>
          <a:p>
            <a:fld id="{D994DD69-1FC7-4703-B445-1A3CB37B8C62}" type="slidenum">
              <a:rPr lang="en-GB" smtClean="0"/>
              <a:t>20</a:t>
            </a:fld>
            <a:endParaRPr lang="en-GB" dirty="0"/>
          </a:p>
        </p:txBody>
      </p:sp>
    </p:spTree>
    <p:extLst>
      <p:ext uri="{BB962C8B-B14F-4D97-AF65-F5344CB8AC3E}">
        <p14:creationId xmlns:p14="http://schemas.microsoft.com/office/powerpoint/2010/main" val="4057150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94DD69-1FC7-4703-B445-1A3CB37B8C62}" type="slidenum">
              <a:rPr lang="en-GB" smtClean="0"/>
              <a:t>50</a:t>
            </a:fld>
            <a:endParaRPr lang="en-GB" dirty="0"/>
          </a:p>
        </p:txBody>
      </p:sp>
    </p:spTree>
    <p:extLst>
      <p:ext uri="{BB962C8B-B14F-4D97-AF65-F5344CB8AC3E}">
        <p14:creationId xmlns:p14="http://schemas.microsoft.com/office/powerpoint/2010/main" val="2126935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4ABE01-140D-4B71-AA19-CC746668BC6E}" type="datetimeFigureOut">
              <a:rPr lang="en-GB" smtClean="0"/>
              <a:t>12/05/2023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0754179-0845-4A43-8254-125563FFD2DB}" type="slidenum">
              <a:rPr lang="en-GB" smtClean="0"/>
              <a:t>‹#›</a:t>
            </a:fld>
            <a:endParaRPr lang="en-GB" dirty="0"/>
          </a:p>
        </p:txBody>
      </p:sp>
    </p:spTree>
    <p:extLst>
      <p:ext uri="{BB962C8B-B14F-4D97-AF65-F5344CB8AC3E}">
        <p14:creationId xmlns:p14="http://schemas.microsoft.com/office/powerpoint/2010/main" val="3319426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4ABE01-140D-4B71-AA19-CC746668BC6E}" type="datetimeFigureOut">
              <a:rPr lang="en-GB" smtClean="0"/>
              <a:t>12/05/2023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0754179-0845-4A43-8254-125563FFD2DB}" type="slidenum">
              <a:rPr lang="en-GB" smtClean="0"/>
              <a:t>‹#›</a:t>
            </a:fld>
            <a:endParaRPr lang="en-GB" dirty="0"/>
          </a:p>
        </p:txBody>
      </p:sp>
    </p:spTree>
    <p:extLst>
      <p:ext uri="{BB962C8B-B14F-4D97-AF65-F5344CB8AC3E}">
        <p14:creationId xmlns:p14="http://schemas.microsoft.com/office/powerpoint/2010/main" val="1884286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5"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41"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4ABE01-140D-4B71-AA19-CC746668BC6E}" type="datetimeFigureOut">
              <a:rPr lang="en-GB" smtClean="0"/>
              <a:t>12/05/2023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0754179-0845-4A43-8254-125563FFD2DB}" type="slidenum">
              <a:rPr lang="en-GB" smtClean="0"/>
              <a:t>‹#›</a:t>
            </a:fld>
            <a:endParaRPr lang="en-GB" dirty="0"/>
          </a:p>
        </p:txBody>
      </p:sp>
    </p:spTree>
    <p:extLst>
      <p:ext uri="{BB962C8B-B14F-4D97-AF65-F5344CB8AC3E}">
        <p14:creationId xmlns:p14="http://schemas.microsoft.com/office/powerpoint/2010/main" val="3412730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4ABE01-140D-4B71-AA19-CC746668BC6E}" type="datetimeFigureOut">
              <a:rPr lang="en-GB" smtClean="0"/>
              <a:t>12/05/2023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0754179-0845-4A43-8254-125563FFD2DB}" type="slidenum">
              <a:rPr lang="en-GB" smtClean="0"/>
              <a:t>‹#›</a:t>
            </a:fld>
            <a:endParaRPr lang="en-GB" dirty="0"/>
          </a:p>
        </p:txBody>
      </p:sp>
    </p:spTree>
    <p:extLst>
      <p:ext uri="{BB962C8B-B14F-4D97-AF65-F5344CB8AC3E}">
        <p14:creationId xmlns:p14="http://schemas.microsoft.com/office/powerpoint/2010/main" val="3588241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82" y="1709743"/>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82" y="4589471"/>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4ABE01-140D-4B71-AA19-CC746668BC6E}" type="datetimeFigureOut">
              <a:rPr lang="en-GB" smtClean="0"/>
              <a:t>12/05/2023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0754179-0845-4A43-8254-125563FFD2DB}" type="slidenum">
              <a:rPr lang="en-GB" smtClean="0"/>
              <a:t>‹#›</a:t>
            </a:fld>
            <a:endParaRPr lang="en-GB" dirty="0"/>
          </a:p>
        </p:txBody>
      </p:sp>
    </p:spTree>
    <p:extLst>
      <p:ext uri="{BB962C8B-B14F-4D97-AF65-F5344CB8AC3E}">
        <p14:creationId xmlns:p14="http://schemas.microsoft.com/office/powerpoint/2010/main" val="1168775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4ABE01-140D-4B71-AA19-CC746668BC6E}" type="datetimeFigureOut">
              <a:rPr lang="en-GB" smtClean="0"/>
              <a:t>12/05/2023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0754179-0845-4A43-8254-125563FFD2DB}" type="slidenum">
              <a:rPr lang="en-GB" smtClean="0"/>
              <a:t>‹#›</a:t>
            </a:fld>
            <a:endParaRPr lang="en-GB" dirty="0"/>
          </a:p>
        </p:txBody>
      </p:sp>
    </p:spTree>
    <p:extLst>
      <p:ext uri="{BB962C8B-B14F-4D97-AF65-F5344CB8AC3E}">
        <p14:creationId xmlns:p14="http://schemas.microsoft.com/office/powerpoint/2010/main" val="571497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31" y="365129"/>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4ABE01-140D-4B71-AA19-CC746668BC6E}" type="datetimeFigureOut">
              <a:rPr lang="en-GB" smtClean="0"/>
              <a:t>12/05/2023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0754179-0845-4A43-8254-125563FFD2DB}" type="slidenum">
              <a:rPr lang="en-GB" smtClean="0"/>
              <a:t>‹#›</a:t>
            </a:fld>
            <a:endParaRPr lang="en-GB" dirty="0"/>
          </a:p>
        </p:txBody>
      </p:sp>
    </p:spTree>
    <p:extLst>
      <p:ext uri="{BB962C8B-B14F-4D97-AF65-F5344CB8AC3E}">
        <p14:creationId xmlns:p14="http://schemas.microsoft.com/office/powerpoint/2010/main" val="2728102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4ABE01-140D-4B71-AA19-CC746668BC6E}" type="datetimeFigureOut">
              <a:rPr lang="en-GB" smtClean="0"/>
              <a:t>12/05/2023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0754179-0845-4A43-8254-125563FFD2DB}" type="slidenum">
              <a:rPr lang="en-GB" smtClean="0"/>
              <a:t>‹#›</a:t>
            </a:fld>
            <a:endParaRPr lang="en-GB" dirty="0"/>
          </a:p>
        </p:txBody>
      </p:sp>
    </p:spTree>
    <p:extLst>
      <p:ext uri="{BB962C8B-B14F-4D97-AF65-F5344CB8AC3E}">
        <p14:creationId xmlns:p14="http://schemas.microsoft.com/office/powerpoint/2010/main" val="849323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4ABE01-140D-4B71-AA19-CC746668BC6E}" type="datetimeFigureOut">
              <a:rPr lang="en-GB" smtClean="0"/>
              <a:t>12/05/2023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0754179-0845-4A43-8254-125563FFD2DB}" type="slidenum">
              <a:rPr lang="en-GB" smtClean="0"/>
              <a:t>‹#›</a:t>
            </a:fld>
            <a:endParaRPr lang="en-GB" dirty="0"/>
          </a:p>
        </p:txBody>
      </p:sp>
    </p:spTree>
    <p:extLst>
      <p:ext uri="{BB962C8B-B14F-4D97-AF65-F5344CB8AC3E}">
        <p14:creationId xmlns:p14="http://schemas.microsoft.com/office/powerpoint/2010/main" val="2909212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31"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31"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4ABE01-140D-4B71-AA19-CC746668BC6E}" type="datetimeFigureOut">
              <a:rPr lang="en-GB" smtClean="0"/>
              <a:t>12/05/2023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0754179-0845-4A43-8254-125563FFD2DB}" type="slidenum">
              <a:rPr lang="en-GB" smtClean="0"/>
              <a:t>‹#›</a:t>
            </a:fld>
            <a:endParaRPr lang="en-GB" dirty="0"/>
          </a:p>
        </p:txBody>
      </p:sp>
    </p:spTree>
    <p:extLst>
      <p:ext uri="{BB962C8B-B14F-4D97-AF65-F5344CB8AC3E}">
        <p14:creationId xmlns:p14="http://schemas.microsoft.com/office/powerpoint/2010/main" val="1766259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31"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2331"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4ABE01-140D-4B71-AA19-CC746668BC6E}" type="datetimeFigureOut">
              <a:rPr lang="en-GB" smtClean="0"/>
              <a:t>12/05/2023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0754179-0845-4A43-8254-125563FFD2DB}" type="slidenum">
              <a:rPr lang="en-GB" smtClean="0"/>
              <a:t>‹#›</a:t>
            </a:fld>
            <a:endParaRPr lang="en-GB" dirty="0"/>
          </a:p>
        </p:txBody>
      </p:sp>
    </p:spTree>
    <p:extLst>
      <p:ext uri="{BB962C8B-B14F-4D97-AF65-F5344CB8AC3E}">
        <p14:creationId xmlns:p14="http://schemas.microsoft.com/office/powerpoint/2010/main" val="3596606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1" y="365129"/>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41"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8"/>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4ABE01-140D-4B71-AA19-CC746668BC6E}" type="datetimeFigureOut">
              <a:rPr lang="en-GB" smtClean="0"/>
              <a:t>12/05/2023</a:t>
            </a:fld>
            <a:endParaRPr lang="en-GB" dirty="0"/>
          </a:p>
        </p:txBody>
      </p:sp>
      <p:sp>
        <p:nvSpPr>
          <p:cNvPr id="5" name="Footer Placeholder 4"/>
          <p:cNvSpPr>
            <a:spLocks noGrp="1"/>
          </p:cNvSpPr>
          <p:nvPr>
            <p:ph type="ftr" sz="quarter" idx="3"/>
          </p:nvPr>
        </p:nvSpPr>
        <p:spPr>
          <a:xfrm>
            <a:off x="3281366" y="6356358"/>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996113" y="6356358"/>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754179-0845-4A43-8254-125563FFD2DB}" type="slidenum">
              <a:rPr lang="en-GB" smtClean="0"/>
              <a:t>‹#›</a:t>
            </a:fld>
            <a:endParaRPr lang="en-GB" dirty="0"/>
          </a:p>
        </p:txBody>
      </p:sp>
    </p:spTree>
    <p:extLst>
      <p:ext uri="{BB962C8B-B14F-4D97-AF65-F5344CB8AC3E}">
        <p14:creationId xmlns:p14="http://schemas.microsoft.com/office/powerpoint/2010/main" val="1892536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nottinghamshire.pcc.police.uk/"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BF45B46-8CF9-4E5E-9166-B16D08FA1158}"/>
              </a:ext>
            </a:extLst>
          </p:cNvPr>
          <p:cNvSpPr txBox="1"/>
          <p:nvPr/>
        </p:nvSpPr>
        <p:spPr>
          <a:xfrm>
            <a:off x="265605" y="5542587"/>
            <a:ext cx="7535370" cy="584775"/>
          </a:xfrm>
          <a:prstGeom prst="rect">
            <a:avLst/>
          </a:prstGeom>
          <a:noFill/>
        </p:spPr>
        <p:txBody>
          <a:bodyPr wrap="square" rtlCol="0">
            <a:spAutoFit/>
          </a:bodyPr>
          <a:lstStyle/>
          <a:p>
            <a:r>
              <a:rPr lang="en-GB" sz="3200" b="1" dirty="0">
                <a:solidFill>
                  <a:srgbClr val="002060"/>
                </a:solidFill>
                <a:ea typeface="Verdana" panose="020B0604030504040204" pitchFamily="34" charset="0"/>
                <a:cs typeface="Verdana" panose="020B0604030504040204" pitchFamily="34" charset="0"/>
              </a:rPr>
              <a:t>Statement of Accounts 2021-22          </a:t>
            </a:r>
            <a:endParaRPr lang="en-GB" sz="3200" b="1" dirty="0">
              <a:solidFill>
                <a:srgbClr val="FF0000"/>
              </a:solidFill>
              <a:ea typeface="Verdana" panose="020B0604030504040204" pitchFamily="34" charset="0"/>
              <a:cs typeface="Verdana" panose="020B0604030504040204" pitchFamily="34" charset="0"/>
            </a:endParaRPr>
          </a:p>
        </p:txBody>
      </p:sp>
      <p:sp>
        <p:nvSpPr>
          <p:cNvPr id="10" name="Rectangle 5">
            <a:extLst>
              <a:ext uri="{FF2B5EF4-FFF2-40B4-BE49-F238E27FC236}">
                <a16:creationId xmlns:a16="http://schemas.microsoft.com/office/drawing/2014/main" id="{B5CA4209-44DC-491F-A157-93AFC86530A6}"/>
              </a:ext>
            </a:extLst>
          </p:cNvPr>
          <p:cNvSpPr>
            <a:spLocks noChangeArrowheads="1"/>
          </p:cNvSpPr>
          <p:nvPr/>
        </p:nvSpPr>
        <p:spPr bwMode="auto">
          <a:xfrm>
            <a:off x="3"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7" name="TextBox 16">
            <a:extLst>
              <a:ext uri="{FF2B5EF4-FFF2-40B4-BE49-F238E27FC236}">
                <a16:creationId xmlns:a16="http://schemas.microsoft.com/office/drawing/2014/main" id="{1C203FA9-BFC7-41C2-AE0D-9B44753D9496}"/>
              </a:ext>
            </a:extLst>
          </p:cNvPr>
          <p:cNvSpPr txBox="1"/>
          <p:nvPr/>
        </p:nvSpPr>
        <p:spPr>
          <a:xfrm>
            <a:off x="265605" y="6058410"/>
            <a:ext cx="6220495" cy="461665"/>
          </a:xfrm>
          <a:prstGeom prst="rect">
            <a:avLst/>
          </a:prstGeom>
          <a:noFill/>
        </p:spPr>
        <p:txBody>
          <a:bodyPr wrap="square" rtlCol="0">
            <a:spAutoFit/>
          </a:bodyPr>
          <a:lstStyle/>
          <a:p>
            <a:r>
              <a:rPr lang="en-GB" sz="2400" dirty="0">
                <a:solidFill>
                  <a:srgbClr val="002060"/>
                </a:solidFill>
                <a:ea typeface="Verdana" panose="020B0604030504040204" pitchFamily="34" charset="0"/>
                <a:cs typeface="Verdana" panose="020B0604030504040204" pitchFamily="34" charset="0"/>
              </a:rPr>
              <a:t>The Chief Constable of Nottinghamshire</a:t>
            </a:r>
          </a:p>
        </p:txBody>
      </p:sp>
      <p:pic>
        <p:nvPicPr>
          <p:cNvPr id="8" name="Picture 7">
            <a:extLst>
              <a:ext uri="{FF2B5EF4-FFF2-40B4-BE49-F238E27FC236}">
                <a16:creationId xmlns:a16="http://schemas.microsoft.com/office/drawing/2014/main" id="{123C9375-10D7-46AA-99BA-D0378BD230EF}"/>
              </a:ext>
            </a:extLst>
          </p:cNvPr>
          <p:cNvPicPr>
            <a:picLocks noChangeAspect="1"/>
          </p:cNvPicPr>
          <p:nvPr/>
        </p:nvPicPr>
        <p:blipFill rotWithShape="1">
          <a:blip r:embed="rId3">
            <a:extLst>
              <a:ext uri="{28A0092B-C50C-407E-A947-70E740481C1C}">
                <a14:useLocalDpi xmlns:a14="http://schemas.microsoft.com/office/drawing/2010/main" val="0"/>
              </a:ext>
            </a:extLst>
          </a:blip>
          <a:srcRect l="33240"/>
          <a:stretch/>
        </p:blipFill>
        <p:spPr>
          <a:xfrm>
            <a:off x="8318377" y="5666303"/>
            <a:ext cx="1326147" cy="788095"/>
          </a:xfrm>
          <a:prstGeom prst="rect">
            <a:avLst/>
          </a:prstGeom>
        </p:spPr>
      </p:pic>
      <p:sp>
        <p:nvSpPr>
          <p:cNvPr id="9" name="TextBox 8">
            <a:extLst>
              <a:ext uri="{FF2B5EF4-FFF2-40B4-BE49-F238E27FC236}">
                <a16:creationId xmlns:a16="http://schemas.microsoft.com/office/drawing/2014/main" id="{CBF45B46-8CF9-4E5E-9166-B16D08FA1158}"/>
              </a:ext>
            </a:extLst>
          </p:cNvPr>
          <p:cNvSpPr txBox="1"/>
          <p:nvPr/>
        </p:nvSpPr>
        <p:spPr>
          <a:xfrm>
            <a:off x="1077657" y="778204"/>
            <a:ext cx="5842024" cy="584775"/>
          </a:xfrm>
          <a:prstGeom prst="rect">
            <a:avLst/>
          </a:prstGeom>
          <a:noFill/>
        </p:spPr>
        <p:txBody>
          <a:bodyPr wrap="square" rtlCol="0">
            <a:spAutoFit/>
          </a:bodyPr>
          <a:lstStyle/>
          <a:p>
            <a:endParaRPr lang="en-GB" sz="32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48446" y="6313739"/>
            <a:ext cx="194460" cy="365125"/>
          </a:xfrm>
        </p:spPr>
        <p:txBody>
          <a:bodyPr vert="horz"/>
          <a:lstStyle/>
          <a:p>
            <a:fld id="{8DDDE3C8-E522-45B2-AB95-93474BEF6781}" type="slidenum">
              <a:rPr lang="en-GB" sz="1000" smtClean="0">
                <a:solidFill>
                  <a:schemeClr val="bg1"/>
                </a:solidFill>
              </a:rPr>
              <a:t>1</a:t>
            </a:fld>
            <a:r>
              <a:rPr lang="en-GB" sz="1000" dirty="0">
                <a:solidFill>
                  <a:schemeClr val="tx1"/>
                </a:solidFill>
              </a:rPr>
              <a:t>1</a:t>
            </a:r>
            <a:endParaRPr lang="en-GB" sz="1000" dirty="0">
              <a:solidFill>
                <a:schemeClr val="bg1"/>
              </a:solidFill>
            </a:endParaRPr>
          </a:p>
        </p:txBody>
      </p:sp>
      <p:sp>
        <p:nvSpPr>
          <p:cNvPr id="12" name="Slide Number Placeholder 3">
            <a:extLst>
              <a:ext uri="{FF2B5EF4-FFF2-40B4-BE49-F238E27FC236}">
                <a16:creationId xmlns:a16="http://schemas.microsoft.com/office/drawing/2014/main" id="{CDAE4D1F-7D28-40DC-AC1F-19F8A2429252}"/>
              </a:ext>
            </a:extLst>
          </p:cNvPr>
          <p:cNvSpPr txBox="1">
            <a:spLocks/>
          </p:cNvSpPr>
          <p:nvPr/>
        </p:nvSpPr>
        <p:spPr>
          <a:xfrm>
            <a:off x="9742906" y="6496302"/>
            <a:ext cx="27627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DDE3C8-E522-45B2-AB95-93474BEF6781}" type="slidenum">
              <a:rPr lang="en-GB" sz="1000" smtClean="0">
                <a:solidFill>
                  <a:schemeClr val="bg1"/>
                </a:solidFill>
              </a:rPr>
              <a:pPr/>
              <a:t>1</a:t>
            </a:fld>
            <a:r>
              <a:rPr lang="en-GB" sz="1000" dirty="0">
                <a:solidFill>
                  <a:schemeClr val="bg1"/>
                </a:solidFill>
              </a:rPr>
              <a:t>1</a:t>
            </a:r>
          </a:p>
        </p:txBody>
      </p:sp>
      <p:sp>
        <p:nvSpPr>
          <p:cNvPr id="13" name="TextBox 12">
            <a:extLst>
              <a:ext uri="{FF2B5EF4-FFF2-40B4-BE49-F238E27FC236}">
                <a16:creationId xmlns:a16="http://schemas.microsoft.com/office/drawing/2014/main" id="{CBF45B46-8CF9-4E5E-9166-B16D08FA1158}"/>
              </a:ext>
            </a:extLst>
          </p:cNvPr>
          <p:cNvSpPr txBox="1"/>
          <p:nvPr/>
        </p:nvSpPr>
        <p:spPr>
          <a:xfrm>
            <a:off x="321649" y="6492407"/>
            <a:ext cx="7314810" cy="230832"/>
          </a:xfrm>
          <a:prstGeom prst="rect">
            <a:avLst/>
          </a:prstGeom>
          <a:noFill/>
        </p:spPr>
        <p:txBody>
          <a:bodyPr wrap="square" rtlCol="0">
            <a:spAutoFit/>
          </a:bodyPr>
          <a:lstStyle/>
          <a:p>
            <a:r>
              <a:rPr lang="en-GB" sz="900" b="1" dirty="0">
                <a:solidFill>
                  <a:srgbClr val="002060"/>
                </a:solidFill>
                <a:ea typeface="Verdana" panose="020B0604030504040204" pitchFamily="34" charset="0"/>
                <a:cs typeface="Verdana" panose="020B0604030504040204" pitchFamily="34" charset="0"/>
              </a:rPr>
              <a:t>(Draft V1 as at 12</a:t>
            </a:r>
            <a:r>
              <a:rPr lang="en-GB" sz="900" b="1" baseline="30000" dirty="0">
                <a:solidFill>
                  <a:srgbClr val="002060"/>
                </a:solidFill>
                <a:ea typeface="Verdana" panose="020B0604030504040204" pitchFamily="34" charset="0"/>
                <a:cs typeface="Verdana" panose="020B0604030504040204" pitchFamily="34" charset="0"/>
              </a:rPr>
              <a:t>th</a:t>
            </a:r>
            <a:r>
              <a:rPr lang="en-GB" sz="900" b="1" dirty="0">
                <a:solidFill>
                  <a:srgbClr val="002060"/>
                </a:solidFill>
                <a:ea typeface="Verdana" panose="020B0604030504040204" pitchFamily="34" charset="0"/>
                <a:cs typeface="Verdana" panose="020B0604030504040204" pitchFamily="34" charset="0"/>
              </a:rPr>
              <a:t> May 2023)</a:t>
            </a:r>
            <a:r>
              <a:rPr lang="en-GB" sz="900" b="1" dirty="0">
                <a:solidFill>
                  <a:srgbClr val="7030A0"/>
                </a:solidFill>
                <a:ea typeface="Verdana" panose="020B0604030504040204" pitchFamily="34" charset="0"/>
                <a:cs typeface="Verdana" panose="020B0604030504040204" pitchFamily="34" charset="0"/>
              </a:rPr>
              <a:t> </a:t>
            </a:r>
          </a:p>
        </p:txBody>
      </p:sp>
      <p:pic>
        <p:nvPicPr>
          <p:cNvPr id="4" name="Picture 3" descr="Logo, company name&#10;&#10;Description automatically generated">
            <a:extLst>
              <a:ext uri="{FF2B5EF4-FFF2-40B4-BE49-F238E27FC236}">
                <a16:creationId xmlns:a16="http://schemas.microsoft.com/office/drawing/2014/main" id="{6DB6A555-6557-95B8-1351-828598879F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7268" y="5643322"/>
            <a:ext cx="710697" cy="914115"/>
          </a:xfrm>
          <a:prstGeom prst="rect">
            <a:avLst/>
          </a:prstGeom>
        </p:spPr>
      </p:pic>
      <p:pic>
        <p:nvPicPr>
          <p:cNvPr id="5" name="Picture 4" descr="A picture containing car, road, outdoor, parked&#10;&#10;Description automatically generated">
            <a:extLst>
              <a:ext uri="{FF2B5EF4-FFF2-40B4-BE49-F238E27FC236}">
                <a16:creationId xmlns:a16="http://schemas.microsoft.com/office/drawing/2014/main" id="{4D30B726-7493-6611-3F09-198FFDD2A885}"/>
              </a:ext>
            </a:extLst>
          </p:cNvPr>
          <p:cNvPicPr>
            <a:picLocks noChangeAspect="1"/>
          </p:cNvPicPr>
          <p:nvPr/>
        </p:nvPicPr>
        <p:blipFill rotWithShape="1">
          <a:blip r:embed="rId5">
            <a:extLst>
              <a:ext uri="{28A0092B-C50C-407E-A947-70E740481C1C}">
                <a14:useLocalDpi xmlns:a14="http://schemas.microsoft.com/office/drawing/2010/main" val="0"/>
              </a:ext>
            </a:extLst>
          </a:blip>
          <a:srcRect t="23082"/>
          <a:stretch/>
        </p:blipFill>
        <p:spPr>
          <a:xfrm>
            <a:off x="278954" y="230868"/>
            <a:ext cx="9269492" cy="5230696"/>
          </a:xfrm>
          <a:prstGeom prst="rect">
            <a:avLst/>
          </a:prstGeom>
          <a:ln>
            <a:solidFill>
              <a:schemeClr val="accent1"/>
            </a:solidFill>
          </a:ln>
        </p:spPr>
      </p:pic>
    </p:spTree>
    <p:extLst>
      <p:ext uri="{BB962C8B-B14F-4D97-AF65-F5344CB8AC3E}">
        <p14:creationId xmlns:p14="http://schemas.microsoft.com/office/powerpoint/2010/main" val="4098700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939E0772-1DCE-450C-A411-A8D7C8F0C597}"/>
              </a:ext>
            </a:extLst>
          </p:cNvPr>
          <p:cNvSpPr txBox="1"/>
          <p:nvPr/>
        </p:nvSpPr>
        <p:spPr>
          <a:xfrm>
            <a:off x="3132580" y="568282"/>
            <a:ext cx="3879925" cy="261610"/>
          </a:xfrm>
          <a:prstGeom prst="rect">
            <a:avLst/>
          </a:prstGeom>
          <a:noFill/>
        </p:spPr>
        <p:txBody>
          <a:bodyPr wrap="square" rtlCol="0">
            <a:spAutoFit/>
          </a:bodyPr>
          <a:lstStyle/>
          <a:p>
            <a:r>
              <a:rPr lang="en-GB" sz="1100" b="1" dirty="0">
                <a:solidFill>
                  <a:schemeClr val="tx2">
                    <a:lumMod val="50000"/>
                  </a:schemeClr>
                </a:solidFill>
                <a:latin typeface="Arial" panose="020B0604020202020204" pitchFamily="34" charset="0"/>
                <a:cs typeface="Arial" panose="020B0604020202020204" pitchFamily="34" charset="0"/>
              </a:rPr>
              <a:t>On a typical day last year, Nottinghamshire Police:</a:t>
            </a:r>
          </a:p>
        </p:txBody>
      </p:sp>
      <p:pic>
        <p:nvPicPr>
          <p:cNvPr id="77" name="Picture 8">
            <a:extLst>
              <a:ext uri="{FF2B5EF4-FFF2-40B4-BE49-F238E27FC236}">
                <a16:creationId xmlns:a16="http://schemas.microsoft.com/office/drawing/2014/main" id="{CF099A8F-73DB-47A0-8A66-BAE0AE05BB75}"/>
              </a:ext>
            </a:extLst>
          </p:cNvPr>
          <p:cNvPicPr>
            <a:picLocks noChangeAspect="1" noChangeArrowheads="1"/>
          </p:cNvPicPr>
          <p:nvPr/>
        </p:nvPicPr>
        <p:blipFill>
          <a:blip r:embed="rId3" cstate="print">
            <a:clrChange>
              <a:clrFrom>
                <a:srgbClr val="FFFFFF"/>
              </a:clrFrom>
              <a:clrTo>
                <a:srgbClr val="FFFFFF">
                  <a:alpha val="0"/>
                </a:srgbClr>
              </a:clrTo>
            </a:clrChange>
            <a:alphaModFix amt="37000"/>
            <a:extLst>
              <a:ext uri="{28A0092B-C50C-407E-A947-70E740481C1C}">
                <a14:useLocalDpi xmlns:a14="http://schemas.microsoft.com/office/drawing/2010/main" val="0"/>
              </a:ext>
            </a:extLst>
          </a:blip>
          <a:srcRect/>
          <a:stretch>
            <a:fillRect/>
          </a:stretch>
        </p:blipFill>
        <p:spPr bwMode="auto">
          <a:xfrm>
            <a:off x="356036" y="11264"/>
            <a:ext cx="1680537" cy="2794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 name="Rectangle 27">
            <a:extLst>
              <a:ext uri="{FF2B5EF4-FFF2-40B4-BE49-F238E27FC236}">
                <a16:creationId xmlns:a16="http://schemas.microsoft.com/office/drawing/2014/main" id="{4E08281D-EF07-46AC-A5A7-95E5D57E7938}"/>
              </a:ext>
            </a:extLst>
          </p:cNvPr>
          <p:cNvSpPr>
            <a:spLocks noChangeArrowheads="1"/>
          </p:cNvSpPr>
          <p:nvPr/>
        </p:nvSpPr>
        <p:spPr bwMode="auto">
          <a:xfrm>
            <a:off x="2215417" y="-23150"/>
            <a:ext cx="59796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b="1" dirty="0">
                <a:latin typeface="Arial" panose="020B0604020202020204" pitchFamily="34" charset="0"/>
                <a:cs typeface="Arial" panose="020B0604020202020204" pitchFamily="34" charset="0"/>
              </a:rPr>
              <a:t>STATEMENTS ABOUT DEMAND ON POLICING 2022</a:t>
            </a:r>
          </a:p>
        </p:txBody>
      </p:sp>
      <p:pic>
        <p:nvPicPr>
          <p:cNvPr id="114" name="Picture 9">
            <a:extLst>
              <a:ext uri="{FF2B5EF4-FFF2-40B4-BE49-F238E27FC236}">
                <a16:creationId xmlns:a16="http://schemas.microsoft.com/office/drawing/2014/main" id="{A92EA8F2-6FDF-4769-B9A0-98ADDEF06DD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833"/>
          <a:stretch/>
        </p:blipFill>
        <p:spPr bwMode="auto">
          <a:xfrm>
            <a:off x="8521119" y="21763"/>
            <a:ext cx="918834" cy="546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8" name="Picture 8">
            <a:extLst>
              <a:ext uri="{FF2B5EF4-FFF2-40B4-BE49-F238E27FC236}">
                <a16:creationId xmlns:a16="http://schemas.microsoft.com/office/drawing/2014/main" id="{37E56A5E-03D0-4986-95A7-D3752E6880F0}"/>
              </a:ext>
            </a:extLst>
          </p:cNvPr>
          <p:cNvPicPr>
            <a:picLocks noChangeAspect="1" noChangeArrowheads="1"/>
          </p:cNvPicPr>
          <p:nvPr/>
        </p:nvPicPr>
        <p:blipFill>
          <a:blip r:embed="rId3" cstate="print">
            <a:clrChange>
              <a:clrFrom>
                <a:srgbClr val="FFFFFF"/>
              </a:clrFrom>
              <a:clrTo>
                <a:srgbClr val="FFFFFF">
                  <a:alpha val="0"/>
                </a:srgbClr>
              </a:clrTo>
            </a:clrChange>
            <a:alphaModFix amt="37000"/>
            <a:extLst>
              <a:ext uri="{28A0092B-C50C-407E-A947-70E740481C1C}">
                <a14:useLocalDpi xmlns:a14="http://schemas.microsoft.com/office/drawing/2010/main" val="0"/>
              </a:ext>
            </a:extLst>
          </a:blip>
          <a:srcRect/>
          <a:stretch>
            <a:fillRect/>
          </a:stretch>
        </p:blipFill>
        <p:spPr bwMode="auto">
          <a:xfrm>
            <a:off x="356036" y="-7591"/>
            <a:ext cx="1680537" cy="2794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9" name="TextBox 128">
            <a:extLst>
              <a:ext uri="{FF2B5EF4-FFF2-40B4-BE49-F238E27FC236}">
                <a16:creationId xmlns:a16="http://schemas.microsoft.com/office/drawing/2014/main" id="{9E3A078B-EA1E-4C5B-9324-A10CAF5B7CD7}"/>
              </a:ext>
            </a:extLst>
          </p:cNvPr>
          <p:cNvSpPr txBox="1"/>
          <p:nvPr/>
        </p:nvSpPr>
        <p:spPr>
          <a:xfrm>
            <a:off x="406984" y="375384"/>
            <a:ext cx="2616259" cy="577081"/>
          </a:xfrm>
          <a:prstGeom prst="rect">
            <a:avLst/>
          </a:prstGeom>
          <a:noFill/>
        </p:spPr>
        <p:txBody>
          <a:bodyPr wrap="square" rtlCol="0">
            <a:spAutoFit/>
          </a:bodyPr>
          <a:lstStyle/>
          <a:p>
            <a:r>
              <a:rPr lang="en-GB" sz="1050" b="1" dirty="0">
                <a:latin typeface="Arial" panose="020B0604020202020204" pitchFamily="34" charset="0"/>
                <a:cs typeface="Arial" panose="020B0604020202020204" pitchFamily="34" charset="0"/>
              </a:rPr>
              <a:t>The population of Nottinghamshire is approximately 1,161,100 people policed by 2385 officers.</a:t>
            </a:r>
            <a:endParaRPr lang="en-GB" sz="1050" b="1" baseline="30000" dirty="0">
              <a:latin typeface="Arial" panose="020B0604020202020204" pitchFamily="34" charset="0"/>
              <a:cs typeface="Arial" panose="020B0604020202020204" pitchFamily="34" charset="0"/>
            </a:endParaRPr>
          </a:p>
        </p:txBody>
      </p:sp>
      <p:sp>
        <p:nvSpPr>
          <p:cNvPr id="130" name="Rectangle 129">
            <a:extLst>
              <a:ext uri="{FF2B5EF4-FFF2-40B4-BE49-F238E27FC236}">
                <a16:creationId xmlns:a16="http://schemas.microsoft.com/office/drawing/2014/main" id="{6D3D373B-81BF-4C37-8E68-774F1C33864D}"/>
              </a:ext>
            </a:extLst>
          </p:cNvPr>
          <p:cNvSpPr/>
          <p:nvPr/>
        </p:nvSpPr>
        <p:spPr>
          <a:xfrm>
            <a:off x="420934" y="1132156"/>
            <a:ext cx="1664107" cy="1384995"/>
          </a:xfrm>
          <a:prstGeom prst="rect">
            <a:avLst/>
          </a:prstGeom>
        </p:spPr>
        <p:txBody>
          <a:bodyPr wrap="square">
            <a:spAutoFit/>
          </a:bodyPr>
          <a:lstStyle/>
          <a:p>
            <a:r>
              <a:rPr lang="en-GB" sz="1050" b="1" dirty="0">
                <a:latin typeface="Arial" panose="020B0604020202020204" pitchFamily="34" charset="0"/>
                <a:cs typeface="Arial" panose="020B0604020202020204" pitchFamily="34" charset="0"/>
              </a:rPr>
              <a:t>Across Nottinghamshire, there is approximately one police officer for every 487 members of the public.</a:t>
            </a:r>
            <a:br>
              <a:rPr lang="en-GB" sz="1050" b="1" dirty="0">
                <a:solidFill>
                  <a:srgbClr val="FF0000"/>
                </a:solidFill>
                <a:latin typeface="Arial" panose="020B0604020202020204" pitchFamily="34" charset="0"/>
                <a:cs typeface="Arial" panose="020B0604020202020204" pitchFamily="34" charset="0"/>
              </a:rPr>
            </a:br>
            <a:br>
              <a:rPr lang="en-GB" sz="1050" b="1" dirty="0">
                <a:solidFill>
                  <a:srgbClr val="FF0000"/>
                </a:solidFill>
                <a:latin typeface="Arial" panose="020B0604020202020204" pitchFamily="34" charset="0"/>
                <a:cs typeface="Arial" panose="020B0604020202020204" pitchFamily="34" charset="0"/>
              </a:rPr>
            </a:br>
            <a:endParaRPr lang="en-GB" sz="1050" b="1" dirty="0">
              <a:solidFill>
                <a:srgbClr val="FF000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1D0FEA0-913B-4792-B799-E91C3BC387CF}"/>
              </a:ext>
            </a:extLst>
          </p:cNvPr>
          <p:cNvSpPr txBox="1"/>
          <p:nvPr/>
        </p:nvSpPr>
        <p:spPr>
          <a:xfrm>
            <a:off x="9529479" y="6465457"/>
            <a:ext cx="346607" cy="246221"/>
          </a:xfrm>
          <a:prstGeom prst="rect">
            <a:avLst/>
          </a:prstGeom>
          <a:noFill/>
        </p:spPr>
        <p:txBody>
          <a:bodyPr wrap="square" rtlCol="0">
            <a:spAutoFit/>
          </a:bodyPr>
          <a:lstStyle/>
          <a:p>
            <a:r>
              <a:rPr lang="en-GB" sz="1000" dirty="0"/>
              <a:t>10</a:t>
            </a:r>
          </a:p>
        </p:txBody>
      </p:sp>
      <p:pic>
        <p:nvPicPr>
          <p:cNvPr id="21" name="Picture 20">
            <a:extLst>
              <a:ext uri="{FF2B5EF4-FFF2-40B4-BE49-F238E27FC236}">
                <a16:creationId xmlns:a16="http://schemas.microsoft.com/office/drawing/2014/main" id="{889D1027-09DE-479E-963D-C379DBFE1A8A}"/>
              </a:ext>
            </a:extLst>
          </p:cNvPr>
          <p:cNvPicPr>
            <a:picLocks noChangeAspect="1"/>
          </p:cNvPicPr>
          <p:nvPr/>
        </p:nvPicPr>
        <p:blipFill>
          <a:blip r:embed="rId5"/>
          <a:stretch>
            <a:fillRect/>
          </a:stretch>
        </p:blipFill>
        <p:spPr>
          <a:xfrm>
            <a:off x="2799205" y="1051992"/>
            <a:ext cx="4118312" cy="1053337"/>
          </a:xfrm>
          <a:prstGeom prst="rect">
            <a:avLst/>
          </a:prstGeom>
        </p:spPr>
      </p:pic>
      <p:sp>
        <p:nvSpPr>
          <p:cNvPr id="137" name="TextBox 136">
            <a:extLst>
              <a:ext uri="{FF2B5EF4-FFF2-40B4-BE49-F238E27FC236}">
                <a16:creationId xmlns:a16="http://schemas.microsoft.com/office/drawing/2014/main" id="{51C454F2-43F1-41B0-995E-35C2AFEF96D6}"/>
              </a:ext>
            </a:extLst>
          </p:cNvPr>
          <p:cNvSpPr txBox="1"/>
          <p:nvPr/>
        </p:nvSpPr>
        <p:spPr>
          <a:xfrm>
            <a:off x="3114315" y="2514196"/>
            <a:ext cx="3879925" cy="261610"/>
          </a:xfrm>
          <a:prstGeom prst="rect">
            <a:avLst/>
          </a:prstGeom>
          <a:noFill/>
        </p:spPr>
        <p:txBody>
          <a:bodyPr wrap="square" rtlCol="0">
            <a:spAutoFit/>
          </a:bodyPr>
          <a:lstStyle/>
          <a:p>
            <a:pPr algn="ctr"/>
            <a:r>
              <a:rPr lang="en-GB" sz="1100" b="1" dirty="0">
                <a:solidFill>
                  <a:schemeClr val="tx2">
                    <a:lumMod val="50000"/>
                  </a:schemeClr>
                </a:solidFill>
                <a:latin typeface="Arial" panose="020B0604020202020204" pitchFamily="34" charset="0"/>
                <a:cs typeface="Arial" panose="020B0604020202020204" pitchFamily="34" charset="0"/>
              </a:rPr>
              <a:t>Average daily recorded cases</a:t>
            </a:r>
          </a:p>
        </p:txBody>
      </p:sp>
      <p:pic>
        <p:nvPicPr>
          <p:cNvPr id="24" name="Picture 23">
            <a:extLst>
              <a:ext uri="{FF2B5EF4-FFF2-40B4-BE49-F238E27FC236}">
                <a16:creationId xmlns:a16="http://schemas.microsoft.com/office/drawing/2014/main" id="{1CDA5A96-F9B2-4C17-B6FE-34603F957AD2}"/>
              </a:ext>
            </a:extLst>
          </p:cNvPr>
          <p:cNvPicPr>
            <a:picLocks noChangeAspect="1"/>
          </p:cNvPicPr>
          <p:nvPr/>
        </p:nvPicPr>
        <p:blipFill rotWithShape="1">
          <a:blip r:embed="rId6"/>
          <a:srcRect t="2151" b="7971"/>
          <a:stretch/>
        </p:blipFill>
        <p:spPr>
          <a:xfrm>
            <a:off x="1051894" y="2995996"/>
            <a:ext cx="3615305" cy="806491"/>
          </a:xfrm>
          <a:prstGeom prst="rect">
            <a:avLst/>
          </a:prstGeom>
        </p:spPr>
      </p:pic>
      <p:pic>
        <p:nvPicPr>
          <p:cNvPr id="26" name="Picture 25">
            <a:extLst>
              <a:ext uri="{FF2B5EF4-FFF2-40B4-BE49-F238E27FC236}">
                <a16:creationId xmlns:a16="http://schemas.microsoft.com/office/drawing/2014/main" id="{850214B4-AEA1-4AE9-A3D8-C810EA861262}"/>
              </a:ext>
            </a:extLst>
          </p:cNvPr>
          <p:cNvPicPr>
            <a:picLocks noChangeAspect="1"/>
          </p:cNvPicPr>
          <p:nvPr/>
        </p:nvPicPr>
        <p:blipFill>
          <a:blip r:embed="rId7"/>
          <a:stretch>
            <a:fillRect/>
          </a:stretch>
        </p:blipFill>
        <p:spPr>
          <a:xfrm>
            <a:off x="1118077" y="3992898"/>
            <a:ext cx="3441610" cy="711394"/>
          </a:xfrm>
          <a:prstGeom prst="rect">
            <a:avLst/>
          </a:prstGeom>
        </p:spPr>
      </p:pic>
      <p:pic>
        <p:nvPicPr>
          <p:cNvPr id="29" name="Picture 28">
            <a:extLst>
              <a:ext uri="{FF2B5EF4-FFF2-40B4-BE49-F238E27FC236}">
                <a16:creationId xmlns:a16="http://schemas.microsoft.com/office/drawing/2014/main" id="{EFB8F9B6-A4CF-4F4D-B6B9-B8B0A55E47D3}"/>
              </a:ext>
            </a:extLst>
          </p:cNvPr>
          <p:cNvPicPr>
            <a:picLocks noChangeAspect="1"/>
          </p:cNvPicPr>
          <p:nvPr/>
        </p:nvPicPr>
        <p:blipFill>
          <a:blip r:embed="rId8"/>
          <a:stretch>
            <a:fillRect/>
          </a:stretch>
        </p:blipFill>
        <p:spPr>
          <a:xfrm>
            <a:off x="5054277" y="2995997"/>
            <a:ext cx="3378374" cy="806491"/>
          </a:xfrm>
          <a:prstGeom prst="rect">
            <a:avLst/>
          </a:prstGeom>
        </p:spPr>
      </p:pic>
      <p:pic>
        <p:nvPicPr>
          <p:cNvPr id="31" name="Picture 30">
            <a:extLst>
              <a:ext uri="{FF2B5EF4-FFF2-40B4-BE49-F238E27FC236}">
                <a16:creationId xmlns:a16="http://schemas.microsoft.com/office/drawing/2014/main" id="{81D3D1DD-2BA1-44E3-B702-2036CDA6BC36}"/>
              </a:ext>
            </a:extLst>
          </p:cNvPr>
          <p:cNvPicPr>
            <a:picLocks noChangeAspect="1"/>
          </p:cNvPicPr>
          <p:nvPr/>
        </p:nvPicPr>
        <p:blipFill>
          <a:blip r:embed="rId9"/>
          <a:stretch>
            <a:fillRect/>
          </a:stretch>
        </p:blipFill>
        <p:spPr>
          <a:xfrm>
            <a:off x="4953000" y="3998042"/>
            <a:ext cx="3664138" cy="806491"/>
          </a:xfrm>
          <a:prstGeom prst="rect">
            <a:avLst/>
          </a:prstGeom>
        </p:spPr>
      </p:pic>
      <p:pic>
        <p:nvPicPr>
          <p:cNvPr id="33" name="Picture 32">
            <a:extLst>
              <a:ext uri="{FF2B5EF4-FFF2-40B4-BE49-F238E27FC236}">
                <a16:creationId xmlns:a16="http://schemas.microsoft.com/office/drawing/2014/main" id="{837F66CF-A7DA-4B9F-A4F2-4CD1F35DEFA8}"/>
              </a:ext>
            </a:extLst>
          </p:cNvPr>
          <p:cNvPicPr>
            <a:picLocks noChangeAspect="1"/>
          </p:cNvPicPr>
          <p:nvPr/>
        </p:nvPicPr>
        <p:blipFill>
          <a:blip r:embed="rId10"/>
          <a:stretch>
            <a:fillRect/>
          </a:stretch>
        </p:blipFill>
        <p:spPr>
          <a:xfrm>
            <a:off x="3023243" y="4982572"/>
            <a:ext cx="3511730" cy="844593"/>
          </a:xfrm>
          <a:prstGeom prst="rect">
            <a:avLst/>
          </a:prstGeom>
        </p:spPr>
      </p:pic>
      <p:pic>
        <p:nvPicPr>
          <p:cNvPr id="4" name="Picture 3">
            <a:extLst>
              <a:ext uri="{FF2B5EF4-FFF2-40B4-BE49-F238E27FC236}">
                <a16:creationId xmlns:a16="http://schemas.microsoft.com/office/drawing/2014/main" id="{B8213C65-DC88-57FF-34C5-A6F6BE106A0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52783" y="21763"/>
            <a:ext cx="468336" cy="602385"/>
          </a:xfrm>
          <a:prstGeom prst="rect">
            <a:avLst/>
          </a:prstGeom>
        </p:spPr>
      </p:pic>
    </p:spTree>
    <p:extLst>
      <p:ext uri="{BB962C8B-B14F-4D97-AF65-F5344CB8AC3E}">
        <p14:creationId xmlns:p14="http://schemas.microsoft.com/office/powerpoint/2010/main" val="4036240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67446" y="0"/>
            <a:ext cx="338554" cy="6876000"/>
          </a:xfrm>
          <a:prstGeom prst="rect">
            <a:avLst/>
          </a:prstGeom>
          <a:solidFill>
            <a:srgbClr val="00206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CHIEF OFFICER’S NARRATIVE REPORT     </a:t>
            </a:r>
            <a:r>
              <a:rPr lang="en-GB" sz="1000" b="1" dirty="0">
                <a:solidFill>
                  <a:schemeClr val="bg1"/>
                </a:solidFill>
              </a:rPr>
              <a:t>|      STATEMENT OF ACCOUNTS – 2021-22</a:t>
            </a: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4" y="6356358"/>
            <a:ext cx="315106" cy="365125"/>
          </a:xfrm>
        </p:spPr>
        <p:txBody>
          <a:bodyPr vert="horz"/>
          <a:lstStyle/>
          <a:p>
            <a:fld id="{97D3BC75-7245-4D53-964E-6D1A27AF082C}" type="slidenum">
              <a:rPr lang="en-GB" sz="1000" smtClean="0">
                <a:solidFill>
                  <a:schemeClr val="bg1"/>
                </a:solidFill>
              </a:rPr>
              <a:t>11</a:t>
            </a:fld>
            <a:endParaRPr lang="en-GB" sz="1000" dirty="0">
              <a:solidFill>
                <a:schemeClr val="bg1"/>
              </a:solidFill>
            </a:endParaRPr>
          </a:p>
        </p:txBody>
      </p:sp>
      <p:graphicFrame>
        <p:nvGraphicFramePr>
          <p:cNvPr id="5" name="Table 4">
            <a:extLst>
              <a:ext uri="{FF2B5EF4-FFF2-40B4-BE49-F238E27FC236}">
                <a16:creationId xmlns:a16="http://schemas.microsoft.com/office/drawing/2014/main" id="{4E56888E-3048-4B03-ABB3-6205C656645A}"/>
              </a:ext>
            </a:extLst>
          </p:cNvPr>
          <p:cNvGraphicFramePr>
            <a:graphicFrameLocks noGrp="1"/>
          </p:cNvGraphicFramePr>
          <p:nvPr>
            <p:extLst>
              <p:ext uri="{D42A27DB-BD31-4B8C-83A1-F6EECF244321}">
                <p14:modId xmlns:p14="http://schemas.microsoft.com/office/powerpoint/2010/main" val="1426958369"/>
              </p:ext>
            </p:extLst>
          </p:nvPr>
        </p:nvGraphicFramePr>
        <p:xfrm>
          <a:off x="350984" y="251122"/>
          <a:ext cx="8888266" cy="6373448"/>
        </p:xfrm>
        <a:graphic>
          <a:graphicData uri="http://schemas.openxmlformats.org/drawingml/2006/table">
            <a:tbl>
              <a:tblPr firstRow="1" bandRow="1">
                <a:tableStyleId>{2D5ABB26-0587-4C30-8999-92F81FD0307C}</a:tableStyleId>
              </a:tblPr>
              <a:tblGrid>
                <a:gridCol w="3273723">
                  <a:extLst>
                    <a:ext uri="{9D8B030D-6E8A-4147-A177-3AD203B41FA5}">
                      <a16:colId xmlns:a16="http://schemas.microsoft.com/office/drawing/2014/main" val="2868856792"/>
                    </a:ext>
                  </a:extLst>
                </a:gridCol>
                <a:gridCol w="5614543">
                  <a:extLst>
                    <a:ext uri="{9D8B030D-6E8A-4147-A177-3AD203B41FA5}">
                      <a16:colId xmlns:a16="http://schemas.microsoft.com/office/drawing/2014/main" val="1651142004"/>
                    </a:ext>
                  </a:extLst>
                </a:gridCol>
              </a:tblGrid>
              <a:tr h="314278">
                <a:tc gridSpan="2">
                  <a:txBody>
                    <a:bodyPr/>
                    <a:lstStyle/>
                    <a:p>
                      <a:pPr marL="0" indent="0">
                        <a:buFont typeface="+mj-lt"/>
                        <a:buNone/>
                      </a:pPr>
                      <a:r>
                        <a:rPr lang="en-GB" sz="1400" b="1" dirty="0">
                          <a:solidFill>
                            <a:srgbClr val="002060"/>
                          </a:solidFill>
                          <a:latin typeface="+mn-lt"/>
                          <a:ea typeface="Verdana" panose="020B0604030504040204" pitchFamily="34" charset="0"/>
                          <a:cs typeface="Arial" panose="020B0604020202020204" pitchFamily="34" charset="0"/>
                        </a:rPr>
                        <a:t>FINANCIAL PERFORMANCE</a:t>
                      </a:r>
                      <a:endParaRPr lang="en-GB" sz="1400" b="1" dirty="0">
                        <a:solidFill>
                          <a:srgbClr val="002060"/>
                        </a:solidFill>
                        <a:highlight>
                          <a:srgbClr val="FFFF00"/>
                        </a:highlight>
                        <a:latin typeface="+mn-lt"/>
                        <a:ea typeface="Verdana" panose="020B060403050404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100" b="1" dirty="0">
                        <a:solidFill>
                          <a:srgbClr val="002060"/>
                        </a:solidFill>
                        <a:latin typeface="+mn-lt"/>
                        <a:ea typeface="Verdana" panose="020B060403050404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1682969"/>
                  </a:ext>
                </a:extLst>
              </a:tr>
              <a:tr h="5577305">
                <a:tc>
                  <a:txBody>
                    <a:bodyPr/>
                    <a:lstStyle/>
                    <a:p>
                      <a:pPr marL="0" marR="0" lvl="1" indent="0" algn="just" defTabSz="914400" rtl="0" eaLnBrk="1" fontAlgn="auto" latinLnBrk="0" hangingPunct="1">
                        <a:lnSpc>
                          <a:spcPct val="100000"/>
                        </a:lnSpc>
                        <a:spcBef>
                          <a:spcPts val="0"/>
                        </a:spcBef>
                        <a:spcAft>
                          <a:spcPts val="800"/>
                        </a:spcAft>
                        <a:buClrTx/>
                        <a:buSzTx/>
                        <a:buFontTx/>
                        <a:buNone/>
                        <a:tabLst/>
                        <a:defRPr/>
                      </a:pPr>
                      <a:r>
                        <a:rPr lang="en-GB" sz="1200" kern="1200" dirty="0">
                          <a:solidFill>
                            <a:schemeClr val="tx1"/>
                          </a:solidFill>
                          <a:effectLst/>
                          <a:latin typeface="+mn-lt"/>
                          <a:ea typeface="+mn-ea"/>
                          <a:cs typeface="Arial" panose="020B0604020202020204" pitchFamily="34" charset="0"/>
                        </a:rPr>
                        <a:t>The outturn for the Force is £226.2m which is an underspend of £1.6m against the original budget.</a:t>
                      </a:r>
                    </a:p>
                    <a:p>
                      <a:pPr marL="0" marR="0" algn="just">
                        <a:spcBef>
                          <a:spcPts val="0"/>
                        </a:spcBef>
                        <a:spcAft>
                          <a:spcPts val="800"/>
                        </a:spcAft>
                      </a:pPr>
                      <a:r>
                        <a:rPr lang="en-GB" sz="1200" dirty="0">
                          <a:effectLst/>
                          <a:latin typeface="+mn-lt"/>
                          <a:ea typeface="Calibri" panose="020F0502020204030204" pitchFamily="34" charset="0"/>
                          <a:cs typeface="Arial" panose="020B0604020202020204" pitchFamily="34" charset="0"/>
                        </a:rPr>
                        <a:t>The budget was set to provide for a £3.8m contribution</a:t>
                      </a:r>
                      <a:r>
                        <a:rPr lang="en-GB" sz="1200" baseline="0" dirty="0">
                          <a:effectLst/>
                          <a:latin typeface="+mn-lt"/>
                          <a:ea typeface="Calibri" panose="020F0502020204030204" pitchFamily="34" charset="0"/>
                          <a:cs typeface="Arial" panose="020B0604020202020204" pitchFamily="34" charset="0"/>
                        </a:rPr>
                        <a:t> to fund capital expenditure.</a:t>
                      </a:r>
                      <a:endParaRPr lang="en-GB" sz="1200" dirty="0">
                        <a:effectLst/>
                        <a:latin typeface="+mn-lt"/>
                        <a:ea typeface="Calibri" panose="020F0502020204030204" pitchFamily="34" charset="0"/>
                        <a:cs typeface="Arial" panose="020B0604020202020204" pitchFamily="34" charset="0"/>
                      </a:endParaRPr>
                    </a:p>
                    <a:p>
                      <a:pPr marL="0" marR="0" algn="just">
                        <a:spcBef>
                          <a:spcPts val="0"/>
                        </a:spcBef>
                        <a:spcAft>
                          <a:spcPts val="800"/>
                        </a:spcAft>
                      </a:pPr>
                      <a:r>
                        <a:rPr lang="en-GB" sz="1200" baseline="0" dirty="0">
                          <a:solidFill>
                            <a:schemeClr val="tx1"/>
                          </a:solidFill>
                          <a:effectLst/>
                          <a:latin typeface="+mn-lt"/>
                          <a:ea typeface="Calibri" panose="020F0502020204030204" pitchFamily="34" charset="0"/>
                          <a:cs typeface="Arial" panose="020B0604020202020204" pitchFamily="34" charset="0"/>
                        </a:rPr>
                        <a:t>Improvements to monitoring processes continue to develop and the outturn is reviewed monthly. </a:t>
                      </a:r>
                    </a:p>
                    <a:p>
                      <a:pPr marL="0" marR="0" algn="just">
                        <a:spcBef>
                          <a:spcPts val="0"/>
                        </a:spcBef>
                        <a:spcAft>
                          <a:spcPts val="800"/>
                        </a:spcAft>
                      </a:pPr>
                      <a:r>
                        <a:rPr lang="en-GB" sz="1200" baseline="0" dirty="0">
                          <a:solidFill>
                            <a:schemeClr val="tx1"/>
                          </a:solidFill>
                          <a:effectLst/>
                          <a:latin typeface="+mn-lt"/>
                          <a:ea typeface="Calibri" panose="020F0502020204030204" pitchFamily="34" charset="0"/>
                          <a:cs typeface="Arial" panose="020B0604020202020204" pitchFamily="34" charset="0"/>
                        </a:rPr>
                        <a:t>Any changes are reported to the Force Executive board with requests for the approval of virements. The rolling five year planning model is updated if future years are impacted.</a:t>
                      </a:r>
                    </a:p>
                    <a:p>
                      <a:pPr marL="0" marR="0" algn="just">
                        <a:spcBef>
                          <a:spcPts val="0"/>
                        </a:spcBef>
                        <a:spcAft>
                          <a:spcPts val="800"/>
                        </a:spcAft>
                      </a:pPr>
                      <a:r>
                        <a:rPr lang="en-GB" sz="1200" baseline="0" dirty="0">
                          <a:solidFill>
                            <a:schemeClr val="tx1"/>
                          </a:solidFill>
                          <a:effectLst/>
                          <a:latin typeface="+mn-lt"/>
                          <a:ea typeface="Calibri" panose="020F0502020204030204" pitchFamily="34" charset="0"/>
                          <a:cs typeface="Arial" panose="020B0604020202020204" pitchFamily="34" charset="0"/>
                        </a:rPr>
                        <a:t>The actual outturn was in line with monthly monitoring during the year, with the main area of underspend being transport following the cessation of the Forces Public finance Initiative (PFI) contract, as well as receiving significantly more income via Home Office grants than budgeted to support our Safer Streets programme.</a:t>
                      </a:r>
                    </a:p>
                    <a:p>
                      <a:pPr marL="0" marR="0" algn="just">
                        <a:spcBef>
                          <a:spcPts val="0"/>
                        </a:spcBef>
                        <a:spcAft>
                          <a:spcPts val="800"/>
                        </a:spcAft>
                      </a:pPr>
                      <a:r>
                        <a:rPr kumimoji="0" lang="en-GB"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Performance over previous years has been: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2016-17 an underspend of £1.0m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2017-18 an underspend of £2.5m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2018-19 an overspend of £0.8m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2019-20 an overspend of £0.3m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2020-21 an overspend of £0.1m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2021-22 an underspend of £1.6m</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The medium term financial plan assumptions have been adjusted accordingly to reflect past and this year’s performance.</a:t>
                      </a:r>
                      <a:endParaRPr lang="en-GB" sz="1200" dirty="0">
                        <a:effectLst/>
                        <a:latin typeface="+mn-lt"/>
                        <a:ea typeface="Calibri" panose="020F0502020204030204" pitchFamily="34" charset="0"/>
                        <a:cs typeface="Arial" panose="020B0604020202020204" pitchFamily="34" charset="0"/>
                      </a:endParaRPr>
                    </a:p>
                  </a:txBody>
                  <a:tcPr marL="100330" marR="100330" marT="73025" marB="730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b="1" i="0" u="none" kern="1200" dirty="0">
                          <a:solidFill>
                            <a:srgbClr val="002060"/>
                          </a:solidFill>
                          <a:effectLst/>
                          <a:latin typeface="+mn-lt"/>
                          <a:ea typeface="+mn-ea"/>
                          <a:cs typeface="Arial" panose="020B0604020202020204" pitchFamily="34" charset="0"/>
                        </a:rPr>
                        <a:t>2021-22 Expenditure v Budget Analysis</a:t>
                      </a:r>
                    </a:p>
                    <a:p>
                      <a:endParaRPr lang="en-GB" sz="1200" b="1" kern="1200" dirty="0">
                        <a:solidFill>
                          <a:schemeClr val="tx1"/>
                        </a:solidFill>
                        <a:effectLst/>
                        <a:latin typeface="+mn-lt"/>
                        <a:ea typeface="+mn-ea"/>
                        <a:cs typeface="Arial" panose="020B0604020202020204" pitchFamily="34" charset="0"/>
                      </a:endParaRPr>
                    </a:p>
                    <a:p>
                      <a:pPr marL="0" marR="0" algn="just" defTabSz="914400" rtl="0" eaLnBrk="1" latinLnBrk="0" hangingPunct="1">
                        <a:spcBef>
                          <a:spcPts val="0"/>
                        </a:spcBef>
                        <a:spcAft>
                          <a:spcPts val="800"/>
                        </a:spcAft>
                      </a:pPr>
                      <a:r>
                        <a:rPr lang="en-GB" sz="1200" kern="1200" dirty="0">
                          <a:solidFill>
                            <a:schemeClr val="tx1"/>
                          </a:solidFill>
                          <a:effectLst/>
                          <a:latin typeface="+mn-lt"/>
                          <a:ea typeface="Calibri" panose="020F0502020204030204" pitchFamily="34" charset="0"/>
                          <a:cs typeface="Arial" panose="020B0604020202020204" pitchFamily="34" charset="0"/>
                        </a:rPr>
                        <a:t>Nottinghamshire Police Group Outturn Position 2021-22.</a:t>
                      </a:r>
                    </a:p>
                    <a:p>
                      <a:pPr marL="0" marR="0" algn="just" defTabSz="914400" rtl="0" eaLnBrk="1" latinLnBrk="0" hangingPunct="1">
                        <a:spcBef>
                          <a:spcPts val="0"/>
                        </a:spcBef>
                        <a:spcAft>
                          <a:spcPts val="800"/>
                        </a:spcAft>
                      </a:pPr>
                      <a:endParaRPr lang="en-GB" sz="1200" kern="1200" dirty="0">
                        <a:solidFill>
                          <a:schemeClr val="tx1"/>
                        </a:solidFill>
                        <a:effectLst/>
                        <a:latin typeface="+mn-lt"/>
                        <a:ea typeface="Calibri" panose="020F0502020204030204" pitchFamily="34" charset="0"/>
                        <a:cs typeface="Arial" panose="020B0604020202020204" pitchFamily="34" charset="0"/>
                      </a:endParaRPr>
                    </a:p>
                    <a:p>
                      <a:pPr marL="0" marR="0" algn="just" defTabSz="914400" rtl="0" eaLnBrk="1" latinLnBrk="0" hangingPunct="1">
                        <a:spcBef>
                          <a:spcPts val="0"/>
                        </a:spcBef>
                        <a:spcAft>
                          <a:spcPts val="800"/>
                        </a:spcAft>
                      </a:pPr>
                      <a:endParaRPr lang="en-GB" sz="1200" kern="1200" dirty="0">
                        <a:solidFill>
                          <a:schemeClr val="tx1"/>
                        </a:solidFill>
                        <a:effectLst/>
                        <a:latin typeface="+mn-lt"/>
                        <a:ea typeface="Calibri" panose="020F0502020204030204" pitchFamily="34" charset="0"/>
                        <a:cs typeface="Arial" panose="020B0604020202020204" pitchFamily="34" charset="0"/>
                      </a:endParaRPr>
                    </a:p>
                    <a:p>
                      <a:pPr marL="0" marR="0" algn="just" defTabSz="914400" rtl="0" eaLnBrk="1" latinLnBrk="0" hangingPunct="1">
                        <a:spcBef>
                          <a:spcPts val="0"/>
                        </a:spcBef>
                        <a:spcAft>
                          <a:spcPts val="800"/>
                        </a:spcAft>
                      </a:pPr>
                      <a:endParaRPr lang="en-GB" sz="1200" kern="1200" dirty="0">
                        <a:solidFill>
                          <a:schemeClr val="tx1"/>
                        </a:solidFill>
                        <a:effectLst/>
                        <a:latin typeface="+mn-lt"/>
                        <a:ea typeface="Calibri" panose="020F0502020204030204" pitchFamily="34" charset="0"/>
                        <a:cs typeface="Arial" panose="020B0604020202020204" pitchFamily="34" charset="0"/>
                      </a:endParaRPr>
                    </a:p>
                    <a:p>
                      <a:pPr marL="0" marR="0" algn="just" defTabSz="914400" rtl="0" eaLnBrk="1" latinLnBrk="0" hangingPunct="1">
                        <a:spcBef>
                          <a:spcPts val="0"/>
                        </a:spcBef>
                        <a:spcAft>
                          <a:spcPts val="800"/>
                        </a:spcAft>
                      </a:pPr>
                      <a:endParaRPr lang="en-GB" sz="1200" kern="1200" dirty="0">
                        <a:solidFill>
                          <a:schemeClr val="tx1"/>
                        </a:solidFill>
                        <a:effectLst/>
                        <a:latin typeface="+mn-lt"/>
                        <a:ea typeface="Calibri" panose="020F0502020204030204" pitchFamily="34" charset="0"/>
                        <a:cs typeface="Arial" panose="020B0604020202020204" pitchFamily="34" charset="0"/>
                      </a:endParaRPr>
                    </a:p>
                    <a:p>
                      <a:pPr marL="0" marR="0" algn="just" defTabSz="914400" rtl="0" eaLnBrk="1" latinLnBrk="0" hangingPunct="1">
                        <a:spcBef>
                          <a:spcPts val="0"/>
                        </a:spcBef>
                        <a:spcAft>
                          <a:spcPts val="800"/>
                        </a:spcAft>
                      </a:pPr>
                      <a:endParaRPr lang="en-GB" sz="1200" kern="1200" dirty="0">
                        <a:solidFill>
                          <a:schemeClr val="tx1"/>
                        </a:solidFill>
                        <a:effectLst/>
                        <a:latin typeface="+mn-lt"/>
                        <a:ea typeface="Calibri" panose="020F0502020204030204" pitchFamily="34" charset="0"/>
                        <a:cs typeface="Arial" panose="020B0604020202020204" pitchFamily="34" charset="0"/>
                      </a:endParaRPr>
                    </a:p>
                    <a:p>
                      <a:pPr marL="0" marR="0" algn="just" defTabSz="914400" rtl="0" eaLnBrk="1" latinLnBrk="0" hangingPunct="1">
                        <a:spcBef>
                          <a:spcPts val="0"/>
                        </a:spcBef>
                        <a:spcAft>
                          <a:spcPts val="800"/>
                        </a:spcAft>
                      </a:pPr>
                      <a:endParaRPr lang="en-GB" sz="1200" kern="1200" dirty="0">
                        <a:solidFill>
                          <a:schemeClr val="tx1"/>
                        </a:solidFill>
                        <a:effectLst/>
                        <a:latin typeface="+mn-lt"/>
                        <a:ea typeface="Calibri" panose="020F0502020204030204" pitchFamily="34" charset="0"/>
                        <a:cs typeface="Arial" panose="020B0604020202020204" pitchFamily="34" charset="0"/>
                      </a:endParaRPr>
                    </a:p>
                    <a:p>
                      <a:pPr marL="0" marR="0" algn="just" defTabSz="914400" rtl="0" eaLnBrk="1" latinLnBrk="0" hangingPunct="1">
                        <a:spcBef>
                          <a:spcPts val="0"/>
                        </a:spcBef>
                        <a:spcAft>
                          <a:spcPts val="800"/>
                        </a:spcAft>
                      </a:pPr>
                      <a:endParaRPr lang="en-GB" sz="1200" kern="1200" dirty="0">
                        <a:solidFill>
                          <a:schemeClr val="tx1"/>
                        </a:solidFill>
                        <a:effectLst/>
                        <a:latin typeface="+mn-lt"/>
                        <a:ea typeface="Calibri" panose="020F0502020204030204" pitchFamily="34" charset="0"/>
                        <a:cs typeface="Arial" panose="020B0604020202020204" pitchFamily="34" charset="0"/>
                      </a:endParaRPr>
                    </a:p>
                    <a:p>
                      <a:pPr marL="0" marR="0" algn="just" defTabSz="914400" rtl="0" eaLnBrk="1" latinLnBrk="0" hangingPunct="1">
                        <a:spcBef>
                          <a:spcPts val="0"/>
                        </a:spcBef>
                        <a:spcAft>
                          <a:spcPts val="800"/>
                        </a:spcAft>
                      </a:pPr>
                      <a:endParaRPr lang="en-GB" sz="1200" kern="1200" dirty="0">
                        <a:solidFill>
                          <a:schemeClr val="tx1"/>
                        </a:solidFill>
                        <a:effectLst/>
                        <a:latin typeface="+mn-lt"/>
                        <a:ea typeface="Calibri" panose="020F0502020204030204" pitchFamily="34" charset="0"/>
                        <a:cs typeface="Arial" panose="020B0604020202020204" pitchFamily="34" charset="0"/>
                      </a:endParaRPr>
                    </a:p>
                    <a:p>
                      <a:pPr marL="0" marR="0" algn="just" defTabSz="914400" rtl="0" eaLnBrk="1" latinLnBrk="0" hangingPunct="1">
                        <a:spcBef>
                          <a:spcPts val="0"/>
                        </a:spcBef>
                        <a:spcAft>
                          <a:spcPts val="0"/>
                        </a:spcAft>
                      </a:pPr>
                      <a:endParaRPr lang="en-GB" sz="1200" kern="1200" dirty="0">
                        <a:solidFill>
                          <a:schemeClr val="tx1"/>
                        </a:solidFill>
                        <a:effectLst/>
                        <a:latin typeface="+mn-lt"/>
                        <a:ea typeface="Calibri" panose="020F0502020204030204" pitchFamily="34" charset="0"/>
                        <a:cs typeface="Arial" panose="020B0604020202020204" pitchFamily="34" charset="0"/>
                      </a:endParaRPr>
                    </a:p>
                    <a:p>
                      <a:pPr marL="0" marR="0" algn="just" defTabSz="914400" rtl="0" eaLnBrk="1" latinLnBrk="0" hangingPunct="1">
                        <a:spcBef>
                          <a:spcPts val="0"/>
                        </a:spcBef>
                        <a:spcAft>
                          <a:spcPts val="0"/>
                        </a:spcAft>
                      </a:pPr>
                      <a:endParaRPr lang="en-GB" sz="900" kern="1200" dirty="0">
                        <a:solidFill>
                          <a:schemeClr val="tx1"/>
                        </a:solidFill>
                        <a:effectLst/>
                        <a:latin typeface="+mn-lt"/>
                        <a:ea typeface="Calibri" panose="020F0502020204030204" pitchFamily="34" charset="0"/>
                        <a:cs typeface="Arial" panose="020B0604020202020204" pitchFamily="34" charset="0"/>
                      </a:endParaRPr>
                    </a:p>
                    <a:p>
                      <a:pPr marL="457200" marR="0" lvl="1" algn="just" defTabSz="914400" rtl="0" eaLnBrk="1" latinLnBrk="0" hangingPunct="1">
                        <a:spcBef>
                          <a:spcPts val="0"/>
                        </a:spcBef>
                        <a:spcAft>
                          <a:spcPts val="0"/>
                        </a:spcAft>
                      </a:pPr>
                      <a:r>
                        <a:rPr lang="en-GB" sz="900" kern="1200" dirty="0">
                          <a:solidFill>
                            <a:schemeClr val="tx1"/>
                          </a:solidFill>
                          <a:effectLst/>
                          <a:latin typeface="+mn-lt"/>
                          <a:ea typeface="Calibri" panose="020F0502020204030204" pitchFamily="34" charset="0"/>
                          <a:cs typeface="Arial" panose="020B0604020202020204" pitchFamily="34" charset="0"/>
                        </a:rPr>
                        <a:t>Notes: </a:t>
                      </a:r>
                    </a:p>
                    <a:p>
                      <a:pPr marL="781200" marR="0" lvl="2" algn="just" defTabSz="914400" rtl="0" eaLnBrk="1" latinLnBrk="0" hangingPunct="1">
                        <a:spcBef>
                          <a:spcPts val="0"/>
                        </a:spcBef>
                        <a:spcAft>
                          <a:spcPts val="0"/>
                        </a:spcAft>
                      </a:pPr>
                      <a:r>
                        <a:rPr lang="en-GB" sz="900" kern="1200" dirty="0">
                          <a:solidFill>
                            <a:schemeClr val="tx1"/>
                          </a:solidFill>
                          <a:effectLst/>
                          <a:latin typeface="+mn-lt"/>
                          <a:ea typeface="Calibri" panose="020F0502020204030204" pitchFamily="34" charset="0"/>
                          <a:cs typeface="Arial" panose="020B0604020202020204" pitchFamily="34" charset="0"/>
                        </a:rPr>
                        <a:t>Over spends are shown as + numbers, whilst under spends are shown as ( ) numbers.  </a:t>
                      </a:r>
                    </a:p>
                    <a:p>
                      <a:pPr marL="781200" marR="0" lvl="2" algn="just" defTabSz="914400" rtl="0" eaLnBrk="1" latinLnBrk="0" hangingPunct="1">
                        <a:spcBef>
                          <a:spcPts val="0"/>
                        </a:spcBef>
                        <a:spcAft>
                          <a:spcPts val="0"/>
                        </a:spcAft>
                      </a:pPr>
                      <a:r>
                        <a:rPr lang="en-GB" sz="900" kern="1200" dirty="0">
                          <a:solidFill>
                            <a:schemeClr val="tx1"/>
                          </a:solidFill>
                          <a:effectLst/>
                          <a:latin typeface="+mn-lt"/>
                          <a:ea typeface="Calibri" panose="020F0502020204030204" pitchFamily="34" charset="0"/>
                          <a:cs typeface="Arial" panose="020B0604020202020204" pitchFamily="34" charset="0"/>
                        </a:rPr>
                        <a:t>No adjustments have been made for rounding.</a:t>
                      </a:r>
                    </a:p>
                    <a:p>
                      <a:endParaRPr lang="en-GB" sz="1200" b="1" kern="1200" dirty="0">
                        <a:solidFill>
                          <a:schemeClr val="tx1"/>
                        </a:solidFill>
                        <a:effectLst/>
                        <a:latin typeface="+mn-lt"/>
                        <a:ea typeface="+mn-ea"/>
                        <a:cs typeface="Arial" panose="020B0604020202020204" pitchFamily="34" charset="0"/>
                      </a:endParaRPr>
                    </a:p>
                  </a:txBody>
                  <a:tcPr marL="100330" marR="100330" marT="73025" marB="730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5890908"/>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230332163"/>
              </p:ext>
            </p:extLst>
          </p:nvPr>
        </p:nvGraphicFramePr>
        <p:xfrm>
          <a:off x="3755246" y="1292853"/>
          <a:ext cx="5479329" cy="2490467"/>
        </p:xfrm>
        <a:graphic>
          <a:graphicData uri="http://schemas.openxmlformats.org/drawingml/2006/table">
            <a:tbl>
              <a:tblPr/>
              <a:tblGrid>
                <a:gridCol w="1675889">
                  <a:extLst>
                    <a:ext uri="{9D8B030D-6E8A-4147-A177-3AD203B41FA5}">
                      <a16:colId xmlns:a16="http://schemas.microsoft.com/office/drawing/2014/main" val="20000"/>
                    </a:ext>
                  </a:extLst>
                </a:gridCol>
                <a:gridCol w="760688">
                  <a:extLst>
                    <a:ext uri="{9D8B030D-6E8A-4147-A177-3AD203B41FA5}">
                      <a16:colId xmlns:a16="http://schemas.microsoft.com/office/drawing/2014/main" val="20001"/>
                    </a:ext>
                  </a:extLst>
                </a:gridCol>
                <a:gridCol w="760688">
                  <a:extLst>
                    <a:ext uri="{9D8B030D-6E8A-4147-A177-3AD203B41FA5}">
                      <a16:colId xmlns:a16="http://schemas.microsoft.com/office/drawing/2014/main" val="20002"/>
                    </a:ext>
                  </a:extLst>
                </a:gridCol>
                <a:gridCol w="760688">
                  <a:extLst>
                    <a:ext uri="{9D8B030D-6E8A-4147-A177-3AD203B41FA5}">
                      <a16:colId xmlns:a16="http://schemas.microsoft.com/office/drawing/2014/main" val="20003"/>
                    </a:ext>
                  </a:extLst>
                </a:gridCol>
                <a:gridCol w="760688">
                  <a:extLst>
                    <a:ext uri="{9D8B030D-6E8A-4147-A177-3AD203B41FA5}">
                      <a16:colId xmlns:a16="http://schemas.microsoft.com/office/drawing/2014/main" val="20004"/>
                    </a:ext>
                  </a:extLst>
                </a:gridCol>
                <a:gridCol w="760688">
                  <a:extLst>
                    <a:ext uri="{9D8B030D-6E8A-4147-A177-3AD203B41FA5}">
                      <a16:colId xmlns:a16="http://schemas.microsoft.com/office/drawing/2014/main" val="20005"/>
                    </a:ext>
                  </a:extLst>
                </a:gridCol>
              </a:tblGrid>
              <a:tr h="290079">
                <a:tc rowSpan="2">
                  <a:txBody>
                    <a:bodyPr/>
                    <a:lstStyle/>
                    <a:p>
                      <a:pPr algn="ctr" fontAlgn="ctr"/>
                      <a:r>
                        <a:rPr lang="en-GB" sz="1000" b="1" i="0" u="none" strike="noStrike" dirty="0">
                          <a:solidFill>
                            <a:srgbClr val="FFFFFF"/>
                          </a:solidFill>
                          <a:effectLst/>
                          <a:latin typeface="Arial"/>
                        </a:rPr>
                        <a:t>Net Expenditure Budget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fontAlgn="t"/>
                      <a:r>
                        <a:rPr lang="en-GB" sz="1000" b="1" i="0" u="none" strike="noStrike" dirty="0">
                          <a:solidFill>
                            <a:srgbClr val="FFFFFF"/>
                          </a:solidFill>
                          <a:effectLst/>
                          <a:latin typeface="Arial"/>
                        </a:rPr>
                        <a:t>Budget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2060"/>
                    </a:solidFill>
                  </a:tcPr>
                </a:tc>
                <a:tc>
                  <a:txBody>
                    <a:bodyPr/>
                    <a:lstStyle/>
                    <a:p>
                      <a:pPr algn="ctr" fontAlgn="t"/>
                      <a:r>
                        <a:rPr lang="en-GB" sz="1000" b="1" i="0" u="none" strike="noStrike" dirty="0">
                          <a:solidFill>
                            <a:srgbClr val="FFFFFF"/>
                          </a:solidFill>
                          <a:effectLst/>
                          <a:latin typeface="Arial"/>
                        </a:rPr>
                        <a:t>Efficiencies Allocation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2060"/>
                    </a:solidFill>
                  </a:tcPr>
                </a:tc>
                <a:tc>
                  <a:txBody>
                    <a:bodyPr/>
                    <a:lstStyle/>
                    <a:p>
                      <a:pPr algn="ctr" fontAlgn="t"/>
                      <a:r>
                        <a:rPr lang="en-GB" sz="1000" b="1" i="0" u="none" strike="noStrike" dirty="0">
                          <a:solidFill>
                            <a:srgbClr val="FFFFFF"/>
                          </a:solidFill>
                          <a:effectLst/>
                          <a:latin typeface="Arial"/>
                        </a:rPr>
                        <a:t>Working Budget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2060"/>
                    </a:solidFill>
                  </a:tcPr>
                </a:tc>
                <a:tc>
                  <a:txBody>
                    <a:bodyPr/>
                    <a:lstStyle/>
                    <a:p>
                      <a:pPr algn="ctr" fontAlgn="t"/>
                      <a:r>
                        <a:rPr lang="en-GB" sz="1000" b="1" i="0" u="none" strike="noStrike" dirty="0">
                          <a:solidFill>
                            <a:srgbClr val="FFFFFF"/>
                          </a:solidFill>
                          <a:effectLst/>
                          <a:latin typeface="Arial"/>
                        </a:rPr>
                        <a:t>Outturn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2060"/>
                    </a:solidFill>
                  </a:tcPr>
                </a:tc>
                <a:tc>
                  <a:txBody>
                    <a:bodyPr/>
                    <a:lstStyle/>
                    <a:p>
                      <a:pPr algn="ctr" fontAlgn="t"/>
                      <a:r>
                        <a:rPr lang="en-GB" sz="1000" b="1" i="0" u="none" strike="noStrike" dirty="0">
                          <a:solidFill>
                            <a:srgbClr val="FFFFFF"/>
                          </a:solidFill>
                          <a:effectLst/>
                          <a:latin typeface="Arial"/>
                        </a:rPr>
                        <a:t>Variance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2060"/>
                    </a:solidFill>
                  </a:tcPr>
                </a:tc>
                <a:extLst>
                  <a:ext uri="{0D108BD9-81ED-4DB2-BD59-A6C34878D82A}">
                    <a16:rowId xmlns:a16="http://schemas.microsoft.com/office/drawing/2014/main" val="10000"/>
                  </a:ext>
                </a:extLst>
              </a:tr>
              <a:tr h="170605">
                <a:tc vMerge="1">
                  <a:txBody>
                    <a:bodyPr/>
                    <a:lstStyle/>
                    <a:p>
                      <a:endParaRPr lang="en-GB"/>
                    </a:p>
                  </a:txBody>
                  <a:tcPr/>
                </a:tc>
                <a:tc>
                  <a:txBody>
                    <a:bodyPr/>
                    <a:lstStyle/>
                    <a:p>
                      <a:pPr algn="ctr" fontAlgn="t"/>
                      <a:r>
                        <a:rPr lang="en-GB" sz="1000" b="1" i="0" u="none" strike="noStrike" dirty="0">
                          <a:solidFill>
                            <a:srgbClr val="FFFFFF"/>
                          </a:solidFill>
                          <a:effectLst/>
                          <a:latin typeface="Arial"/>
                        </a:rPr>
                        <a:t>£m</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2060"/>
                    </a:solidFill>
                  </a:tcPr>
                </a:tc>
                <a:tc>
                  <a:txBody>
                    <a:bodyPr/>
                    <a:lstStyle/>
                    <a:p>
                      <a:pPr algn="ctr" fontAlgn="t"/>
                      <a:r>
                        <a:rPr lang="en-GB" sz="1000" b="1" i="0" u="none" strike="noStrike" dirty="0">
                          <a:solidFill>
                            <a:srgbClr val="FFFFFF"/>
                          </a:solidFill>
                          <a:effectLst/>
                          <a:latin typeface="Arial"/>
                        </a:rPr>
                        <a:t>£m</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2060"/>
                    </a:solidFill>
                  </a:tcPr>
                </a:tc>
                <a:tc>
                  <a:txBody>
                    <a:bodyPr/>
                    <a:lstStyle/>
                    <a:p>
                      <a:pPr algn="ctr" fontAlgn="t"/>
                      <a:r>
                        <a:rPr lang="en-GB" sz="1000" b="1" i="0" u="none" strike="noStrike" dirty="0">
                          <a:solidFill>
                            <a:srgbClr val="FFFFFF"/>
                          </a:solidFill>
                          <a:effectLst/>
                          <a:latin typeface="Arial"/>
                        </a:rPr>
                        <a:t>£m</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2060"/>
                    </a:solidFill>
                  </a:tcPr>
                </a:tc>
                <a:tc>
                  <a:txBody>
                    <a:bodyPr/>
                    <a:lstStyle/>
                    <a:p>
                      <a:pPr algn="ctr" fontAlgn="t"/>
                      <a:r>
                        <a:rPr lang="en-GB" sz="1000" b="1" i="0" u="none" strike="noStrike" dirty="0">
                          <a:solidFill>
                            <a:srgbClr val="FFFFFF"/>
                          </a:solidFill>
                          <a:effectLst/>
                          <a:latin typeface="Arial"/>
                        </a:rPr>
                        <a:t>£m</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2060"/>
                    </a:solidFill>
                  </a:tcPr>
                </a:tc>
                <a:tc>
                  <a:txBody>
                    <a:bodyPr/>
                    <a:lstStyle/>
                    <a:p>
                      <a:pPr algn="ctr" fontAlgn="t"/>
                      <a:r>
                        <a:rPr lang="en-GB" sz="1000" b="1" i="0" u="none" strike="noStrike" dirty="0">
                          <a:solidFill>
                            <a:srgbClr val="FFFFFF"/>
                          </a:solidFill>
                          <a:effectLst/>
                          <a:latin typeface="Arial"/>
                        </a:rPr>
                        <a:t>£m</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0001"/>
                  </a:ext>
                </a:extLst>
              </a:tr>
              <a:tr h="162481">
                <a:tc>
                  <a:txBody>
                    <a:bodyPr/>
                    <a:lstStyle/>
                    <a:p>
                      <a:pPr algn="l" fontAlgn="ctr"/>
                      <a:r>
                        <a:rPr lang="en-GB" sz="1000" b="0" i="0" u="none" strike="noStrike" dirty="0">
                          <a:solidFill>
                            <a:srgbClr val="000000"/>
                          </a:solidFill>
                          <a:effectLst/>
                          <a:latin typeface="Arial"/>
                        </a:rPr>
                        <a:t>  Employee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ctr"/>
                      <a:r>
                        <a:rPr lang="en-GB" sz="1000" b="0" i="0" u="none" strike="noStrike" dirty="0">
                          <a:solidFill>
                            <a:srgbClr val="000000"/>
                          </a:solidFill>
                          <a:effectLst/>
                          <a:latin typeface="Arial"/>
                        </a:rPr>
                        <a:t>189.8 </a:t>
                      </a:r>
                    </a:p>
                  </a:txBody>
                  <a:tcPr marL="0" marR="171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GB" sz="1000" b="0" i="0" u="none" strike="noStrike" dirty="0">
                          <a:solidFill>
                            <a:srgbClr val="000000"/>
                          </a:solidFill>
                          <a:effectLst/>
                          <a:latin typeface="Arial"/>
                        </a:rPr>
                        <a:t>(0.6) </a:t>
                      </a:r>
                    </a:p>
                  </a:txBody>
                  <a:tcPr marL="0" marR="171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GB" sz="1000" b="0" i="0" u="none" strike="noStrike" dirty="0">
                          <a:solidFill>
                            <a:srgbClr val="000000"/>
                          </a:solidFill>
                          <a:effectLst/>
                          <a:latin typeface="Arial"/>
                        </a:rPr>
                        <a:t>189.2 </a:t>
                      </a:r>
                    </a:p>
                  </a:txBody>
                  <a:tcPr marL="0" marR="171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ctr"/>
                      <a:r>
                        <a:rPr lang="en-GB" sz="1000" b="0" i="0" u="none" strike="noStrike" dirty="0">
                          <a:solidFill>
                            <a:srgbClr val="000000"/>
                          </a:solidFill>
                          <a:effectLst/>
                          <a:latin typeface="Arial"/>
                        </a:rPr>
                        <a:t>189.1 </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ctr"/>
                      <a:r>
                        <a:rPr lang="en-GB" sz="1000" b="0" i="0" u="none" strike="noStrike" dirty="0">
                          <a:solidFill>
                            <a:srgbClr val="000000"/>
                          </a:solidFill>
                          <a:effectLst/>
                          <a:latin typeface="Arial"/>
                        </a:rPr>
                        <a:t>(0.1)</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162481">
                <a:tc>
                  <a:txBody>
                    <a:bodyPr/>
                    <a:lstStyle/>
                    <a:p>
                      <a:pPr algn="l" fontAlgn="ctr"/>
                      <a:r>
                        <a:rPr lang="en-GB" sz="1000" b="0" i="0" u="none" strike="noStrike" dirty="0">
                          <a:solidFill>
                            <a:srgbClr val="000000"/>
                          </a:solidFill>
                          <a:effectLst/>
                          <a:latin typeface="Arial"/>
                        </a:rPr>
                        <a:t>  Premises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000" b="0" i="0" u="none" strike="noStrike" dirty="0">
                          <a:solidFill>
                            <a:srgbClr val="000000"/>
                          </a:solidFill>
                          <a:effectLst/>
                          <a:latin typeface="Arial"/>
                        </a:rPr>
                        <a:t>7.6 </a:t>
                      </a:r>
                    </a:p>
                  </a:txBody>
                  <a:tcPr marL="0" marR="1714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GB" sz="1000" b="0" i="0" u="none" strike="noStrike" dirty="0">
                          <a:solidFill>
                            <a:srgbClr val="000000"/>
                          </a:solidFill>
                          <a:effectLst/>
                          <a:latin typeface="Arial"/>
                        </a:rPr>
                        <a:t>         (0.3)</a:t>
                      </a:r>
                    </a:p>
                  </a:txBody>
                  <a:tcPr marL="0" marR="171450" marT="0" marB="0" anchor="ctr">
                    <a:lnL>
                      <a:noFill/>
                    </a:lnL>
                    <a:lnR>
                      <a:noFill/>
                    </a:lnR>
                    <a:lnT>
                      <a:noFill/>
                    </a:lnT>
                    <a:lnB>
                      <a:noFill/>
                    </a:lnB>
                  </a:tcPr>
                </a:tc>
                <a:tc>
                  <a:txBody>
                    <a:bodyPr/>
                    <a:lstStyle/>
                    <a:p>
                      <a:pPr algn="r" fontAlgn="ctr"/>
                      <a:r>
                        <a:rPr lang="en-GB" sz="1000" b="0" i="0" u="none" strike="noStrike" dirty="0">
                          <a:solidFill>
                            <a:srgbClr val="000000"/>
                          </a:solidFill>
                          <a:effectLst/>
                          <a:latin typeface="Arial"/>
                        </a:rPr>
                        <a:t>7.3 </a:t>
                      </a:r>
                    </a:p>
                  </a:txBody>
                  <a:tcPr marL="0" marR="17145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000" b="0" i="0" u="none" strike="noStrike" dirty="0">
                          <a:solidFill>
                            <a:srgbClr val="000000"/>
                          </a:solidFill>
                          <a:effectLst/>
                          <a:latin typeface="Arial"/>
                        </a:rPr>
                        <a:t>7.5 </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000" b="0" i="0" u="none" strike="noStrike" dirty="0">
                          <a:solidFill>
                            <a:srgbClr val="000000"/>
                          </a:solidFill>
                          <a:effectLst/>
                          <a:latin typeface="Arial"/>
                        </a:rPr>
                        <a:t>0.2 </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162481">
                <a:tc>
                  <a:txBody>
                    <a:bodyPr/>
                    <a:lstStyle/>
                    <a:p>
                      <a:pPr algn="l" fontAlgn="ctr"/>
                      <a:r>
                        <a:rPr lang="en-GB" sz="1000" b="0" i="0" u="none" strike="noStrike" dirty="0">
                          <a:solidFill>
                            <a:srgbClr val="000000"/>
                          </a:solidFill>
                          <a:effectLst/>
                          <a:latin typeface="Arial"/>
                        </a:rPr>
                        <a:t>  Transport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000" b="0" i="0" u="none" strike="noStrike" dirty="0">
                          <a:solidFill>
                            <a:srgbClr val="000000"/>
                          </a:solidFill>
                          <a:effectLst/>
                          <a:latin typeface="Arial"/>
                        </a:rPr>
                        <a:t>4.7 </a:t>
                      </a:r>
                    </a:p>
                  </a:txBody>
                  <a:tcPr marL="0" marR="1714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GB" sz="1000" b="0" i="0" u="none" strike="noStrike" dirty="0">
                          <a:solidFill>
                            <a:srgbClr val="000000"/>
                          </a:solidFill>
                          <a:effectLst/>
                          <a:latin typeface="Arial"/>
                        </a:rPr>
                        <a:t>            -</a:t>
                      </a:r>
                    </a:p>
                  </a:txBody>
                  <a:tcPr marL="0" marR="171450" marT="0" marB="0" anchor="ctr">
                    <a:lnL>
                      <a:noFill/>
                    </a:lnL>
                    <a:lnR>
                      <a:noFill/>
                    </a:lnR>
                    <a:lnT>
                      <a:noFill/>
                    </a:lnT>
                    <a:lnB>
                      <a:noFill/>
                    </a:lnB>
                  </a:tcPr>
                </a:tc>
                <a:tc>
                  <a:txBody>
                    <a:bodyPr/>
                    <a:lstStyle/>
                    <a:p>
                      <a:pPr algn="r" fontAlgn="ctr"/>
                      <a:r>
                        <a:rPr lang="en-GB" sz="1000" b="0" i="0" u="none" strike="noStrike" dirty="0">
                          <a:solidFill>
                            <a:srgbClr val="000000"/>
                          </a:solidFill>
                          <a:effectLst/>
                          <a:latin typeface="Arial"/>
                        </a:rPr>
                        <a:t>4.7 </a:t>
                      </a:r>
                    </a:p>
                  </a:txBody>
                  <a:tcPr marL="0" marR="17145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000" b="0" i="0" u="none" strike="noStrike" dirty="0">
                          <a:solidFill>
                            <a:srgbClr val="000000"/>
                          </a:solidFill>
                          <a:effectLst/>
                          <a:latin typeface="Arial"/>
                        </a:rPr>
                        <a:t>3.4 </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000" b="0" i="0" u="none" strike="noStrike" dirty="0">
                          <a:solidFill>
                            <a:srgbClr val="000000"/>
                          </a:solidFill>
                          <a:effectLst/>
                          <a:latin typeface="Arial"/>
                        </a:rPr>
                        <a:t>(1.3) </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162481">
                <a:tc>
                  <a:txBody>
                    <a:bodyPr/>
                    <a:lstStyle/>
                    <a:p>
                      <a:pPr algn="l" fontAlgn="ctr"/>
                      <a:r>
                        <a:rPr lang="en-GB" sz="1000" b="0" i="0" u="none" strike="noStrike" dirty="0">
                          <a:solidFill>
                            <a:srgbClr val="000000"/>
                          </a:solidFill>
                          <a:effectLst/>
                          <a:latin typeface="Arial"/>
                        </a:rPr>
                        <a:t>  Communications &amp;   </a:t>
                      </a:r>
                    </a:p>
                    <a:p>
                      <a:pPr algn="l" fontAlgn="ctr"/>
                      <a:r>
                        <a:rPr lang="en-GB" sz="1000" b="0" i="0" u="none" strike="noStrike" dirty="0">
                          <a:solidFill>
                            <a:srgbClr val="000000"/>
                          </a:solidFill>
                          <a:effectLst/>
                          <a:latin typeface="Arial"/>
                        </a:rPr>
                        <a:t>  Computing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000" b="0" i="0" u="none" strike="noStrike" dirty="0">
                          <a:solidFill>
                            <a:srgbClr val="000000"/>
                          </a:solidFill>
                          <a:effectLst/>
                          <a:latin typeface="Arial"/>
                        </a:rPr>
                        <a:t>10.0 </a:t>
                      </a:r>
                    </a:p>
                  </a:txBody>
                  <a:tcPr marL="0" marR="1714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GB" sz="1000" b="0" i="0" u="none" strike="noStrike" dirty="0">
                          <a:solidFill>
                            <a:srgbClr val="000000"/>
                          </a:solidFill>
                          <a:effectLst/>
                          <a:latin typeface="Arial"/>
                        </a:rPr>
                        <a:t>         (0.9)   </a:t>
                      </a:r>
                    </a:p>
                  </a:txBody>
                  <a:tcPr marL="0" marR="171450" marT="0" marB="0" anchor="ctr">
                    <a:lnL>
                      <a:noFill/>
                    </a:lnL>
                    <a:lnR>
                      <a:noFill/>
                    </a:lnR>
                    <a:lnT>
                      <a:noFill/>
                    </a:lnT>
                    <a:lnB>
                      <a:noFill/>
                    </a:lnB>
                  </a:tcPr>
                </a:tc>
                <a:tc>
                  <a:txBody>
                    <a:bodyPr/>
                    <a:lstStyle/>
                    <a:p>
                      <a:pPr algn="r" fontAlgn="ctr"/>
                      <a:r>
                        <a:rPr lang="en-GB" sz="1000" b="0" i="0" u="none" strike="noStrike" dirty="0">
                          <a:solidFill>
                            <a:srgbClr val="000000"/>
                          </a:solidFill>
                          <a:effectLst/>
                          <a:latin typeface="Arial"/>
                        </a:rPr>
                        <a:t>9.1 </a:t>
                      </a:r>
                    </a:p>
                  </a:txBody>
                  <a:tcPr marL="0" marR="17145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000" b="0" i="0" u="none" strike="noStrike" dirty="0">
                          <a:solidFill>
                            <a:srgbClr val="000000"/>
                          </a:solidFill>
                          <a:effectLst/>
                          <a:latin typeface="Arial"/>
                        </a:rPr>
                        <a:t>9.5 </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000" b="0" i="0" u="none" strike="noStrike" dirty="0">
                          <a:solidFill>
                            <a:srgbClr val="000000"/>
                          </a:solidFill>
                          <a:effectLst/>
                          <a:latin typeface="Arial"/>
                        </a:rPr>
                        <a:t>0.4 </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162481">
                <a:tc>
                  <a:txBody>
                    <a:bodyPr/>
                    <a:lstStyle/>
                    <a:p>
                      <a:pPr algn="l" fontAlgn="ctr"/>
                      <a:r>
                        <a:rPr lang="en-GB" sz="1000" b="0" i="0" u="none" strike="noStrike" dirty="0">
                          <a:solidFill>
                            <a:srgbClr val="000000"/>
                          </a:solidFill>
                          <a:effectLst/>
                          <a:latin typeface="Arial"/>
                        </a:rPr>
                        <a:t>  Supplies &amp; Services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000" b="0" i="0" u="none" strike="noStrike" dirty="0">
                          <a:solidFill>
                            <a:srgbClr val="000000"/>
                          </a:solidFill>
                          <a:effectLst/>
                          <a:latin typeface="Arial"/>
                        </a:rPr>
                        <a:t>9.7 </a:t>
                      </a:r>
                    </a:p>
                  </a:txBody>
                  <a:tcPr marL="0" marR="1714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GB" sz="1000" b="0" i="0" u="none" strike="noStrike" dirty="0">
                          <a:solidFill>
                            <a:srgbClr val="000000"/>
                          </a:solidFill>
                          <a:effectLst/>
                          <a:latin typeface="Arial"/>
                        </a:rPr>
                        <a:t>(0.2) </a:t>
                      </a:r>
                    </a:p>
                  </a:txBody>
                  <a:tcPr marL="0" marR="171450" marT="0" marB="0" anchor="ctr">
                    <a:lnL>
                      <a:noFill/>
                    </a:lnL>
                    <a:lnR>
                      <a:noFill/>
                    </a:lnR>
                    <a:lnT>
                      <a:noFill/>
                    </a:lnT>
                    <a:lnB>
                      <a:noFill/>
                    </a:lnB>
                  </a:tcPr>
                </a:tc>
                <a:tc>
                  <a:txBody>
                    <a:bodyPr/>
                    <a:lstStyle/>
                    <a:p>
                      <a:pPr algn="r" fontAlgn="ctr"/>
                      <a:r>
                        <a:rPr lang="en-GB" sz="1000" b="0" i="0" u="none" strike="noStrike" dirty="0">
                          <a:solidFill>
                            <a:srgbClr val="000000"/>
                          </a:solidFill>
                          <a:effectLst/>
                          <a:latin typeface="Arial"/>
                        </a:rPr>
                        <a:t>9.5 </a:t>
                      </a:r>
                    </a:p>
                  </a:txBody>
                  <a:tcPr marL="0" marR="17145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000" b="0" i="0" u="none" strike="noStrike" dirty="0">
                          <a:solidFill>
                            <a:srgbClr val="000000"/>
                          </a:solidFill>
                          <a:effectLst/>
                          <a:latin typeface="Arial"/>
                        </a:rPr>
                        <a:t>10.7 </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000" b="0" i="0" u="none" strike="noStrike" dirty="0">
                          <a:solidFill>
                            <a:srgbClr val="000000"/>
                          </a:solidFill>
                          <a:effectLst/>
                          <a:latin typeface="Arial"/>
                        </a:rPr>
                        <a:t>1.2</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162481">
                <a:tc>
                  <a:txBody>
                    <a:bodyPr/>
                    <a:lstStyle/>
                    <a:p>
                      <a:pPr algn="l" fontAlgn="ctr"/>
                      <a:r>
                        <a:rPr lang="en-GB" sz="1000" b="0" i="0" u="none" strike="noStrike" dirty="0">
                          <a:solidFill>
                            <a:srgbClr val="000000"/>
                          </a:solidFill>
                          <a:effectLst/>
                          <a:latin typeface="Arial"/>
                        </a:rPr>
                        <a:t>  Partnership &amp; </a:t>
                      </a:r>
                    </a:p>
                    <a:p>
                      <a:pPr algn="l" fontAlgn="ctr"/>
                      <a:r>
                        <a:rPr lang="en-GB" sz="1000" b="0" i="0" u="none" strike="noStrike" dirty="0">
                          <a:solidFill>
                            <a:srgbClr val="000000"/>
                          </a:solidFill>
                          <a:effectLst/>
                          <a:latin typeface="Arial"/>
                        </a:rPr>
                        <a:t>  Collaborations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000" b="0" i="0" u="none" strike="noStrike" dirty="0">
                          <a:solidFill>
                            <a:srgbClr val="000000"/>
                          </a:solidFill>
                          <a:effectLst/>
                          <a:latin typeface="Arial"/>
                        </a:rPr>
                        <a:t>17.0 </a:t>
                      </a:r>
                    </a:p>
                  </a:txBody>
                  <a:tcPr marL="0" marR="1714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GB" sz="1000" b="0" i="0" u="none" strike="noStrike" dirty="0">
                          <a:solidFill>
                            <a:srgbClr val="000000"/>
                          </a:solidFill>
                          <a:effectLst/>
                          <a:latin typeface="Arial"/>
                        </a:rPr>
                        <a:t>          -</a:t>
                      </a:r>
                    </a:p>
                  </a:txBody>
                  <a:tcPr marL="0" marR="171450" marT="0" marB="0" anchor="ctr">
                    <a:lnL>
                      <a:noFill/>
                    </a:lnL>
                    <a:lnR>
                      <a:noFill/>
                    </a:lnR>
                    <a:lnT>
                      <a:noFill/>
                    </a:lnT>
                    <a:lnB>
                      <a:noFill/>
                    </a:lnB>
                  </a:tcPr>
                </a:tc>
                <a:tc>
                  <a:txBody>
                    <a:bodyPr/>
                    <a:lstStyle/>
                    <a:p>
                      <a:pPr algn="r" fontAlgn="ctr"/>
                      <a:r>
                        <a:rPr lang="en-GB" sz="1000" b="0" i="0" u="none" strike="noStrike" dirty="0">
                          <a:solidFill>
                            <a:srgbClr val="000000"/>
                          </a:solidFill>
                          <a:effectLst/>
                          <a:latin typeface="Arial"/>
                        </a:rPr>
                        <a:t>17.0 </a:t>
                      </a:r>
                    </a:p>
                  </a:txBody>
                  <a:tcPr marL="0" marR="17145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000" b="0" i="0" u="none" strike="noStrike" dirty="0">
                          <a:solidFill>
                            <a:srgbClr val="000000"/>
                          </a:solidFill>
                          <a:effectLst/>
                          <a:latin typeface="Arial"/>
                        </a:rPr>
                        <a:t>16.9 </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000" b="0" i="0" u="none" strike="noStrike" dirty="0">
                          <a:solidFill>
                            <a:srgbClr val="000000"/>
                          </a:solidFill>
                          <a:effectLst/>
                          <a:latin typeface="Arial"/>
                        </a:rPr>
                        <a:t>(0.1) </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162481">
                <a:tc>
                  <a:txBody>
                    <a:bodyPr/>
                    <a:lstStyle/>
                    <a:p>
                      <a:pPr algn="l" fontAlgn="ctr"/>
                      <a:r>
                        <a:rPr lang="en-GB" sz="1000" b="0" i="0" u="none" strike="noStrike" dirty="0">
                          <a:solidFill>
                            <a:srgbClr val="000000"/>
                          </a:solidFill>
                          <a:effectLst/>
                          <a:latin typeface="Arial"/>
                        </a:rPr>
                        <a:t>  Capital Financing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000" b="0" i="0" u="none" strike="noStrike" dirty="0">
                          <a:solidFill>
                            <a:srgbClr val="000000"/>
                          </a:solidFill>
                          <a:effectLst/>
                          <a:latin typeface="Arial"/>
                        </a:rPr>
                        <a:t>7.9 </a:t>
                      </a:r>
                    </a:p>
                  </a:txBody>
                  <a:tcPr marL="0" marR="1714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GB" sz="1000" b="0" i="0" u="none" strike="noStrike" dirty="0">
                          <a:solidFill>
                            <a:srgbClr val="000000"/>
                          </a:solidFill>
                          <a:effectLst/>
                          <a:latin typeface="Arial"/>
                        </a:rPr>
                        <a:t>          - </a:t>
                      </a:r>
                    </a:p>
                  </a:txBody>
                  <a:tcPr marL="0" marR="171450" marT="0" marB="0" anchor="ctr">
                    <a:lnL>
                      <a:noFill/>
                    </a:lnL>
                    <a:lnR>
                      <a:noFill/>
                    </a:lnR>
                    <a:lnT>
                      <a:noFill/>
                    </a:lnT>
                    <a:lnB>
                      <a:noFill/>
                    </a:lnB>
                  </a:tcPr>
                </a:tc>
                <a:tc>
                  <a:txBody>
                    <a:bodyPr/>
                    <a:lstStyle/>
                    <a:p>
                      <a:pPr algn="r" fontAlgn="ctr"/>
                      <a:r>
                        <a:rPr lang="en-GB" sz="1000" b="0" i="0" u="none" strike="noStrike" dirty="0">
                          <a:solidFill>
                            <a:srgbClr val="000000"/>
                          </a:solidFill>
                          <a:effectLst/>
                          <a:latin typeface="Arial"/>
                        </a:rPr>
                        <a:t>7.9 </a:t>
                      </a:r>
                    </a:p>
                  </a:txBody>
                  <a:tcPr marL="0" marR="17145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000" b="0" i="0" u="none" strike="noStrike" dirty="0">
                          <a:solidFill>
                            <a:srgbClr val="000000"/>
                          </a:solidFill>
                          <a:effectLst/>
                          <a:latin typeface="Arial"/>
                        </a:rPr>
                        <a:t>9.9 </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000" b="0" i="0" u="none" strike="noStrike" dirty="0">
                          <a:solidFill>
                            <a:srgbClr val="000000"/>
                          </a:solidFill>
                          <a:effectLst/>
                          <a:latin typeface="Arial"/>
                        </a:rPr>
                        <a:t>2.0 </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162481">
                <a:tc>
                  <a:txBody>
                    <a:bodyPr/>
                    <a:lstStyle/>
                    <a:p>
                      <a:pPr algn="l" fontAlgn="ctr"/>
                      <a:r>
                        <a:rPr lang="en-GB" sz="1000" b="0" i="0" u="none" strike="noStrike" dirty="0">
                          <a:solidFill>
                            <a:srgbClr val="000000"/>
                          </a:solidFill>
                          <a:effectLst/>
                          <a:latin typeface="Arial"/>
                        </a:rPr>
                        <a:t>  Income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000" b="0" i="0" u="none" strike="noStrike" dirty="0">
                          <a:solidFill>
                            <a:srgbClr val="000000"/>
                          </a:solidFill>
                          <a:effectLst/>
                          <a:latin typeface="Arial"/>
                        </a:rPr>
                        <a:t>(16.3)</a:t>
                      </a:r>
                    </a:p>
                  </a:txBody>
                  <a:tcPr marL="0" marR="1714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GB" sz="1000" b="0" i="0" u="none" strike="noStrike" dirty="0">
                          <a:solidFill>
                            <a:srgbClr val="000000"/>
                          </a:solidFill>
                          <a:effectLst/>
                          <a:latin typeface="Arial"/>
                        </a:rPr>
                        <a:t>         (0.5) </a:t>
                      </a:r>
                    </a:p>
                  </a:txBody>
                  <a:tcPr marL="0" marR="171450" marT="0" marB="0" anchor="ctr">
                    <a:lnL>
                      <a:noFill/>
                    </a:lnL>
                    <a:lnR>
                      <a:noFill/>
                    </a:lnR>
                    <a:lnT>
                      <a:noFill/>
                    </a:lnT>
                    <a:lnB>
                      <a:noFill/>
                    </a:lnB>
                  </a:tcPr>
                </a:tc>
                <a:tc>
                  <a:txBody>
                    <a:bodyPr/>
                    <a:lstStyle/>
                    <a:p>
                      <a:pPr algn="r" fontAlgn="ctr"/>
                      <a:r>
                        <a:rPr lang="en-GB" sz="1000" b="0" i="0" u="none" strike="noStrike" dirty="0">
                          <a:solidFill>
                            <a:srgbClr val="000000"/>
                          </a:solidFill>
                          <a:effectLst/>
                          <a:latin typeface="Arial"/>
                        </a:rPr>
                        <a:t>(16.8)</a:t>
                      </a:r>
                    </a:p>
                  </a:txBody>
                  <a:tcPr marL="0" marR="17145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000" b="0" i="0" u="none" strike="noStrike" dirty="0">
                          <a:solidFill>
                            <a:srgbClr val="000000"/>
                          </a:solidFill>
                          <a:effectLst/>
                          <a:latin typeface="Arial"/>
                        </a:rPr>
                        <a:t>(20.7)</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000" b="0" i="0" u="none" strike="noStrike" dirty="0">
                          <a:solidFill>
                            <a:srgbClr val="000000"/>
                          </a:solidFill>
                          <a:effectLst/>
                          <a:latin typeface="Arial"/>
                        </a:rPr>
                        <a:t>(3.9)</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170605">
                <a:tc>
                  <a:txBody>
                    <a:bodyPr/>
                    <a:lstStyle/>
                    <a:p>
                      <a:pPr algn="l" fontAlgn="ctr"/>
                      <a:r>
                        <a:rPr lang="en-GB" sz="1000" b="0" i="0" u="none" strike="noStrike" dirty="0">
                          <a:solidFill>
                            <a:srgbClr val="000000"/>
                          </a:solidFill>
                          <a:effectLst/>
                          <a:latin typeface="Arial"/>
                        </a:rPr>
                        <a:t>  OPCC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GB" sz="1000" b="0" i="0" u="none" strike="noStrike" dirty="0">
                          <a:solidFill>
                            <a:srgbClr val="000000"/>
                          </a:solidFill>
                          <a:effectLst/>
                          <a:latin typeface="Arial"/>
                        </a:rPr>
                        <a:t>5.4 </a:t>
                      </a:r>
                    </a:p>
                  </a:txBody>
                  <a:tcPr marL="0" marR="17145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Arial"/>
                        </a:rPr>
                        <a:t>          - </a:t>
                      </a:r>
                    </a:p>
                  </a:txBody>
                  <a:tcPr marL="0" marR="171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n-GB" sz="1000" b="0" i="0" u="none" strike="noStrike" dirty="0">
                          <a:solidFill>
                            <a:srgbClr val="000000"/>
                          </a:solidFill>
                          <a:effectLst/>
                          <a:latin typeface="Arial"/>
                        </a:rPr>
                        <a:t>5.4 </a:t>
                      </a:r>
                    </a:p>
                  </a:txBody>
                  <a:tcPr marL="0" marR="17145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GB" sz="1000" b="0" i="0" u="none" strike="noStrike" dirty="0">
                          <a:solidFill>
                            <a:srgbClr val="000000"/>
                          </a:solidFill>
                          <a:effectLst/>
                          <a:latin typeface="Arial"/>
                        </a:rPr>
                        <a:t>5.4 </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Arial"/>
                        </a:rPr>
                        <a:t>            -   </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59971">
                <a:tc>
                  <a:txBody>
                    <a:bodyPr/>
                    <a:lstStyle/>
                    <a:p>
                      <a:pPr algn="l" fontAlgn="ctr"/>
                      <a:r>
                        <a:rPr lang="en-GB" sz="1000" b="1" i="0" u="none" strike="noStrike" dirty="0">
                          <a:solidFill>
                            <a:srgbClr val="000000"/>
                          </a:solidFill>
                          <a:effectLst/>
                          <a:latin typeface="Arial"/>
                        </a:rPr>
                        <a:t>  Total Net Expenditure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1000" b="1" i="0" u="none" strike="noStrike" dirty="0">
                          <a:solidFill>
                            <a:srgbClr val="000000"/>
                          </a:solidFill>
                          <a:effectLst/>
                          <a:latin typeface="Arial"/>
                        </a:rPr>
                        <a:t>235.8 </a:t>
                      </a:r>
                    </a:p>
                  </a:txBody>
                  <a:tcPr marL="0" marR="171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1000" b="1" i="0" u="none" strike="noStrike" dirty="0">
                          <a:solidFill>
                            <a:srgbClr val="000000"/>
                          </a:solidFill>
                          <a:effectLst/>
                          <a:latin typeface="Arial"/>
                        </a:rPr>
                        <a:t>(2.5) </a:t>
                      </a:r>
                    </a:p>
                  </a:txBody>
                  <a:tcPr marL="0" marR="171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1000" b="1" i="0" u="none" strike="noStrike" dirty="0">
                          <a:solidFill>
                            <a:srgbClr val="000000"/>
                          </a:solidFill>
                          <a:effectLst/>
                          <a:latin typeface="Arial"/>
                        </a:rPr>
                        <a:t>233.3 </a:t>
                      </a:r>
                    </a:p>
                  </a:txBody>
                  <a:tcPr marL="0" marR="171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1000" b="1" i="0" u="none" strike="noStrike" dirty="0">
                          <a:solidFill>
                            <a:srgbClr val="000000"/>
                          </a:solidFill>
                          <a:effectLst/>
                          <a:latin typeface="Arial"/>
                        </a:rPr>
                        <a:t>231.7 </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1000" b="1" i="0" u="none" strike="noStrike" dirty="0">
                          <a:solidFill>
                            <a:srgbClr val="000000"/>
                          </a:solidFill>
                          <a:effectLst/>
                          <a:latin typeface="Arial"/>
                        </a:rPr>
                        <a:t>(1.6)</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708562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4" y="6356358"/>
            <a:ext cx="276271" cy="365125"/>
          </a:xfrm>
        </p:spPr>
        <p:txBody>
          <a:bodyPr vert="vert"/>
          <a:lstStyle/>
          <a:p>
            <a:r>
              <a:rPr lang="en-GB" sz="1000" dirty="0">
                <a:solidFill>
                  <a:schemeClr val="bg1"/>
                </a:solidFill>
              </a:rPr>
              <a:t>00</a:t>
            </a:r>
            <a:fld id="{97D3BC75-7245-4D53-964E-6D1A27AF082C}" type="slidenum">
              <a:rPr lang="en-GB" sz="1000">
                <a:solidFill>
                  <a:schemeClr val="bg1"/>
                </a:solidFill>
              </a:rPr>
              <a:t>12</a:t>
            </a:fld>
            <a:endParaRPr lang="en-GB" sz="1000" dirty="0">
              <a:solidFill>
                <a:schemeClr val="bg1"/>
              </a:solidFill>
            </a:endParaRPr>
          </a:p>
        </p:txBody>
      </p:sp>
      <p:graphicFrame>
        <p:nvGraphicFramePr>
          <p:cNvPr id="5" name="Table 4">
            <a:extLst>
              <a:ext uri="{FF2B5EF4-FFF2-40B4-BE49-F238E27FC236}">
                <a16:creationId xmlns:a16="http://schemas.microsoft.com/office/drawing/2014/main" id="{4E56888E-3048-4B03-ABB3-6205C656645A}"/>
              </a:ext>
            </a:extLst>
          </p:cNvPr>
          <p:cNvGraphicFramePr>
            <a:graphicFrameLocks noGrp="1"/>
          </p:cNvGraphicFramePr>
          <p:nvPr>
            <p:extLst>
              <p:ext uri="{D42A27DB-BD31-4B8C-83A1-F6EECF244321}">
                <p14:modId xmlns:p14="http://schemas.microsoft.com/office/powerpoint/2010/main" val="2595135085"/>
              </p:ext>
            </p:extLst>
          </p:nvPr>
        </p:nvGraphicFramePr>
        <p:xfrm>
          <a:off x="350984" y="251123"/>
          <a:ext cx="8931567" cy="6541090"/>
        </p:xfrm>
        <a:graphic>
          <a:graphicData uri="http://schemas.openxmlformats.org/drawingml/2006/table">
            <a:tbl>
              <a:tblPr firstRow="1" bandRow="1">
                <a:tableStyleId>{2D5ABB26-0587-4C30-8999-92F81FD0307C}</a:tableStyleId>
              </a:tblPr>
              <a:tblGrid>
                <a:gridCol w="2977189">
                  <a:extLst>
                    <a:ext uri="{9D8B030D-6E8A-4147-A177-3AD203B41FA5}">
                      <a16:colId xmlns:a16="http://schemas.microsoft.com/office/drawing/2014/main" val="2868856792"/>
                    </a:ext>
                  </a:extLst>
                </a:gridCol>
                <a:gridCol w="2977189">
                  <a:extLst>
                    <a:ext uri="{9D8B030D-6E8A-4147-A177-3AD203B41FA5}">
                      <a16:colId xmlns:a16="http://schemas.microsoft.com/office/drawing/2014/main" val="1651142004"/>
                    </a:ext>
                  </a:extLst>
                </a:gridCol>
                <a:gridCol w="2977189">
                  <a:extLst>
                    <a:ext uri="{9D8B030D-6E8A-4147-A177-3AD203B41FA5}">
                      <a16:colId xmlns:a16="http://schemas.microsoft.com/office/drawing/2014/main" val="547597477"/>
                    </a:ext>
                  </a:extLst>
                </a:gridCol>
              </a:tblGrid>
              <a:tr h="360000">
                <a:tc gridSpan="3">
                  <a:txBody>
                    <a:bodyPr/>
                    <a:lstStyle/>
                    <a:p>
                      <a:pPr marL="0" indent="0">
                        <a:buFont typeface="+mj-lt"/>
                        <a:buNone/>
                      </a:pPr>
                      <a:r>
                        <a:rPr lang="en-GB" sz="1400" b="1" dirty="0">
                          <a:solidFill>
                            <a:srgbClr val="002060"/>
                          </a:solidFill>
                          <a:latin typeface="+mn-lt"/>
                          <a:ea typeface="Verdana" panose="020B0604030504040204" pitchFamily="34" charset="0"/>
                          <a:cs typeface="Arial" panose="020B0604020202020204" pitchFamily="34" charset="0"/>
                        </a:rPr>
                        <a:t>FINANCIAL PERFORMANCE</a:t>
                      </a:r>
                      <a:r>
                        <a:rPr lang="en-GB" sz="1200" b="1" dirty="0">
                          <a:solidFill>
                            <a:srgbClr val="002060"/>
                          </a:solidFill>
                          <a:latin typeface="+mn-lt"/>
                          <a:ea typeface="Verdana" panose="020B0604030504040204" pitchFamily="34" charset="0"/>
                          <a:cs typeface="Arial" panose="020B0604020202020204" pitchFamily="34" charset="0"/>
                        </a:rPr>
                        <a:t> (continued)</a:t>
                      </a:r>
                      <a:endParaRPr lang="en-GB" sz="1200" b="1" dirty="0">
                        <a:solidFill>
                          <a:srgbClr val="002060"/>
                        </a:solidFill>
                        <a:highlight>
                          <a:srgbClr val="FFFF00"/>
                        </a:highlight>
                        <a:latin typeface="+mn-lt"/>
                        <a:ea typeface="Verdana" panose="020B060403050404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800" dirty="0">
                        <a:latin typeface="+mn-lt"/>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800" dirty="0">
                        <a:latin typeface="+mn-lt"/>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8336446"/>
                  </a:ext>
                </a:extLst>
              </a:tr>
              <a:tr h="5177458">
                <a:tc>
                  <a:txBody>
                    <a:bodyPr/>
                    <a:lstStyle/>
                    <a:p>
                      <a:pPr marL="0" marR="0" indent="0" algn="l" defTabSz="914400" rtl="0" eaLnBrk="1" latinLnBrk="0" hangingPunct="1">
                        <a:spcBef>
                          <a:spcPts val="0"/>
                        </a:spcBef>
                        <a:spcAft>
                          <a:spcPts val="800"/>
                        </a:spcAft>
                      </a:pPr>
                      <a:r>
                        <a:rPr lang="en-GB" sz="1200" b="1" u="sng" kern="1200" dirty="0">
                          <a:solidFill>
                            <a:srgbClr val="002060"/>
                          </a:solidFill>
                          <a:effectLst/>
                          <a:latin typeface="+mn-lt"/>
                          <a:ea typeface="Times New Roman" panose="02020603050405020304" pitchFamily="18" charset="0"/>
                          <a:cs typeface="Arial" panose="020B0604020202020204" pitchFamily="34" charset="0"/>
                        </a:rPr>
                        <a:t>Employee Costs</a:t>
                      </a:r>
                      <a:endParaRPr lang="en-GB" sz="1200" b="0" u="none" kern="1200" dirty="0">
                        <a:solidFill>
                          <a:srgbClr val="002060"/>
                        </a:solidFill>
                        <a:effectLst/>
                        <a:latin typeface="+mn-lt"/>
                        <a:ea typeface="Times New Roman" panose="02020603050405020304" pitchFamily="18" charset="0"/>
                        <a:cs typeface="Arial" panose="020B0604020202020204" pitchFamily="34" charset="0"/>
                      </a:endParaRPr>
                    </a:p>
                    <a:p>
                      <a:pPr marL="0" marR="0" indent="0" algn="just" defTabSz="914400" rtl="0" eaLnBrk="1" latinLnBrk="0" hangingPunct="1">
                        <a:spcBef>
                          <a:spcPts val="0"/>
                        </a:spcBef>
                        <a:spcAft>
                          <a:spcPts val="0"/>
                        </a:spcAft>
                      </a:pPr>
                      <a:r>
                        <a:rPr lang="en-GB" sz="1200" b="0" kern="1200" dirty="0">
                          <a:solidFill>
                            <a:schemeClr val="tx1"/>
                          </a:solidFill>
                          <a:effectLst/>
                          <a:latin typeface="+mn-lt"/>
                          <a:ea typeface="Times New Roman" panose="02020603050405020304" pitchFamily="18" charset="0"/>
                          <a:cs typeface="Arial" panose="020B0604020202020204" pitchFamily="34" charset="0"/>
                        </a:rPr>
                        <a:t>This was £189.1m for the year which was an under-spend of £0.1m against the budget. </a:t>
                      </a:r>
                    </a:p>
                    <a:p>
                      <a:pPr marL="0" marR="0" indent="0" algn="just" defTabSz="914400" rtl="0" eaLnBrk="1" latinLnBrk="0" hangingPunct="1">
                        <a:spcBef>
                          <a:spcPts val="0"/>
                        </a:spcBef>
                        <a:spcAft>
                          <a:spcPts val="0"/>
                        </a:spcAft>
                      </a:pPr>
                      <a:endParaRPr lang="en-GB" sz="1200" b="0" kern="1200" dirty="0">
                        <a:solidFill>
                          <a:schemeClr val="tx1"/>
                        </a:solidFill>
                        <a:effectLst/>
                        <a:latin typeface="+mn-lt"/>
                        <a:ea typeface="Times New Roman" panose="02020603050405020304" pitchFamily="18" charset="0"/>
                        <a:cs typeface="Arial" panose="020B0604020202020204" pitchFamily="34" charset="0"/>
                      </a:endParaRPr>
                    </a:p>
                    <a:p>
                      <a:pPr marL="0" marR="0" indent="0" algn="just" defTabSz="914400" rtl="0" eaLnBrk="1" latinLnBrk="0" hangingPunct="1">
                        <a:spcBef>
                          <a:spcPts val="0"/>
                        </a:spcBef>
                        <a:spcAft>
                          <a:spcPts val="0"/>
                        </a:spcAft>
                      </a:pPr>
                      <a:r>
                        <a:rPr lang="en-GB" sz="1200" b="0" kern="1200" dirty="0">
                          <a:solidFill>
                            <a:schemeClr val="tx1"/>
                          </a:solidFill>
                          <a:effectLst/>
                          <a:latin typeface="+mn-lt"/>
                          <a:ea typeface="Times New Roman" panose="02020603050405020304" pitchFamily="18" charset="0"/>
                          <a:cs typeface="Arial" panose="020B0604020202020204" pitchFamily="34" charset="0"/>
                        </a:rPr>
                        <a:t>This under-spend is supported by the impact of long serving officer retirees and  dynamic assessments of cohort start dates. An additional £3.2m was spent on officer overtime owing in the main to elected bank holidays, mutual aid and covid.</a:t>
                      </a:r>
                    </a:p>
                    <a:p>
                      <a:pPr marL="0" marR="0" indent="0" algn="just" defTabSz="914400" rtl="0" eaLnBrk="1" latinLnBrk="0" hangingPunct="1">
                        <a:spcBef>
                          <a:spcPts val="0"/>
                        </a:spcBef>
                        <a:spcAft>
                          <a:spcPts val="0"/>
                        </a:spcAft>
                      </a:pPr>
                      <a:endParaRPr lang="en-GB" sz="1200" b="0" kern="1200" dirty="0">
                        <a:solidFill>
                          <a:schemeClr val="tx1"/>
                        </a:solidFill>
                        <a:effectLst/>
                        <a:latin typeface="+mn-lt"/>
                        <a:ea typeface="Times New Roman" panose="02020603050405020304" pitchFamily="18" charset="0"/>
                        <a:cs typeface="Arial" panose="020B0604020202020204" pitchFamily="34" charset="0"/>
                      </a:endParaRPr>
                    </a:p>
                    <a:p>
                      <a:pPr marL="0" marR="0" indent="0" algn="just" defTabSz="914400" rtl="0" eaLnBrk="1" latinLnBrk="0" hangingPunct="1">
                        <a:spcBef>
                          <a:spcPts val="0"/>
                        </a:spcBef>
                        <a:spcAft>
                          <a:spcPts val="0"/>
                        </a:spcAft>
                      </a:pPr>
                      <a:r>
                        <a:rPr lang="en-GB" sz="1200" b="0" kern="1200" dirty="0">
                          <a:solidFill>
                            <a:schemeClr val="tx1"/>
                          </a:solidFill>
                          <a:effectLst/>
                          <a:latin typeface="+mn-lt"/>
                          <a:ea typeface="Times New Roman" panose="02020603050405020304" pitchFamily="18" charset="0"/>
                          <a:cs typeface="Arial" panose="020B0604020202020204" pitchFamily="34" charset="0"/>
                        </a:rPr>
                        <a:t>The continued success in meeting the uplift targets led to the budget for officer FTE increasing to 140 from 100, with some of these additional costs offset by achieving 100% of the Home Office’s performance uplift grant (£1.8m).</a:t>
                      </a:r>
                    </a:p>
                    <a:p>
                      <a:pPr marL="0" marR="0" indent="0" algn="just" defTabSz="914400" rtl="0" eaLnBrk="1" latinLnBrk="0" hangingPunct="1">
                        <a:spcBef>
                          <a:spcPts val="0"/>
                        </a:spcBef>
                        <a:spcAft>
                          <a:spcPts val="0"/>
                        </a:spcAft>
                      </a:pPr>
                      <a:endParaRPr lang="en-GB" sz="1200" b="0" kern="1200" dirty="0">
                        <a:solidFill>
                          <a:schemeClr val="tx1"/>
                        </a:solidFill>
                        <a:effectLst/>
                        <a:latin typeface="+mn-lt"/>
                        <a:ea typeface="Times New Roman" panose="02020603050405020304" pitchFamily="18" charset="0"/>
                        <a:cs typeface="Arial" panose="020B0604020202020204" pitchFamily="34" charset="0"/>
                      </a:endParaRPr>
                    </a:p>
                    <a:p>
                      <a:pPr marL="0" marR="0" indent="0" algn="just" defTabSz="914400" rtl="0" eaLnBrk="1" latinLnBrk="0" hangingPunct="1">
                        <a:spcBef>
                          <a:spcPts val="0"/>
                        </a:spcBef>
                        <a:spcAft>
                          <a:spcPts val="0"/>
                        </a:spcAft>
                      </a:pPr>
                      <a:r>
                        <a:rPr lang="en-GB" sz="1200" b="0" kern="1200" dirty="0">
                          <a:solidFill>
                            <a:schemeClr val="tx1"/>
                          </a:solidFill>
                          <a:effectLst/>
                          <a:latin typeface="+mn-lt"/>
                          <a:ea typeface="Times New Roman" panose="02020603050405020304" pitchFamily="18" charset="0"/>
                          <a:cs typeface="Arial" panose="020B0604020202020204" pitchFamily="34" charset="0"/>
                        </a:rPr>
                        <a:t>Savings in other employee costs due to staff vacancies (£2.1m), training budget savings (£45k) and reduced medical retirements (£695k) as well as core uplift grant, uplift performance grants allocations contributed to this net position.</a:t>
                      </a:r>
                    </a:p>
                    <a:p>
                      <a:pPr marL="0" marR="0" indent="0" algn="l" defTabSz="914400" rtl="0" eaLnBrk="1" latinLnBrk="0" hangingPunct="1">
                        <a:spcBef>
                          <a:spcPts val="0"/>
                        </a:spcBef>
                        <a:spcAft>
                          <a:spcPts val="800"/>
                        </a:spcAft>
                      </a:pPr>
                      <a:endParaRPr lang="en-GB" sz="1200" b="1" u="sng" kern="1200" dirty="0">
                        <a:solidFill>
                          <a:srgbClr val="002060"/>
                        </a:solidFill>
                        <a:effectLst/>
                        <a:latin typeface="+mn-lt"/>
                        <a:ea typeface="Times New Roman" panose="02020603050405020304" pitchFamily="18" charset="0"/>
                        <a:cs typeface="Arial" panose="020B0604020202020204" pitchFamily="34" charset="0"/>
                      </a:endParaRPr>
                    </a:p>
                  </a:txBody>
                  <a:tcPr marL="100330" marR="100330" marT="73025" marB="730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en-GB" sz="1200" b="1" u="sng" kern="1200" dirty="0">
                          <a:solidFill>
                            <a:srgbClr val="002060"/>
                          </a:solidFill>
                          <a:effectLst/>
                          <a:latin typeface="+mn-lt"/>
                          <a:ea typeface="Times New Roman" panose="02020603050405020304" pitchFamily="18" charset="0"/>
                          <a:cs typeface="Arial" panose="020B0604020202020204" pitchFamily="34" charset="0"/>
                        </a:rPr>
                        <a:t>Premises</a:t>
                      </a:r>
                    </a:p>
                    <a:p>
                      <a:pPr algn="just">
                        <a:spcAft>
                          <a:spcPts val="0"/>
                        </a:spcAft>
                      </a:pPr>
                      <a:endParaRPr lang="en-GB" sz="1200" b="1" u="sng" kern="1200" dirty="0">
                        <a:solidFill>
                          <a:schemeClr val="tx1"/>
                        </a:solidFill>
                        <a:effectLst/>
                        <a:latin typeface="+mn-lt"/>
                        <a:ea typeface="Times New Roman" panose="02020603050405020304" pitchFamily="18" charset="0"/>
                        <a:cs typeface="Arial" panose="020B0604020202020204" pitchFamily="34" charset="0"/>
                      </a:endParaRPr>
                    </a:p>
                    <a:p>
                      <a:pPr algn="just">
                        <a:spcAft>
                          <a:spcPts val="0"/>
                        </a:spcAft>
                      </a:pPr>
                      <a:r>
                        <a:rPr lang="en-GB" sz="1200" b="0" kern="1200" dirty="0">
                          <a:solidFill>
                            <a:schemeClr val="tx1"/>
                          </a:solidFill>
                          <a:effectLst/>
                          <a:latin typeface="+mn-lt"/>
                          <a:ea typeface="Times New Roman" panose="02020603050405020304" pitchFamily="18" charset="0"/>
                          <a:cs typeface="Arial" panose="020B0604020202020204" pitchFamily="34" charset="0"/>
                        </a:rPr>
                        <a:t>This was £7.5m for the year which was an over-spend of £0.2m against the budget.  </a:t>
                      </a:r>
                    </a:p>
                    <a:p>
                      <a:pPr algn="just">
                        <a:spcAft>
                          <a:spcPts val="0"/>
                        </a:spcAft>
                      </a:pPr>
                      <a:endParaRPr lang="en-GB" sz="1200" b="0" kern="1200" dirty="0">
                        <a:solidFill>
                          <a:schemeClr val="tx1"/>
                        </a:solidFill>
                        <a:effectLst/>
                        <a:latin typeface="+mn-lt"/>
                        <a:ea typeface="Times New Roman" panose="02020603050405020304" pitchFamily="18" charset="0"/>
                        <a:cs typeface="Arial" panose="020B0604020202020204" pitchFamily="34" charset="0"/>
                      </a:endParaRPr>
                    </a:p>
                    <a:p>
                      <a:pPr algn="just">
                        <a:spcAft>
                          <a:spcPts val="0"/>
                        </a:spcAft>
                      </a:pPr>
                      <a:r>
                        <a:rPr lang="en-GB" sz="1200" b="0" kern="1200" dirty="0">
                          <a:solidFill>
                            <a:schemeClr val="tx1"/>
                          </a:solidFill>
                          <a:effectLst/>
                          <a:latin typeface="+mn-lt"/>
                          <a:ea typeface="Times New Roman" panose="02020603050405020304" pitchFamily="18" charset="0"/>
                          <a:cs typeface="Arial" panose="020B0604020202020204" pitchFamily="34" charset="0"/>
                        </a:rPr>
                        <a:t>The over-spend reflects increased costs for utilities, cleaning, rents and rates for Bridewell which was retained longer than budgeted.</a:t>
                      </a:r>
                    </a:p>
                    <a:p>
                      <a:pPr algn="just">
                        <a:spcAft>
                          <a:spcPts val="0"/>
                        </a:spcAft>
                      </a:pPr>
                      <a:endParaRPr lang="en-GB" sz="1200" b="0" kern="1200" dirty="0">
                        <a:solidFill>
                          <a:schemeClr val="tx1"/>
                        </a:solidFill>
                        <a:effectLst/>
                        <a:latin typeface="+mn-lt"/>
                        <a:ea typeface="Times New Roman" panose="02020603050405020304" pitchFamily="18" charset="0"/>
                        <a:cs typeface="Arial" panose="020B0604020202020204" pitchFamily="34" charset="0"/>
                      </a:endParaRPr>
                    </a:p>
                    <a:p>
                      <a:pPr algn="just">
                        <a:spcAft>
                          <a:spcPts val="0"/>
                        </a:spcAft>
                      </a:pPr>
                      <a:r>
                        <a:rPr lang="en-GB" sz="1200" b="0" kern="1200" dirty="0">
                          <a:solidFill>
                            <a:schemeClr val="tx1"/>
                          </a:solidFill>
                          <a:effectLst/>
                          <a:latin typeface="+mn-lt"/>
                          <a:ea typeface="Times New Roman" panose="02020603050405020304" pitchFamily="18" charset="0"/>
                          <a:cs typeface="Arial" panose="020B0604020202020204" pitchFamily="34" charset="0"/>
                        </a:rPr>
                        <a:t>Costs relating to buildings that were retained longer than planned were off-set by savings in rent for Phoenix House, EMAS Carlton and Hucknall. There were also savings for reactive maintenance as planned works for Byron House did not go ahead. </a:t>
                      </a:r>
                    </a:p>
                    <a:p>
                      <a:pPr algn="just">
                        <a:spcAft>
                          <a:spcPts val="0"/>
                        </a:spcAft>
                      </a:pPr>
                      <a:endParaRPr lang="en-GB" sz="1200" b="0" kern="1200" dirty="0">
                        <a:solidFill>
                          <a:schemeClr val="tx1"/>
                        </a:solidFill>
                        <a:effectLst/>
                        <a:latin typeface="+mn-lt"/>
                        <a:ea typeface="Times New Roman" panose="02020603050405020304" pitchFamily="18" charset="0"/>
                        <a:cs typeface="Arial" panose="020B0604020202020204" pitchFamily="34" charset="0"/>
                      </a:endParaRPr>
                    </a:p>
                    <a:p>
                      <a:pPr marL="0" marR="0" algn="just">
                        <a:spcBef>
                          <a:spcPts val="0"/>
                        </a:spcBef>
                        <a:spcAft>
                          <a:spcPts val="0"/>
                        </a:spcAft>
                      </a:pPr>
                      <a:r>
                        <a:rPr lang="en-GB" sz="1200" b="1" u="sng" kern="1200" dirty="0">
                          <a:solidFill>
                            <a:srgbClr val="002060"/>
                          </a:solidFill>
                          <a:effectLst/>
                          <a:latin typeface="+mn-lt"/>
                          <a:ea typeface="Times New Roman" panose="02020603050405020304" pitchFamily="18" charset="0"/>
                          <a:cs typeface="Arial" panose="020B0604020202020204" pitchFamily="34" charset="0"/>
                        </a:rPr>
                        <a:t>Transport</a:t>
                      </a:r>
                    </a:p>
                    <a:p>
                      <a:pPr marL="0" marR="0" algn="just">
                        <a:spcBef>
                          <a:spcPts val="0"/>
                        </a:spcBef>
                        <a:spcAft>
                          <a:spcPts val="0"/>
                        </a:spcAft>
                      </a:pPr>
                      <a:endParaRPr lang="en-GB" sz="1200" b="1" u="sng" kern="1200" dirty="0">
                        <a:solidFill>
                          <a:schemeClr val="tx1"/>
                        </a:solidFill>
                        <a:effectLst/>
                        <a:latin typeface="+mn-lt"/>
                        <a:ea typeface="Times New Roman" panose="02020603050405020304" pitchFamily="18" charset="0"/>
                        <a:cs typeface="Arial" panose="020B0604020202020204" pitchFamily="34" charset="0"/>
                      </a:endParaRPr>
                    </a:p>
                    <a:p>
                      <a:pPr marL="0" marR="0" algn="just">
                        <a:spcBef>
                          <a:spcPts val="0"/>
                        </a:spcBef>
                        <a:spcAft>
                          <a:spcPts val="0"/>
                        </a:spcAft>
                      </a:pPr>
                      <a:r>
                        <a:rPr lang="en-GB" sz="1200" b="0" kern="1200" dirty="0">
                          <a:solidFill>
                            <a:schemeClr val="tx1"/>
                          </a:solidFill>
                          <a:effectLst/>
                          <a:latin typeface="+mn-lt"/>
                          <a:ea typeface="Times New Roman" panose="02020603050405020304" pitchFamily="18" charset="0"/>
                          <a:cs typeface="Arial" panose="020B0604020202020204" pitchFamily="34" charset="0"/>
                        </a:rPr>
                        <a:t>This was £3.4m for the year which was an under-spend of (£1.3m) against the budget.</a:t>
                      </a:r>
                    </a:p>
                    <a:p>
                      <a:pPr marL="0" marR="0" algn="just">
                        <a:spcBef>
                          <a:spcPts val="0"/>
                        </a:spcBef>
                        <a:spcAft>
                          <a:spcPts val="0"/>
                        </a:spcAft>
                      </a:pPr>
                      <a:endParaRPr lang="en-GB" sz="1200" b="0" kern="1200" dirty="0">
                        <a:solidFill>
                          <a:schemeClr val="tx1"/>
                        </a:solidFill>
                        <a:effectLst/>
                        <a:latin typeface="+mn-lt"/>
                        <a:ea typeface="Times New Roman" panose="02020603050405020304" pitchFamily="18" charset="0"/>
                        <a:cs typeface="Arial" panose="020B0604020202020204" pitchFamily="34" charset="0"/>
                      </a:endParaRPr>
                    </a:p>
                    <a:p>
                      <a:pPr marL="0" marR="0" algn="just">
                        <a:spcBef>
                          <a:spcPts val="0"/>
                        </a:spcBef>
                        <a:spcAft>
                          <a:spcPts val="0"/>
                        </a:spcAft>
                      </a:pPr>
                      <a:r>
                        <a:rPr lang="en-GB" sz="1200" b="0" kern="1200" dirty="0">
                          <a:solidFill>
                            <a:schemeClr val="tx1"/>
                          </a:solidFill>
                          <a:effectLst/>
                          <a:latin typeface="+mn-lt"/>
                          <a:ea typeface="Times New Roman" panose="02020603050405020304" pitchFamily="18" charset="0"/>
                          <a:cs typeface="Arial" panose="020B0604020202020204" pitchFamily="34" charset="0"/>
                        </a:rPr>
                        <a:t>Net savings of (£767k) were realised in the year as a result of exiting the vehicle PFI scheme, with some additional employee and capital costs showing in other expenditure categories.</a:t>
                      </a:r>
                    </a:p>
                    <a:p>
                      <a:pPr marL="0" marR="0" algn="just">
                        <a:spcBef>
                          <a:spcPts val="0"/>
                        </a:spcBef>
                        <a:spcAft>
                          <a:spcPts val="0"/>
                        </a:spcAft>
                      </a:pPr>
                      <a:endParaRPr lang="en-GB" sz="1200" b="0" kern="1200" dirty="0">
                        <a:solidFill>
                          <a:schemeClr val="tx1"/>
                        </a:solidFill>
                        <a:effectLst/>
                        <a:latin typeface="+mn-lt"/>
                        <a:ea typeface="Times New Roman" panose="02020603050405020304" pitchFamily="18" charset="0"/>
                        <a:cs typeface="Arial" panose="020B0604020202020204" pitchFamily="34" charset="0"/>
                      </a:endParaRPr>
                    </a:p>
                    <a:p>
                      <a:pPr marL="0" marR="0" algn="just">
                        <a:spcBef>
                          <a:spcPts val="0"/>
                        </a:spcBef>
                        <a:spcAft>
                          <a:spcPts val="0"/>
                        </a:spcAft>
                      </a:pPr>
                      <a:r>
                        <a:rPr lang="en-GB" sz="1200" b="0" kern="1200" dirty="0">
                          <a:solidFill>
                            <a:schemeClr val="tx1"/>
                          </a:solidFill>
                          <a:effectLst/>
                          <a:latin typeface="+mn-lt"/>
                          <a:ea typeface="Times New Roman" panose="02020603050405020304" pitchFamily="18" charset="0"/>
                          <a:cs typeface="Arial" panose="020B0604020202020204" pitchFamily="34" charset="0"/>
                        </a:rPr>
                        <a:t>Further savings were made due to not replacing speed camera vehicles (£250k), however this was offset by additional fuel £132k and insurance £83k costs. </a:t>
                      </a:r>
                    </a:p>
                    <a:p>
                      <a:pPr algn="just">
                        <a:spcAft>
                          <a:spcPts val="800"/>
                        </a:spcAft>
                      </a:pPr>
                      <a:endParaRPr lang="en-GB" sz="1200" dirty="0">
                        <a:solidFill>
                          <a:schemeClr val="tx1"/>
                        </a:solidFill>
                        <a:effectLst/>
                        <a:latin typeface="+mn-lt"/>
                        <a:ea typeface="Calibri" panose="020F0502020204030204" pitchFamily="34" charset="0"/>
                        <a:cs typeface="Arial" panose="020B0604020202020204" pitchFamily="34" charset="0"/>
                      </a:endParaRPr>
                    </a:p>
                  </a:txBody>
                  <a:tcPr marL="100330" marR="100330" marT="73025" marB="730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spcBef>
                          <a:spcPts val="0"/>
                        </a:spcBef>
                        <a:spcAft>
                          <a:spcPts val="0"/>
                        </a:spcAft>
                      </a:pPr>
                      <a:r>
                        <a:rPr lang="en-GB" sz="1200" b="1" u="sng" kern="1200" dirty="0">
                          <a:solidFill>
                            <a:srgbClr val="002060"/>
                          </a:solidFill>
                          <a:effectLst/>
                          <a:latin typeface="+mn-lt"/>
                          <a:ea typeface="Times New Roman" panose="02020603050405020304" pitchFamily="18" charset="0"/>
                          <a:cs typeface="Arial" panose="020B0604020202020204" pitchFamily="34" charset="0"/>
                        </a:rPr>
                        <a:t>Communications &amp; Computing</a:t>
                      </a:r>
                    </a:p>
                    <a:p>
                      <a:pPr marL="0" marR="0" algn="just">
                        <a:spcBef>
                          <a:spcPts val="0"/>
                        </a:spcBef>
                        <a:spcAft>
                          <a:spcPts val="0"/>
                        </a:spcAft>
                      </a:pPr>
                      <a:endParaRPr lang="en-GB" sz="1200" b="1" u="sng" kern="1200" dirty="0">
                        <a:solidFill>
                          <a:schemeClr val="tx1"/>
                        </a:solidFill>
                        <a:effectLst/>
                        <a:latin typeface="+mn-lt"/>
                        <a:ea typeface="Times New Roman" panose="02020603050405020304" pitchFamily="18" charset="0"/>
                        <a:cs typeface="Arial" panose="020B0604020202020204" pitchFamily="34" charset="0"/>
                      </a:endParaRPr>
                    </a:p>
                    <a:p>
                      <a:pPr marL="0" marR="0" algn="just">
                        <a:spcBef>
                          <a:spcPts val="0"/>
                        </a:spcBef>
                        <a:spcAft>
                          <a:spcPts val="0"/>
                        </a:spcAft>
                      </a:pPr>
                      <a:r>
                        <a:rPr lang="en-GB" sz="1200" b="0" kern="1200" dirty="0">
                          <a:solidFill>
                            <a:schemeClr val="tx1"/>
                          </a:solidFill>
                          <a:effectLst/>
                          <a:latin typeface="+mn-lt"/>
                          <a:ea typeface="Times New Roman" panose="02020603050405020304" pitchFamily="18" charset="0"/>
                          <a:cs typeface="Arial" panose="020B0604020202020204" pitchFamily="34" charset="0"/>
                        </a:rPr>
                        <a:t>Costs were £9.5m for the year which was an over-spend of £0.4m against the budget. </a:t>
                      </a:r>
                    </a:p>
                    <a:p>
                      <a:pPr marL="0" marR="0" algn="just">
                        <a:spcBef>
                          <a:spcPts val="0"/>
                        </a:spcBef>
                        <a:spcAft>
                          <a:spcPts val="0"/>
                        </a:spcAft>
                      </a:pPr>
                      <a:endParaRPr lang="en-GB" sz="1200" b="0" kern="1200" dirty="0">
                        <a:solidFill>
                          <a:schemeClr val="tx1"/>
                        </a:solidFill>
                        <a:effectLst/>
                        <a:latin typeface="+mn-lt"/>
                        <a:ea typeface="Times New Roman" panose="02020603050405020304" pitchFamily="18" charset="0"/>
                        <a:cs typeface="Arial" panose="020B0604020202020204" pitchFamily="34" charset="0"/>
                      </a:endParaRPr>
                    </a:p>
                    <a:p>
                      <a:pPr marL="0" marR="0" algn="just">
                        <a:spcBef>
                          <a:spcPts val="0"/>
                        </a:spcBef>
                        <a:spcAft>
                          <a:spcPts val="0"/>
                        </a:spcAft>
                      </a:pPr>
                      <a:r>
                        <a:rPr lang="en-GB" sz="1200" b="0" kern="1200" dirty="0">
                          <a:solidFill>
                            <a:schemeClr val="tx1"/>
                          </a:solidFill>
                          <a:effectLst/>
                          <a:latin typeface="+mn-lt"/>
                          <a:ea typeface="Times New Roman" panose="02020603050405020304" pitchFamily="18" charset="0"/>
                          <a:cs typeface="Arial" panose="020B0604020202020204" pitchFamily="34" charset="0"/>
                        </a:rPr>
                        <a:t>The over-spend was due to investments in the Digital Evidence Management System (DEMS), as well as MFSS system replacements.</a:t>
                      </a:r>
                    </a:p>
                    <a:p>
                      <a:pPr marL="0" marR="0" algn="just">
                        <a:spcBef>
                          <a:spcPts val="0"/>
                        </a:spcBef>
                        <a:spcAft>
                          <a:spcPts val="0"/>
                        </a:spcAft>
                      </a:pPr>
                      <a:endParaRPr lang="en-GB" sz="1200" b="0" kern="1200" dirty="0">
                        <a:solidFill>
                          <a:schemeClr val="tx1"/>
                        </a:solidFill>
                        <a:effectLst/>
                        <a:latin typeface="+mn-lt"/>
                        <a:ea typeface="Times New Roman" panose="02020603050405020304" pitchFamily="18" charset="0"/>
                        <a:cs typeface="Arial" panose="020B0604020202020204" pitchFamily="34" charset="0"/>
                      </a:endParaRPr>
                    </a:p>
                    <a:p>
                      <a:pPr marL="0" marR="0" algn="just">
                        <a:spcBef>
                          <a:spcPts val="0"/>
                        </a:spcBef>
                        <a:spcAft>
                          <a:spcPts val="0"/>
                        </a:spcAft>
                      </a:pPr>
                      <a:r>
                        <a:rPr lang="en-GB" sz="1200" b="0" kern="1200" dirty="0">
                          <a:solidFill>
                            <a:schemeClr val="tx1"/>
                          </a:solidFill>
                          <a:effectLst/>
                          <a:latin typeface="+mn-lt"/>
                          <a:ea typeface="Times New Roman" panose="02020603050405020304" pitchFamily="18" charset="0"/>
                          <a:cs typeface="Arial" panose="020B0604020202020204" pitchFamily="34" charset="0"/>
                        </a:rPr>
                        <a:t>Savings were made following a review of hardware and license requirements, and decommissioning of redundant network lines, off-setting the over-spends on system investments.</a:t>
                      </a:r>
                    </a:p>
                    <a:p>
                      <a:pPr marL="0" marR="0" algn="just">
                        <a:spcBef>
                          <a:spcPts val="0"/>
                        </a:spcBef>
                        <a:spcAft>
                          <a:spcPts val="0"/>
                        </a:spcAft>
                      </a:pPr>
                      <a:endParaRPr lang="en-GB" sz="1200" b="0" kern="1200" dirty="0">
                        <a:solidFill>
                          <a:schemeClr val="tx1"/>
                        </a:solidFill>
                        <a:effectLst/>
                        <a:latin typeface="+mn-lt"/>
                        <a:ea typeface="Times New Roman" panose="02020603050405020304" pitchFamily="18" charset="0"/>
                        <a:cs typeface="Arial" panose="020B0604020202020204" pitchFamily="34" charset="0"/>
                      </a:endParaRPr>
                    </a:p>
                    <a:p>
                      <a:pPr marL="0" marR="0" algn="just">
                        <a:spcBef>
                          <a:spcPts val="0"/>
                        </a:spcBef>
                        <a:spcAft>
                          <a:spcPts val="0"/>
                        </a:spcAft>
                      </a:pPr>
                      <a:r>
                        <a:rPr lang="en-GB" sz="1200" b="0" kern="1200" dirty="0">
                          <a:solidFill>
                            <a:schemeClr val="tx1"/>
                          </a:solidFill>
                          <a:effectLst/>
                          <a:latin typeface="+mn-lt"/>
                          <a:ea typeface="Times New Roman" panose="02020603050405020304" pitchFamily="18" charset="0"/>
                          <a:cs typeface="Arial" panose="020B0604020202020204" pitchFamily="34" charset="0"/>
                        </a:rPr>
                        <a:t>Cost has been incurred due to the increase in IT kit in respect of officer numbers, this will be offset by income from Uplift. </a:t>
                      </a:r>
                    </a:p>
                    <a:p>
                      <a:pPr marL="0" marR="0" algn="just">
                        <a:spcBef>
                          <a:spcPts val="0"/>
                        </a:spcBef>
                        <a:spcAft>
                          <a:spcPts val="0"/>
                        </a:spcAft>
                      </a:pPr>
                      <a:endParaRPr lang="en-GB" sz="1200" b="0" kern="1200" dirty="0">
                        <a:solidFill>
                          <a:schemeClr val="tx1"/>
                        </a:solidFill>
                        <a:effectLst/>
                        <a:latin typeface="+mn-lt"/>
                        <a:ea typeface="Times New Roman" panose="02020603050405020304" pitchFamily="18" charset="0"/>
                        <a:cs typeface="Arial" panose="020B0604020202020204" pitchFamily="34" charset="0"/>
                      </a:endParaRPr>
                    </a:p>
                    <a:p>
                      <a:pPr algn="l">
                        <a:spcAft>
                          <a:spcPts val="0"/>
                        </a:spcAft>
                      </a:pPr>
                      <a:endParaRPr lang="en-GB" sz="1200" b="0" kern="1200" dirty="0">
                        <a:solidFill>
                          <a:schemeClr val="tx1"/>
                        </a:solidFill>
                        <a:effectLst/>
                        <a:latin typeface="+mn-lt"/>
                        <a:ea typeface="Times New Roman" panose="02020603050405020304" pitchFamily="18" charset="0"/>
                        <a:cs typeface="Arial" panose="020B0604020202020204" pitchFamily="34" charset="0"/>
                      </a:endParaRPr>
                    </a:p>
                  </a:txBody>
                  <a:tcPr marL="100330" marR="100330" marT="73025" marB="730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5890908"/>
                  </a:ext>
                </a:extLst>
              </a:tr>
            </a:tbl>
          </a:graphicData>
        </a:graphic>
      </p:graphicFrame>
      <p:sp>
        <p:nvSpPr>
          <p:cNvPr id="6" name="TextBox 5">
            <a:extLst>
              <a:ext uri="{FF2B5EF4-FFF2-40B4-BE49-F238E27FC236}">
                <a16:creationId xmlns:a16="http://schemas.microsoft.com/office/drawing/2014/main" id="{201AF3F9-78D6-48C5-8127-16EA56DB94EB}"/>
              </a:ext>
            </a:extLst>
          </p:cNvPr>
          <p:cNvSpPr txBox="1"/>
          <p:nvPr/>
        </p:nvSpPr>
        <p:spPr>
          <a:xfrm>
            <a:off x="9567446" y="0"/>
            <a:ext cx="338554" cy="6876000"/>
          </a:xfrm>
          <a:prstGeom prst="rect">
            <a:avLst/>
          </a:prstGeom>
          <a:solidFill>
            <a:srgbClr val="00206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CHIEF OFFICER’S NARRATIVE REPORT     </a:t>
            </a:r>
            <a:r>
              <a:rPr lang="en-GB" sz="1000" b="1" dirty="0">
                <a:solidFill>
                  <a:schemeClr val="bg1"/>
                </a:solidFill>
              </a:rPr>
              <a:t>|      STATEMENT OF ACCOUNTS – 2021-22</a:t>
            </a:r>
          </a:p>
        </p:txBody>
      </p:sp>
      <p:sp>
        <p:nvSpPr>
          <p:cNvPr id="3" name="TextBox 2"/>
          <p:cNvSpPr txBox="1"/>
          <p:nvPr/>
        </p:nvSpPr>
        <p:spPr>
          <a:xfrm>
            <a:off x="9567447" y="6427820"/>
            <a:ext cx="354008" cy="246221"/>
          </a:xfrm>
          <a:prstGeom prst="rect">
            <a:avLst/>
          </a:prstGeom>
          <a:noFill/>
        </p:spPr>
        <p:txBody>
          <a:bodyPr wrap="square" rtlCol="0">
            <a:spAutoFit/>
          </a:bodyPr>
          <a:lstStyle/>
          <a:p>
            <a:r>
              <a:rPr lang="en-GB" sz="1000" dirty="0">
                <a:solidFill>
                  <a:schemeClr val="bg1"/>
                </a:solidFill>
              </a:rPr>
              <a:t>12</a:t>
            </a:r>
          </a:p>
        </p:txBody>
      </p:sp>
    </p:spTree>
    <p:extLst>
      <p:ext uri="{BB962C8B-B14F-4D97-AF65-F5344CB8AC3E}">
        <p14:creationId xmlns:p14="http://schemas.microsoft.com/office/powerpoint/2010/main" val="2313164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4" y="6356358"/>
            <a:ext cx="276271" cy="365125"/>
          </a:xfrm>
        </p:spPr>
        <p:txBody>
          <a:bodyPr vert="vert"/>
          <a:lstStyle/>
          <a:p>
            <a:r>
              <a:rPr lang="en-GB" sz="1000" dirty="0">
                <a:solidFill>
                  <a:schemeClr val="bg1"/>
                </a:solidFill>
              </a:rPr>
              <a:t>00</a:t>
            </a:r>
            <a:fld id="{97D3BC75-7245-4D53-964E-6D1A27AF082C}" type="slidenum">
              <a:rPr lang="en-GB" sz="1000">
                <a:solidFill>
                  <a:schemeClr val="bg1"/>
                </a:solidFill>
              </a:rPr>
              <a:t>13</a:t>
            </a:fld>
            <a:endParaRPr lang="en-GB" sz="1000" dirty="0">
              <a:solidFill>
                <a:schemeClr val="bg1"/>
              </a:solidFill>
            </a:endParaRPr>
          </a:p>
        </p:txBody>
      </p:sp>
      <p:graphicFrame>
        <p:nvGraphicFramePr>
          <p:cNvPr id="5" name="Table 4">
            <a:extLst>
              <a:ext uri="{FF2B5EF4-FFF2-40B4-BE49-F238E27FC236}">
                <a16:creationId xmlns:a16="http://schemas.microsoft.com/office/drawing/2014/main" id="{4E56888E-3048-4B03-ABB3-6205C656645A}"/>
              </a:ext>
            </a:extLst>
          </p:cNvPr>
          <p:cNvGraphicFramePr>
            <a:graphicFrameLocks noGrp="1"/>
          </p:cNvGraphicFramePr>
          <p:nvPr>
            <p:extLst>
              <p:ext uri="{D42A27DB-BD31-4B8C-83A1-F6EECF244321}">
                <p14:modId xmlns:p14="http://schemas.microsoft.com/office/powerpoint/2010/main" val="662335931"/>
              </p:ext>
            </p:extLst>
          </p:nvPr>
        </p:nvGraphicFramePr>
        <p:xfrm>
          <a:off x="350984" y="323277"/>
          <a:ext cx="8931567" cy="6094050"/>
        </p:xfrm>
        <a:graphic>
          <a:graphicData uri="http://schemas.openxmlformats.org/drawingml/2006/table">
            <a:tbl>
              <a:tblPr firstRow="1" bandRow="1">
                <a:tableStyleId>{2D5ABB26-0587-4C30-8999-92F81FD0307C}</a:tableStyleId>
              </a:tblPr>
              <a:tblGrid>
                <a:gridCol w="2977189">
                  <a:extLst>
                    <a:ext uri="{9D8B030D-6E8A-4147-A177-3AD203B41FA5}">
                      <a16:colId xmlns:a16="http://schemas.microsoft.com/office/drawing/2014/main" val="2868856792"/>
                    </a:ext>
                  </a:extLst>
                </a:gridCol>
                <a:gridCol w="2977189">
                  <a:extLst>
                    <a:ext uri="{9D8B030D-6E8A-4147-A177-3AD203B41FA5}">
                      <a16:colId xmlns:a16="http://schemas.microsoft.com/office/drawing/2014/main" val="1651142004"/>
                    </a:ext>
                  </a:extLst>
                </a:gridCol>
                <a:gridCol w="2977189">
                  <a:extLst>
                    <a:ext uri="{9D8B030D-6E8A-4147-A177-3AD203B41FA5}">
                      <a16:colId xmlns:a16="http://schemas.microsoft.com/office/drawing/2014/main" val="547597477"/>
                    </a:ext>
                  </a:extLst>
                </a:gridCol>
              </a:tblGrid>
              <a:tr h="360000">
                <a:tc gridSpan="3">
                  <a:txBody>
                    <a:bodyPr/>
                    <a:lstStyle/>
                    <a:p>
                      <a:pPr marL="0" indent="0">
                        <a:buFont typeface="+mj-lt"/>
                        <a:buNone/>
                      </a:pPr>
                      <a:r>
                        <a:rPr lang="en-GB" sz="1400" b="1" dirty="0">
                          <a:solidFill>
                            <a:srgbClr val="002060"/>
                          </a:solidFill>
                          <a:latin typeface="+mn-lt"/>
                          <a:ea typeface="Verdana" panose="020B0604030504040204" pitchFamily="34" charset="0"/>
                          <a:cs typeface="Arial" panose="020B0604020202020204" pitchFamily="34" charset="0"/>
                        </a:rPr>
                        <a:t>FINANCIAL PERFORMANCE</a:t>
                      </a:r>
                      <a:r>
                        <a:rPr lang="en-GB" sz="1200" b="1" dirty="0">
                          <a:solidFill>
                            <a:srgbClr val="002060"/>
                          </a:solidFill>
                          <a:latin typeface="+mn-lt"/>
                          <a:ea typeface="Verdana" panose="020B0604030504040204" pitchFamily="34" charset="0"/>
                          <a:cs typeface="Arial" panose="020B0604020202020204" pitchFamily="34" charset="0"/>
                        </a:rPr>
                        <a:t> (continued)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100" b="1" dirty="0">
                        <a:solidFill>
                          <a:srgbClr val="002060"/>
                        </a:solidFill>
                        <a:latin typeface="+mn-lt"/>
                        <a:ea typeface="Verdana" panose="020B060403050404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indent="0">
                        <a:buFont typeface="+mj-lt"/>
                        <a:buNone/>
                      </a:pPr>
                      <a:endParaRPr lang="en-GB" sz="1100" b="1" dirty="0">
                        <a:solidFill>
                          <a:srgbClr val="002060"/>
                        </a:solidFill>
                        <a:latin typeface="+mn-lt"/>
                        <a:ea typeface="Verdana" panose="020B060403050404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1682969"/>
                  </a:ext>
                </a:extLst>
              </a:tr>
              <a:tr h="5177458">
                <a:tc>
                  <a:txBody>
                    <a:bodyPr/>
                    <a:lstStyle/>
                    <a:p>
                      <a:pPr marL="0" marR="0" algn="just">
                        <a:spcBef>
                          <a:spcPts val="0"/>
                        </a:spcBef>
                        <a:spcAft>
                          <a:spcPts val="0"/>
                        </a:spcAft>
                      </a:pPr>
                      <a:r>
                        <a:rPr lang="en-GB" sz="1200" b="1" u="sng" kern="1200" dirty="0">
                          <a:solidFill>
                            <a:srgbClr val="002060"/>
                          </a:solidFill>
                          <a:effectLst/>
                          <a:latin typeface="+mn-lt"/>
                          <a:ea typeface="Times New Roman" panose="02020603050405020304" pitchFamily="18" charset="0"/>
                          <a:cs typeface="Arial" panose="020B0604020202020204" pitchFamily="34" charset="0"/>
                        </a:rPr>
                        <a:t>Supplies &amp; Services</a:t>
                      </a:r>
                    </a:p>
                    <a:p>
                      <a:pPr marL="0" marR="0" algn="just">
                        <a:spcBef>
                          <a:spcPts val="0"/>
                        </a:spcBef>
                        <a:spcAft>
                          <a:spcPts val="0"/>
                        </a:spcAft>
                      </a:pPr>
                      <a:endParaRPr lang="en-GB" sz="1200" b="1" u="sng" kern="1200" dirty="0">
                        <a:solidFill>
                          <a:schemeClr val="tx1"/>
                        </a:solidFill>
                        <a:effectLst/>
                        <a:latin typeface="+mn-lt"/>
                        <a:ea typeface="Times New Roman" panose="02020603050405020304" pitchFamily="18" charset="0"/>
                        <a:cs typeface="Arial" panose="020B0604020202020204" pitchFamily="34" charset="0"/>
                      </a:endParaRPr>
                    </a:p>
                    <a:p>
                      <a:pPr marL="0" marR="0" algn="just">
                        <a:spcBef>
                          <a:spcPts val="0"/>
                        </a:spcBef>
                        <a:spcAft>
                          <a:spcPts val="0"/>
                        </a:spcAft>
                      </a:pPr>
                      <a:r>
                        <a:rPr lang="en-GB" sz="1200" b="0" kern="1200" dirty="0">
                          <a:solidFill>
                            <a:schemeClr val="tx1"/>
                          </a:solidFill>
                          <a:effectLst/>
                          <a:latin typeface="+mn-lt"/>
                          <a:ea typeface="Times New Roman" panose="02020603050405020304" pitchFamily="18" charset="0"/>
                          <a:cs typeface="Arial" panose="020B0604020202020204" pitchFamily="34" charset="0"/>
                        </a:rPr>
                        <a:t>Costs were £10.7m which was an over-spend of £1.2m against the budget, mainly due to increased insurance contributions £709k as claims rose during the year, and increased vehicle recovery costs £246k.</a:t>
                      </a:r>
                    </a:p>
                    <a:p>
                      <a:pPr marL="0" marR="0" algn="just">
                        <a:spcBef>
                          <a:spcPts val="0"/>
                        </a:spcBef>
                        <a:spcAft>
                          <a:spcPts val="0"/>
                        </a:spcAft>
                      </a:pPr>
                      <a:endParaRPr lang="en-GB" sz="1200" b="0" kern="1200" dirty="0">
                        <a:solidFill>
                          <a:schemeClr val="tx1"/>
                        </a:solidFill>
                        <a:effectLst/>
                        <a:latin typeface="+mn-lt"/>
                        <a:ea typeface="Calibri" panose="020F0502020204030204" pitchFamily="34" charset="0"/>
                        <a:cs typeface="Arial" panose="020B0604020202020204" pitchFamily="34" charset="0"/>
                      </a:endParaRPr>
                    </a:p>
                    <a:p>
                      <a:pPr marL="0" marR="0" algn="just">
                        <a:spcBef>
                          <a:spcPts val="0"/>
                        </a:spcBef>
                        <a:spcAft>
                          <a:spcPts val="0"/>
                        </a:spcAft>
                      </a:pPr>
                      <a:r>
                        <a:rPr lang="en-GB" sz="1200" b="0" kern="1200" dirty="0">
                          <a:solidFill>
                            <a:schemeClr val="tx1"/>
                          </a:solidFill>
                          <a:effectLst/>
                          <a:latin typeface="+mn-lt"/>
                          <a:ea typeface="Calibri" panose="020F0502020204030204" pitchFamily="34" charset="0"/>
                          <a:cs typeface="Arial" panose="020B0604020202020204" pitchFamily="34" charset="0"/>
                        </a:rPr>
                        <a:t>The increases were offset in part by a (£224k) saving on legal fees.</a:t>
                      </a:r>
                    </a:p>
                    <a:p>
                      <a:pPr marL="0" marR="0" algn="just">
                        <a:spcBef>
                          <a:spcPts val="0"/>
                        </a:spcBef>
                        <a:spcAft>
                          <a:spcPts val="0"/>
                        </a:spcAft>
                      </a:pPr>
                      <a:endParaRPr lang="en-GB" sz="1200" dirty="0">
                        <a:effectLst/>
                        <a:latin typeface="+mn-lt"/>
                        <a:ea typeface="Calibri" panose="020F0502020204030204" pitchFamily="34" charset="0"/>
                        <a:cs typeface="Arial" panose="020B0604020202020204" pitchFamily="34" charset="0"/>
                      </a:endParaRPr>
                    </a:p>
                    <a:p>
                      <a:pPr algn="just">
                        <a:spcAft>
                          <a:spcPts val="0"/>
                        </a:spcAft>
                      </a:pPr>
                      <a:r>
                        <a:rPr lang="en-GB" sz="1200" b="1" u="sng" dirty="0">
                          <a:solidFill>
                            <a:srgbClr val="002060"/>
                          </a:solidFill>
                          <a:effectLst/>
                          <a:latin typeface="+mn-lt"/>
                          <a:ea typeface="Calibri" panose="020F0502020204030204" pitchFamily="34" charset="0"/>
                          <a:cs typeface="Arial" panose="020B0604020202020204" pitchFamily="34" charset="0"/>
                        </a:rPr>
                        <a:t>Partnership &amp; Collaboration</a:t>
                      </a:r>
                    </a:p>
                    <a:p>
                      <a:pPr algn="just">
                        <a:spcAft>
                          <a:spcPts val="0"/>
                        </a:spcAft>
                      </a:pPr>
                      <a:endParaRPr lang="en-GB" sz="1200" b="1" u="sng" dirty="0">
                        <a:effectLst/>
                        <a:latin typeface="+mn-lt"/>
                        <a:ea typeface="Calibri" panose="020F0502020204030204" pitchFamily="34" charset="0"/>
                        <a:cs typeface="Arial" panose="020B0604020202020204" pitchFamily="34" charset="0"/>
                      </a:endParaRPr>
                    </a:p>
                    <a:p>
                      <a:pPr algn="just">
                        <a:spcAft>
                          <a:spcPts val="0"/>
                        </a:spcAft>
                      </a:pPr>
                      <a:r>
                        <a:rPr lang="en-GB" sz="1200" dirty="0">
                          <a:effectLst/>
                          <a:latin typeface="+mn-lt"/>
                          <a:ea typeface="Calibri" panose="020F0502020204030204" pitchFamily="34" charset="0"/>
                          <a:cs typeface="Arial" panose="020B0604020202020204" pitchFamily="34" charset="0"/>
                        </a:rPr>
                        <a:t>This was £16.9m for the year which was an under-spend of (£0.1m) against the budget.  </a:t>
                      </a:r>
                    </a:p>
                    <a:p>
                      <a:pPr marL="0" marR="0" algn="just">
                        <a:spcBef>
                          <a:spcPts val="0"/>
                        </a:spcBef>
                        <a:spcAft>
                          <a:spcPts val="800"/>
                        </a:spcAft>
                      </a:pPr>
                      <a:endParaRPr lang="en-GB" sz="1200" b="0" kern="1200" dirty="0">
                        <a:solidFill>
                          <a:schemeClr val="tx1"/>
                        </a:solidFill>
                        <a:effectLst/>
                        <a:latin typeface="+mn-lt"/>
                        <a:ea typeface="Times New Roman" panose="02020603050405020304" pitchFamily="18" charset="0"/>
                        <a:cs typeface="Arial" panose="020B0604020202020204" pitchFamily="34" charset="0"/>
                      </a:endParaRPr>
                    </a:p>
                    <a:p>
                      <a:pPr marL="0" marR="0" algn="just">
                        <a:spcBef>
                          <a:spcPts val="0"/>
                        </a:spcBef>
                        <a:spcAft>
                          <a:spcPts val="0"/>
                        </a:spcAft>
                      </a:pPr>
                      <a:r>
                        <a:rPr lang="en-GB" sz="1200" b="0" kern="1200" dirty="0">
                          <a:solidFill>
                            <a:schemeClr val="tx1"/>
                          </a:solidFill>
                          <a:effectLst/>
                          <a:latin typeface="+mn-lt"/>
                          <a:ea typeface="Times New Roman" panose="02020603050405020304" pitchFamily="18" charset="0"/>
                          <a:cs typeface="Arial" panose="020B0604020202020204" pitchFamily="34" charset="0"/>
                        </a:rPr>
                        <a:t>Savings have been realised in a number of areas including (£300k) on funding regional ESN posts, (£240k) regional outturn position revisions, and (£50k) from structural changes to Learning &amp; Development and Prosecutions. These savings are offset by an increase in collaboration costs of £300k due to funding formula cost share arrangements not being reviewed as expected.</a:t>
                      </a:r>
                    </a:p>
                    <a:p>
                      <a:pPr marL="0" marR="0" algn="just">
                        <a:spcBef>
                          <a:spcPts val="0"/>
                        </a:spcBef>
                        <a:spcAft>
                          <a:spcPts val="0"/>
                        </a:spcAft>
                      </a:pPr>
                      <a:endParaRPr lang="en-GB" sz="1200" b="0" kern="1200" dirty="0">
                        <a:solidFill>
                          <a:schemeClr val="tx1"/>
                        </a:solidFill>
                        <a:effectLst/>
                        <a:latin typeface="+mn-lt"/>
                        <a:ea typeface="Times New Roman" panose="02020603050405020304" pitchFamily="18" charset="0"/>
                        <a:cs typeface="Arial" panose="020B0604020202020204" pitchFamily="34" charset="0"/>
                      </a:endParaRPr>
                    </a:p>
                    <a:p>
                      <a:pPr marL="0" marR="0" algn="just">
                        <a:spcBef>
                          <a:spcPts val="0"/>
                        </a:spcBef>
                        <a:spcAft>
                          <a:spcPts val="0"/>
                        </a:spcAft>
                      </a:pPr>
                      <a:r>
                        <a:rPr lang="en-GB" sz="1200" b="0" kern="1200" dirty="0">
                          <a:solidFill>
                            <a:schemeClr val="tx1"/>
                          </a:solidFill>
                          <a:effectLst/>
                          <a:latin typeface="+mn-lt"/>
                          <a:ea typeface="Times New Roman" panose="02020603050405020304" pitchFamily="18" charset="0"/>
                          <a:cs typeface="Arial" panose="020B0604020202020204" pitchFamily="34" charset="0"/>
                        </a:rPr>
                        <a:t>Multi Force Shared Service costs have reduced by (£245k) owing to staff numbers decreasing ahead of the exit of multiple forces from the scheme.</a:t>
                      </a:r>
                    </a:p>
                  </a:txBody>
                  <a:tcPr marL="100330" marR="100330" marT="73025" marB="730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en-GB" sz="1200" b="1" u="sng" dirty="0">
                          <a:solidFill>
                            <a:srgbClr val="002060"/>
                          </a:solidFill>
                          <a:effectLst/>
                          <a:latin typeface="+mn-lt"/>
                          <a:ea typeface="Calibri" panose="020F0502020204030204" pitchFamily="34" charset="0"/>
                          <a:cs typeface="Arial" panose="020B0604020202020204" pitchFamily="34" charset="0"/>
                        </a:rPr>
                        <a:t>Capital Financing</a:t>
                      </a:r>
                    </a:p>
                    <a:p>
                      <a:pPr algn="just">
                        <a:spcAft>
                          <a:spcPts val="0"/>
                        </a:spcAft>
                      </a:pPr>
                      <a:endParaRPr lang="en-GB" sz="1200" dirty="0">
                        <a:effectLst/>
                        <a:latin typeface="+mn-lt"/>
                        <a:ea typeface="Calibri" panose="020F0502020204030204" pitchFamily="34" charset="0"/>
                        <a:cs typeface="Arial" panose="020B0604020202020204" pitchFamily="34" charset="0"/>
                      </a:endParaRPr>
                    </a:p>
                    <a:p>
                      <a:pPr algn="just">
                        <a:spcAft>
                          <a:spcPts val="0"/>
                        </a:spcAft>
                      </a:pPr>
                      <a:r>
                        <a:rPr lang="en-GB" sz="1200" dirty="0">
                          <a:effectLst/>
                          <a:latin typeface="+mn-lt"/>
                          <a:ea typeface="Calibri" panose="020F0502020204030204" pitchFamily="34" charset="0"/>
                          <a:cs typeface="Arial" panose="020B0604020202020204" pitchFamily="34" charset="0"/>
                        </a:rPr>
                        <a:t>This was £9.9m for the year, which was an over-spend of £2m against the budget.  </a:t>
                      </a:r>
                    </a:p>
                    <a:p>
                      <a:pPr algn="just">
                        <a:spcAft>
                          <a:spcPts val="0"/>
                        </a:spcAft>
                      </a:pPr>
                      <a:endParaRPr lang="en-GB" sz="1200" dirty="0">
                        <a:effectLst/>
                        <a:latin typeface="+mn-lt"/>
                        <a:ea typeface="Calibri" panose="020F0502020204030204" pitchFamily="34" charset="0"/>
                        <a:cs typeface="Arial" panose="020B0604020202020204" pitchFamily="34" charset="0"/>
                      </a:endParaRPr>
                    </a:p>
                    <a:p>
                      <a:pPr algn="just">
                        <a:spcAft>
                          <a:spcPts val="0"/>
                        </a:spcAft>
                      </a:pPr>
                      <a:r>
                        <a:rPr lang="en-GB" sz="1200" dirty="0">
                          <a:effectLst/>
                          <a:latin typeface="+mn-lt"/>
                          <a:ea typeface="Calibri" panose="020F0502020204030204" pitchFamily="34" charset="0"/>
                          <a:cs typeface="Arial" panose="020B0604020202020204" pitchFamily="34" charset="0"/>
                        </a:rPr>
                        <a:t>An additional £1.3m direct revenue financing charge was made, from a culmination of sale of write off vehicles </a:t>
                      </a:r>
                      <a:r>
                        <a:rPr lang="en-GB" sz="1200" kern="1200" dirty="0">
                          <a:solidFill>
                            <a:schemeClr val="tx1"/>
                          </a:solidFill>
                          <a:effectLst/>
                          <a:latin typeface="+mn-lt"/>
                          <a:ea typeface="+mn-ea"/>
                          <a:cs typeface="Arial" panose="020B0604020202020204" pitchFamily="34" charset="0"/>
                        </a:rPr>
                        <a:t>and in year opportunities to reduce future capital expenditure</a:t>
                      </a:r>
                      <a:r>
                        <a:rPr lang="en-GB" sz="1200" kern="1200" dirty="0">
                          <a:solidFill>
                            <a:schemeClr val="tx1"/>
                          </a:solidFill>
                          <a:effectLst/>
                          <a:latin typeface="+mn-lt"/>
                          <a:ea typeface="Calibri" panose="020F0502020204030204" pitchFamily="34" charset="0"/>
                          <a:cs typeface="Arial" panose="020B0604020202020204" pitchFamily="34" charset="0"/>
                        </a:rPr>
                        <a:t>.</a:t>
                      </a:r>
                    </a:p>
                    <a:p>
                      <a:pPr algn="just">
                        <a:spcAft>
                          <a:spcPts val="0"/>
                        </a:spcAft>
                      </a:pPr>
                      <a:endParaRPr lang="en-GB" sz="1200" dirty="0">
                        <a:effectLst/>
                        <a:latin typeface="+mn-lt"/>
                        <a:ea typeface="Calibri" panose="020F0502020204030204" pitchFamily="34" charset="0"/>
                        <a:cs typeface="Arial" panose="020B0604020202020204" pitchFamily="34" charset="0"/>
                      </a:endParaRPr>
                    </a:p>
                    <a:p>
                      <a:pPr algn="just">
                        <a:spcAft>
                          <a:spcPts val="0"/>
                        </a:spcAft>
                      </a:pPr>
                      <a:r>
                        <a:rPr lang="en-GB" sz="1200" dirty="0">
                          <a:effectLst/>
                          <a:latin typeface="+mn-lt"/>
                          <a:ea typeface="Calibri" panose="020F0502020204030204" pitchFamily="34" charset="0"/>
                          <a:cs typeface="Arial" panose="020B0604020202020204" pitchFamily="34" charset="0"/>
                        </a:rPr>
                        <a:t>The MRP has reduced by (£499k) which offsets a transfer of £500k to the IT reserve to protect against unbudgeted supply chain issues expected in future years. </a:t>
                      </a:r>
                    </a:p>
                    <a:p>
                      <a:pPr algn="just">
                        <a:spcAft>
                          <a:spcPts val="0"/>
                        </a:spcAft>
                      </a:pPr>
                      <a:endParaRPr lang="en-GB" sz="1200" dirty="0">
                        <a:effectLst/>
                        <a:latin typeface="+mn-lt"/>
                        <a:ea typeface="Calibri" panose="020F0502020204030204" pitchFamily="34" charset="0"/>
                        <a:cs typeface="Arial" panose="020B0604020202020204" pitchFamily="34" charset="0"/>
                      </a:endParaRPr>
                    </a:p>
                    <a:p>
                      <a:pPr algn="just">
                        <a:spcAft>
                          <a:spcPts val="0"/>
                        </a:spcAft>
                      </a:pPr>
                      <a:r>
                        <a:rPr lang="en-GB" sz="1200" dirty="0">
                          <a:effectLst/>
                          <a:latin typeface="+mn-lt"/>
                          <a:ea typeface="Calibri" panose="020F0502020204030204" pitchFamily="34" charset="0"/>
                          <a:cs typeface="Arial" panose="020B0604020202020204" pitchFamily="34" charset="0"/>
                        </a:rPr>
                        <a:t>Other net transfer to reserves (mainly in respect of the camera safety project) £676k were offset with additional interest earned during the year (£255k).</a:t>
                      </a:r>
                    </a:p>
                  </a:txBody>
                  <a:tcPr marL="100330" marR="100330" marT="73025" marB="730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en-GB" sz="1200" b="1" u="sng" kern="1200" dirty="0">
                          <a:solidFill>
                            <a:srgbClr val="002060"/>
                          </a:solidFill>
                          <a:effectLst/>
                          <a:latin typeface="+mn-lt"/>
                          <a:ea typeface="+mn-ea"/>
                          <a:cs typeface="Arial" panose="020B0604020202020204" pitchFamily="34" charset="0"/>
                        </a:rPr>
                        <a:t>Income</a:t>
                      </a:r>
                    </a:p>
                    <a:p>
                      <a:pPr algn="just">
                        <a:spcAft>
                          <a:spcPts val="0"/>
                        </a:spcAft>
                      </a:pPr>
                      <a:r>
                        <a:rPr lang="en-GB" sz="1200" kern="1200" dirty="0">
                          <a:solidFill>
                            <a:schemeClr val="tx1"/>
                          </a:solidFill>
                          <a:effectLst/>
                          <a:latin typeface="+mn-lt"/>
                          <a:ea typeface="+mn-ea"/>
                          <a:cs typeface="Arial" panose="020B0604020202020204" pitchFamily="34" charset="0"/>
                        </a:rPr>
                        <a:t>This was £20.7m for the year, which was an increase in income of (£3.9m).  </a:t>
                      </a:r>
                    </a:p>
                    <a:p>
                      <a:pPr algn="just">
                        <a:spcAft>
                          <a:spcPts val="0"/>
                        </a:spcAft>
                      </a:pPr>
                      <a:endParaRPr lang="en-GB" sz="1200" kern="1200" dirty="0">
                        <a:solidFill>
                          <a:schemeClr val="tx1"/>
                        </a:solidFill>
                        <a:effectLst/>
                        <a:latin typeface="+mn-lt"/>
                        <a:ea typeface="+mn-ea"/>
                        <a:cs typeface="Arial" panose="020B0604020202020204" pitchFamily="34" charset="0"/>
                      </a:endParaRPr>
                    </a:p>
                    <a:p>
                      <a:pPr marL="0" algn="just" defTabSz="914400" rtl="0" eaLnBrk="1" latinLnBrk="0" hangingPunct="1">
                        <a:spcAft>
                          <a:spcPts val="0"/>
                        </a:spcAft>
                      </a:pPr>
                      <a:r>
                        <a:rPr lang="en-GB" sz="1200" kern="1200" dirty="0">
                          <a:solidFill>
                            <a:schemeClr val="tx1"/>
                          </a:solidFill>
                          <a:effectLst/>
                          <a:latin typeface="+mn-lt"/>
                          <a:ea typeface="+mn-ea"/>
                          <a:cs typeface="Arial" panose="020B0604020202020204" pitchFamily="34" charset="0"/>
                        </a:rPr>
                        <a:t>(£1,699k) grant income in respect of knife crime, stalking protection orders, armed response, cybercrime, witness care, Covid and ARIS.</a:t>
                      </a:r>
                    </a:p>
                    <a:p>
                      <a:pPr marL="0" algn="just" defTabSz="914400" rtl="0" eaLnBrk="1" latinLnBrk="0" hangingPunct="1">
                        <a:spcAft>
                          <a:spcPts val="0"/>
                        </a:spcAft>
                      </a:pPr>
                      <a:endParaRPr lang="en-GB" sz="1200" kern="1200" dirty="0">
                        <a:solidFill>
                          <a:schemeClr val="tx1"/>
                        </a:solidFill>
                        <a:effectLst/>
                        <a:latin typeface="+mn-lt"/>
                        <a:ea typeface="+mn-ea"/>
                        <a:cs typeface="Arial" panose="020B0604020202020204" pitchFamily="34" charset="0"/>
                      </a:endParaRPr>
                    </a:p>
                    <a:p>
                      <a:pPr algn="just">
                        <a:spcAft>
                          <a:spcPts val="0"/>
                        </a:spcAft>
                      </a:pPr>
                      <a:r>
                        <a:rPr lang="en-GB" sz="1200" kern="1200" dirty="0">
                          <a:solidFill>
                            <a:schemeClr val="tx1"/>
                          </a:solidFill>
                          <a:effectLst/>
                          <a:latin typeface="+mn-lt"/>
                          <a:ea typeface="+mn-ea"/>
                          <a:cs typeface="Arial" panose="020B0604020202020204" pitchFamily="34" charset="0"/>
                        </a:rPr>
                        <a:t>(£813k) mutual aid assistance including COP26 and G7. </a:t>
                      </a:r>
                    </a:p>
                    <a:p>
                      <a:pPr algn="just">
                        <a:spcAft>
                          <a:spcPts val="0"/>
                        </a:spcAft>
                      </a:pPr>
                      <a:endParaRPr lang="en-GB" sz="1200" kern="1200" dirty="0">
                        <a:solidFill>
                          <a:schemeClr val="tx1"/>
                        </a:solidFill>
                        <a:effectLst/>
                        <a:latin typeface="+mn-lt"/>
                        <a:ea typeface="+mn-ea"/>
                        <a:cs typeface="Arial" panose="020B0604020202020204" pitchFamily="34" charset="0"/>
                      </a:endParaRPr>
                    </a:p>
                    <a:p>
                      <a:pPr algn="just">
                        <a:spcAft>
                          <a:spcPts val="0"/>
                        </a:spcAft>
                      </a:pPr>
                      <a:r>
                        <a:rPr lang="en-GB" sz="1200" kern="1200" dirty="0">
                          <a:solidFill>
                            <a:schemeClr val="tx1"/>
                          </a:solidFill>
                          <a:effectLst/>
                          <a:latin typeface="+mn-lt"/>
                          <a:ea typeface="+mn-ea"/>
                          <a:cs typeface="Arial" panose="020B0604020202020204" pitchFamily="34" charset="0"/>
                        </a:rPr>
                        <a:t>(£405k) officer secondment income.</a:t>
                      </a:r>
                    </a:p>
                    <a:p>
                      <a:pPr algn="just">
                        <a:spcAft>
                          <a:spcPts val="0"/>
                        </a:spcAft>
                      </a:pPr>
                      <a:endParaRPr lang="en-GB" sz="1200" kern="1200" dirty="0">
                        <a:solidFill>
                          <a:schemeClr val="tx1"/>
                        </a:solidFill>
                        <a:effectLst/>
                        <a:latin typeface="+mn-lt"/>
                        <a:ea typeface="+mn-ea"/>
                        <a:cs typeface="Arial" panose="020B0604020202020204" pitchFamily="34" charset="0"/>
                      </a:endParaRPr>
                    </a:p>
                    <a:p>
                      <a:pPr algn="just">
                        <a:spcAft>
                          <a:spcPts val="0"/>
                        </a:spcAft>
                      </a:pPr>
                      <a:r>
                        <a:rPr lang="en-GB" sz="1200" kern="1200" dirty="0">
                          <a:solidFill>
                            <a:schemeClr val="tx1"/>
                          </a:solidFill>
                          <a:effectLst/>
                          <a:latin typeface="+mn-lt"/>
                          <a:ea typeface="+mn-ea"/>
                          <a:cs typeface="Arial" panose="020B0604020202020204" pitchFamily="34" charset="0"/>
                        </a:rPr>
                        <a:t>(£270k) additional partnership income.</a:t>
                      </a:r>
                    </a:p>
                    <a:p>
                      <a:pPr algn="just">
                        <a:spcAft>
                          <a:spcPts val="0"/>
                        </a:spcAft>
                      </a:pPr>
                      <a:endParaRPr lang="en-GB" sz="1200" kern="1200" dirty="0">
                        <a:solidFill>
                          <a:schemeClr val="tx1"/>
                        </a:solidFill>
                        <a:effectLst/>
                        <a:latin typeface="+mn-lt"/>
                        <a:ea typeface="+mn-ea"/>
                        <a:cs typeface="Arial" panose="020B0604020202020204" pitchFamily="34" charset="0"/>
                      </a:endParaRPr>
                    </a:p>
                    <a:p>
                      <a:pPr algn="just">
                        <a:spcAft>
                          <a:spcPts val="0"/>
                        </a:spcAft>
                      </a:pPr>
                      <a:r>
                        <a:rPr lang="en-GB" sz="1200" kern="1200" dirty="0">
                          <a:solidFill>
                            <a:schemeClr val="tx1"/>
                          </a:solidFill>
                          <a:effectLst/>
                          <a:latin typeface="+mn-lt"/>
                          <a:ea typeface="+mn-ea"/>
                          <a:cs typeface="Arial" panose="020B0604020202020204" pitchFamily="34" charset="0"/>
                        </a:rPr>
                        <a:t>(£245k) vehicle recovery.</a:t>
                      </a:r>
                    </a:p>
                    <a:p>
                      <a:pPr algn="just">
                        <a:spcAft>
                          <a:spcPts val="0"/>
                        </a:spcAft>
                      </a:pPr>
                      <a:endParaRPr lang="en-GB" sz="1200" kern="1200" dirty="0">
                        <a:solidFill>
                          <a:schemeClr val="tx1"/>
                        </a:solidFill>
                        <a:effectLst/>
                        <a:latin typeface="+mn-lt"/>
                        <a:ea typeface="+mn-ea"/>
                        <a:cs typeface="Arial" panose="020B0604020202020204" pitchFamily="34" charset="0"/>
                      </a:endParaRPr>
                    </a:p>
                    <a:p>
                      <a:pPr algn="just">
                        <a:spcAft>
                          <a:spcPts val="0"/>
                        </a:spcAft>
                      </a:pPr>
                      <a:r>
                        <a:rPr lang="en-GB" sz="1200" kern="1200" dirty="0">
                          <a:solidFill>
                            <a:schemeClr val="tx1"/>
                          </a:solidFill>
                          <a:effectLst/>
                          <a:latin typeface="+mn-lt"/>
                          <a:ea typeface="+mn-ea"/>
                          <a:cs typeface="Arial" panose="020B0604020202020204" pitchFamily="34" charset="0"/>
                        </a:rPr>
                        <a:t>Much of the additional income is offset with costs in other spend areas, particularly officer overtime.</a:t>
                      </a:r>
                    </a:p>
                    <a:p>
                      <a:pPr algn="just">
                        <a:spcAft>
                          <a:spcPts val="0"/>
                        </a:spcAft>
                      </a:pPr>
                      <a:endParaRPr lang="en-GB" sz="1200" kern="1200" dirty="0">
                        <a:solidFill>
                          <a:schemeClr val="tx1"/>
                        </a:solidFill>
                        <a:effectLst/>
                        <a:latin typeface="+mn-lt"/>
                        <a:ea typeface="+mn-ea"/>
                        <a:cs typeface="Arial" panose="020B0604020202020204" pitchFamily="34" charset="0"/>
                      </a:endParaRPr>
                    </a:p>
                  </a:txBody>
                  <a:tcPr marL="100330" marR="100330" marT="73025" marB="730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5890908"/>
                  </a:ext>
                </a:extLst>
              </a:tr>
            </a:tbl>
          </a:graphicData>
        </a:graphic>
      </p:graphicFrame>
      <p:sp>
        <p:nvSpPr>
          <p:cNvPr id="6" name="TextBox 5">
            <a:extLst>
              <a:ext uri="{FF2B5EF4-FFF2-40B4-BE49-F238E27FC236}">
                <a16:creationId xmlns:a16="http://schemas.microsoft.com/office/drawing/2014/main" id="{201AF3F9-78D6-48C5-8127-16EA56DB94EB}"/>
              </a:ext>
            </a:extLst>
          </p:cNvPr>
          <p:cNvSpPr txBox="1"/>
          <p:nvPr/>
        </p:nvSpPr>
        <p:spPr>
          <a:xfrm>
            <a:off x="9567446" y="0"/>
            <a:ext cx="338554" cy="6876000"/>
          </a:xfrm>
          <a:prstGeom prst="rect">
            <a:avLst/>
          </a:prstGeom>
          <a:solidFill>
            <a:srgbClr val="00206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CHIEF OFFICER’S NARRATIVE REPORT     </a:t>
            </a:r>
            <a:r>
              <a:rPr lang="en-GB" sz="1000" b="1" dirty="0">
                <a:solidFill>
                  <a:schemeClr val="bg1"/>
                </a:solidFill>
              </a:rPr>
              <a:t>|      STATEMENT OF ACCOUNTS – 2021-22</a:t>
            </a:r>
          </a:p>
        </p:txBody>
      </p:sp>
      <p:sp>
        <p:nvSpPr>
          <p:cNvPr id="3" name="TextBox 2"/>
          <p:cNvSpPr txBox="1"/>
          <p:nvPr/>
        </p:nvSpPr>
        <p:spPr>
          <a:xfrm>
            <a:off x="9567446" y="6441047"/>
            <a:ext cx="354008" cy="246221"/>
          </a:xfrm>
          <a:prstGeom prst="rect">
            <a:avLst/>
          </a:prstGeom>
          <a:noFill/>
        </p:spPr>
        <p:txBody>
          <a:bodyPr wrap="square" rtlCol="0">
            <a:spAutoFit/>
          </a:bodyPr>
          <a:lstStyle/>
          <a:p>
            <a:r>
              <a:rPr lang="en-GB" sz="1000" dirty="0">
                <a:solidFill>
                  <a:schemeClr val="bg1"/>
                </a:solidFill>
              </a:rPr>
              <a:t>13</a:t>
            </a:r>
          </a:p>
        </p:txBody>
      </p:sp>
    </p:spTree>
    <p:extLst>
      <p:ext uri="{BB962C8B-B14F-4D97-AF65-F5344CB8AC3E}">
        <p14:creationId xmlns:p14="http://schemas.microsoft.com/office/powerpoint/2010/main" val="4159968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4" y="6356358"/>
            <a:ext cx="276271" cy="365125"/>
          </a:xfrm>
        </p:spPr>
        <p:txBody>
          <a:bodyPr vert="vert"/>
          <a:lstStyle/>
          <a:p>
            <a:r>
              <a:rPr lang="en-GB" sz="1000" dirty="0">
                <a:solidFill>
                  <a:schemeClr val="bg1"/>
                </a:solidFill>
              </a:rPr>
              <a:t>00</a:t>
            </a:r>
            <a:fld id="{97D3BC75-7245-4D53-964E-6D1A27AF082C}" type="slidenum">
              <a:rPr lang="en-GB" sz="1000">
                <a:solidFill>
                  <a:schemeClr val="bg1"/>
                </a:solidFill>
              </a:rPr>
              <a:t>14</a:t>
            </a:fld>
            <a:endParaRPr lang="en-GB" sz="1000" dirty="0">
              <a:solidFill>
                <a:schemeClr val="bg1"/>
              </a:solidFill>
            </a:endParaRPr>
          </a:p>
        </p:txBody>
      </p:sp>
      <p:graphicFrame>
        <p:nvGraphicFramePr>
          <p:cNvPr id="5" name="Table 4">
            <a:extLst>
              <a:ext uri="{FF2B5EF4-FFF2-40B4-BE49-F238E27FC236}">
                <a16:creationId xmlns:a16="http://schemas.microsoft.com/office/drawing/2014/main" id="{4E56888E-3048-4B03-ABB3-6205C656645A}"/>
              </a:ext>
            </a:extLst>
          </p:cNvPr>
          <p:cNvGraphicFramePr>
            <a:graphicFrameLocks noGrp="1"/>
          </p:cNvGraphicFramePr>
          <p:nvPr>
            <p:extLst>
              <p:ext uri="{D42A27DB-BD31-4B8C-83A1-F6EECF244321}">
                <p14:modId xmlns:p14="http://schemas.microsoft.com/office/powerpoint/2010/main" val="1124021769"/>
              </p:ext>
            </p:extLst>
          </p:nvPr>
        </p:nvGraphicFramePr>
        <p:xfrm>
          <a:off x="350984" y="315429"/>
          <a:ext cx="8931567" cy="6396658"/>
        </p:xfrm>
        <a:graphic>
          <a:graphicData uri="http://schemas.openxmlformats.org/drawingml/2006/table">
            <a:tbl>
              <a:tblPr firstRow="1" bandRow="1">
                <a:tableStyleId>{2D5ABB26-0587-4C30-8999-92F81FD0307C}</a:tableStyleId>
              </a:tblPr>
              <a:tblGrid>
                <a:gridCol w="2977189">
                  <a:extLst>
                    <a:ext uri="{9D8B030D-6E8A-4147-A177-3AD203B41FA5}">
                      <a16:colId xmlns:a16="http://schemas.microsoft.com/office/drawing/2014/main" val="2868856792"/>
                    </a:ext>
                  </a:extLst>
                </a:gridCol>
                <a:gridCol w="2977189">
                  <a:extLst>
                    <a:ext uri="{9D8B030D-6E8A-4147-A177-3AD203B41FA5}">
                      <a16:colId xmlns:a16="http://schemas.microsoft.com/office/drawing/2014/main" val="1651142004"/>
                    </a:ext>
                  </a:extLst>
                </a:gridCol>
                <a:gridCol w="2977189">
                  <a:extLst>
                    <a:ext uri="{9D8B030D-6E8A-4147-A177-3AD203B41FA5}">
                      <a16:colId xmlns:a16="http://schemas.microsoft.com/office/drawing/2014/main" val="547597477"/>
                    </a:ext>
                  </a:extLst>
                </a:gridCol>
              </a:tblGrid>
              <a:tr h="514690">
                <a:tc gridSpan="3">
                  <a:txBody>
                    <a:bodyPr/>
                    <a:lstStyle/>
                    <a:p>
                      <a:pPr marL="0" indent="0">
                        <a:buFont typeface="+mj-lt"/>
                        <a:buNone/>
                      </a:pPr>
                      <a:r>
                        <a:rPr lang="en-GB" sz="1400" b="1" dirty="0">
                          <a:solidFill>
                            <a:srgbClr val="002060"/>
                          </a:solidFill>
                          <a:latin typeface="+mn-lt"/>
                          <a:ea typeface="Verdana" panose="020B0604030504040204" pitchFamily="34" charset="0"/>
                          <a:cs typeface="Arial" panose="020B0604020202020204" pitchFamily="34" charset="0"/>
                        </a:rPr>
                        <a:t>FINANCIAL PERFORMANCE</a:t>
                      </a:r>
                      <a:r>
                        <a:rPr lang="en-GB" sz="1200" b="1" dirty="0">
                          <a:solidFill>
                            <a:srgbClr val="002060"/>
                          </a:solidFill>
                          <a:latin typeface="+mn-lt"/>
                          <a:ea typeface="Verdana" panose="020B0604030504040204" pitchFamily="34" charset="0"/>
                          <a:cs typeface="Arial" panose="020B0604020202020204" pitchFamily="34" charset="0"/>
                        </a:rPr>
                        <a:t> (continued)</a:t>
                      </a:r>
                      <a:endParaRPr lang="en-GB" sz="1200" b="1" dirty="0">
                        <a:solidFill>
                          <a:srgbClr val="FF0000"/>
                        </a:solidFill>
                        <a:latin typeface="+mn-lt"/>
                        <a:ea typeface="Verdana" panose="020B0604030504040204" pitchFamily="34" charset="0"/>
                        <a:cs typeface="Arial" panose="020B0604020202020204" pitchFamily="34" charset="0"/>
                      </a:endParaRPr>
                    </a:p>
                    <a:p>
                      <a:pPr marL="0" indent="0">
                        <a:buFont typeface="+mj-lt"/>
                        <a:buNone/>
                      </a:pPr>
                      <a:r>
                        <a:rPr lang="en-GB" sz="1200" b="1" dirty="0">
                          <a:solidFill>
                            <a:srgbClr val="002060"/>
                          </a:solidFill>
                          <a:latin typeface="+mn-lt"/>
                          <a:ea typeface="Verdana" panose="020B0604030504040204" pitchFamily="34" charset="0"/>
                          <a:cs typeface="Arial" panose="020B0604020202020204" pitchFamily="34" charset="0"/>
                        </a:rPr>
                        <a:t>2021-22 Efficiencies</a:t>
                      </a:r>
                    </a:p>
                    <a:p>
                      <a:pPr marL="0" indent="0">
                        <a:buFont typeface="+mj-lt"/>
                        <a:buNone/>
                      </a:pPr>
                      <a:endParaRPr lang="en-GB" sz="1200" b="1" dirty="0">
                        <a:solidFill>
                          <a:srgbClr val="002060"/>
                        </a:solidFill>
                        <a:latin typeface="+mn-lt"/>
                        <a:ea typeface="Verdana" panose="020B0604030504040204" pitchFamily="34" charset="0"/>
                        <a:cs typeface="Arial" panose="020B0604020202020204" pitchFamily="34" charset="0"/>
                      </a:endParaRPr>
                    </a:p>
                    <a:p>
                      <a:pPr marL="0" indent="0">
                        <a:buFont typeface="+mj-lt"/>
                        <a:buNone/>
                      </a:pPr>
                      <a:r>
                        <a:rPr lang="en-GB" sz="1200" b="0" dirty="0">
                          <a:solidFill>
                            <a:schemeClr val="tx1"/>
                          </a:solidFill>
                          <a:latin typeface="+mn-lt"/>
                          <a:ea typeface="Verdana" panose="020B0604030504040204" pitchFamily="34" charset="0"/>
                          <a:cs typeface="Arial" panose="020B0604020202020204" pitchFamily="34" charset="0"/>
                        </a:rPr>
                        <a:t>The force delivered efficiencies of £7.3m in the year, well in excess of its target of £2.5m. This performance helped in advancing the recruitment of Uplift PC numbers ahead of Governments target, and will assist in adding sustainability to the forces medium term planning assumptions. Details of the efficiencies achieved are detailed in the following table.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800" dirty="0">
                        <a:latin typeface="+mn-lt"/>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800" dirty="0">
                        <a:latin typeface="+mn-lt"/>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8336446"/>
                  </a:ext>
                </a:extLst>
              </a:tr>
              <a:tr h="5177458">
                <a:tc>
                  <a:txBody>
                    <a:bodyPr/>
                    <a:lstStyle/>
                    <a:p>
                      <a:pPr marL="0" marR="0" algn="l">
                        <a:spcBef>
                          <a:spcPts val="0"/>
                        </a:spcBef>
                        <a:spcAft>
                          <a:spcPts val="800"/>
                        </a:spcAft>
                      </a:pPr>
                      <a:endParaRPr lang="en-GB" sz="1200" dirty="0">
                        <a:effectLst/>
                        <a:latin typeface="+mn-lt"/>
                        <a:ea typeface="Calibri" panose="020F0502020204030204" pitchFamily="34" charset="0"/>
                        <a:cs typeface="Arial" panose="020B0604020202020204" pitchFamily="34" charset="0"/>
                      </a:endParaRPr>
                    </a:p>
                  </a:txBody>
                  <a:tcPr marL="100330" marR="100330" marT="73025" marB="730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800"/>
                        </a:spcAft>
                      </a:pPr>
                      <a:endParaRPr lang="en-GB" sz="1200" dirty="0">
                        <a:effectLst/>
                        <a:latin typeface="+mn-lt"/>
                        <a:ea typeface="Calibri" panose="020F0502020204030204" pitchFamily="34" charset="0"/>
                        <a:cs typeface="Arial" panose="020B0604020202020204" pitchFamily="34" charset="0"/>
                      </a:endParaRPr>
                    </a:p>
                  </a:txBody>
                  <a:tcPr marL="100330" marR="100330" marT="73025" marB="730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800"/>
                        </a:spcAft>
                      </a:pPr>
                      <a:endParaRPr lang="en-GB" sz="1200" kern="1200" dirty="0">
                        <a:solidFill>
                          <a:schemeClr val="tx1"/>
                        </a:solidFill>
                        <a:effectLst/>
                        <a:latin typeface="+mn-lt"/>
                        <a:ea typeface="+mn-ea"/>
                        <a:cs typeface="Arial" panose="020B0604020202020204" pitchFamily="34" charset="0"/>
                      </a:endParaRPr>
                    </a:p>
                    <a:p>
                      <a:pPr algn="l">
                        <a:spcAft>
                          <a:spcPts val="800"/>
                        </a:spcAft>
                      </a:pPr>
                      <a:endParaRPr lang="en-GB" sz="1200" kern="1200" dirty="0">
                        <a:solidFill>
                          <a:schemeClr val="tx1"/>
                        </a:solidFill>
                        <a:effectLst/>
                        <a:latin typeface="+mn-lt"/>
                        <a:ea typeface="+mn-ea"/>
                        <a:cs typeface="Arial" panose="020B0604020202020204" pitchFamily="34" charset="0"/>
                      </a:endParaRPr>
                    </a:p>
                    <a:p>
                      <a:pPr algn="l">
                        <a:spcAft>
                          <a:spcPts val="800"/>
                        </a:spcAft>
                      </a:pPr>
                      <a:endParaRPr lang="en-GB" sz="1200" kern="1200" dirty="0">
                        <a:solidFill>
                          <a:schemeClr val="tx1"/>
                        </a:solidFill>
                        <a:effectLst/>
                        <a:latin typeface="+mn-lt"/>
                        <a:ea typeface="+mn-ea"/>
                        <a:cs typeface="Arial" panose="020B0604020202020204" pitchFamily="34" charset="0"/>
                      </a:endParaRPr>
                    </a:p>
                    <a:p>
                      <a:pPr algn="l">
                        <a:spcAft>
                          <a:spcPts val="800"/>
                        </a:spcAft>
                      </a:pPr>
                      <a:endParaRPr lang="en-GB" sz="1200" kern="1200" dirty="0">
                        <a:solidFill>
                          <a:schemeClr val="tx1"/>
                        </a:solidFill>
                        <a:effectLst/>
                        <a:latin typeface="+mn-lt"/>
                        <a:ea typeface="+mn-ea"/>
                        <a:cs typeface="Arial" panose="020B0604020202020204" pitchFamily="34" charset="0"/>
                      </a:endParaRPr>
                    </a:p>
                    <a:p>
                      <a:pPr algn="l">
                        <a:spcAft>
                          <a:spcPts val="800"/>
                        </a:spcAft>
                      </a:pPr>
                      <a:endParaRPr lang="en-GB" sz="1200" kern="1200" dirty="0">
                        <a:solidFill>
                          <a:schemeClr val="tx1"/>
                        </a:solidFill>
                        <a:effectLst/>
                        <a:latin typeface="+mn-lt"/>
                        <a:ea typeface="+mn-ea"/>
                        <a:cs typeface="Arial" panose="020B0604020202020204" pitchFamily="34" charset="0"/>
                      </a:endParaRPr>
                    </a:p>
                    <a:p>
                      <a:pPr algn="l">
                        <a:spcAft>
                          <a:spcPts val="800"/>
                        </a:spcAft>
                      </a:pPr>
                      <a:endParaRPr lang="en-GB" sz="1200" kern="1200" dirty="0">
                        <a:solidFill>
                          <a:schemeClr val="tx1"/>
                        </a:solidFill>
                        <a:effectLst/>
                        <a:latin typeface="+mn-lt"/>
                        <a:ea typeface="+mn-ea"/>
                        <a:cs typeface="Arial" panose="020B0604020202020204" pitchFamily="34" charset="0"/>
                      </a:endParaRPr>
                    </a:p>
                    <a:p>
                      <a:pPr algn="l">
                        <a:spcAft>
                          <a:spcPts val="800"/>
                        </a:spcAft>
                      </a:pPr>
                      <a:endParaRPr lang="en-GB" sz="1200" kern="1200" dirty="0">
                        <a:solidFill>
                          <a:schemeClr val="tx1"/>
                        </a:solidFill>
                        <a:effectLst/>
                        <a:latin typeface="+mn-lt"/>
                        <a:ea typeface="+mn-ea"/>
                        <a:cs typeface="Arial" panose="020B0604020202020204" pitchFamily="34" charset="0"/>
                      </a:endParaRPr>
                    </a:p>
                    <a:p>
                      <a:pPr algn="l">
                        <a:spcAft>
                          <a:spcPts val="800"/>
                        </a:spcAft>
                      </a:pPr>
                      <a:endParaRPr lang="en-GB" sz="1200" kern="1200" dirty="0">
                        <a:solidFill>
                          <a:schemeClr val="tx1"/>
                        </a:solidFill>
                        <a:effectLst/>
                        <a:latin typeface="+mn-lt"/>
                        <a:ea typeface="+mn-ea"/>
                        <a:cs typeface="Arial" panose="020B0604020202020204" pitchFamily="34" charset="0"/>
                      </a:endParaRPr>
                    </a:p>
                    <a:p>
                      <a:pPr algn="l">
                        <a:spcAft>
                          <a:spcPts val="800"/>
                        </a:spcAft>
                      </a:pPr>
                      <a:endParaRPr lang="en-GB" sz="1200" kern="1200" dirty="0">
                        <a:solidFill>
                          <a:schemeClr val="tx1"/>
                        </a:solidFill>
                        <a:effectLst/>
                        <a:latin typeface="+mn-lt"/>
                        <a:ea typeface="+mn-ea"/>
                        <a:cs typeface="Arial" panose="020B0604020202020204" pitchFamily="34" charset="0"/>
                      </a:endParaRPr>
                    </a:p>
                  </a:txBody>
                  <a:tcPr marL="100330" marR="100330" marT="73025" marB="730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5890908"/>
                  </a:ext>
                </a:extLst>
              </a:tr>
            </a:tbl>
          </a:graphicData>
        </a:graphic>
      </p:graphicFrame>
      <p:sp>
        <p:nvSpPr>
          <p:cNvPr id="6" name="TextBox 5">
            <a:extLst>
              <a:ext uri="{FF2B5EF4-FFF2-40B4-BE49-F238E27FC236}">
                <a16:creationId xmlns:a16="http://schemas.microsoft.com/office/drawing/2014/main" id="{201AF3F9-78D6-48C5-8127-16EA56DB94EB}"/>
              </a:ext>
            </a:extLst>
          </p:cNvPr>
          <p:cNvSpPr txBox="1"/>
          <p:nvPr/>
        </p:nvSpPr>
        <p:spPr>
          <a:xfrm>
            <a:off x="9567446" y="0"/>
            <a:ext cx="338554" cy="6876000"/>
          </a:xfrm>
          <a:prstGeom prst="rect">
            <a:avLst/>
          </a:prstGeom>
          <a:solidFill>
            <a:srgbClr val="00206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CHIEF OFFICER’S NARRATIVE REPORT     </a:t>
            </a:r>
            <a:r>
              <a:rPr lang="en-GB" sz="1000" b="1" dirty="0">
                <a:solidFill>
                  <a:schemeClr val="bg1"/>
                </a:solidFill>
              </a:rPr>
              <a:t>|      STATEMENT OF ACCOUNTS – 2021-22</a:t>
            </a:r>
            <a:endParaRPr lang="en-GB" sz="1000" dirty="0">
              <a:solidFill>
                <a:schemeClr val="bg1"/>
              </a:solidFill>
            </a:endParaRPr>
          </a:p>
        </p:txBody>
      </p:sp>
      <p:sp>
        <p:nvSpPr>
          <p:cNvPr id="3" name="TextBox 2"/>
          <p:cNvSpPr txBox="1"/>
          <p:nvPr/>
        </p:nvSpPr>
        <p:spPr>
          <a:xfrm>
            <a:off x="9567446" y="6441047"/>
            <a:ext cx="354008" cy="246221"/>
          </a:xfrm>
          <a:prstGeom prst="rect">
            <a:avLst/>
          </a:prstGeom>
          <a:noFill/>
        </p:spPr>
        <p:txBody>
          <a:bodyPr wrap="square" rtlCol="0">
            <a:spAutoFit/>
          </a:bodyPr>
          <a:lstStyle/>
          <a:p>
            <a:r>
              <a:rPr lang="en-GB" sz="1000" dirty="0">
                <a:solidFill>
                  <a:schemeClr val="bg1"/>
                </a:solidFill>
              </a:rPr>
              <a:t>14</a:t>
            </a:r>
          </a:p>
        </p:txBody>
      </p:sp>
      <p:graphicFrame>
        <p:nvGraphicFramePr>
          <p:cNvPr id="8" name="Table 7"/>
          <p:cNvGraphicFramePr>
            <a:graphicFrameLocks noGrp="1"/>
          </p:cNvGraphicFramePr>
          <p:nvPr>
            <p:extLst>
              <p:ext uri="{D42A27DB-BD31-4B8C-83A1-F6EECF244321}">
                <p14:modId xmlns:p14="http://schemas.microsoft.com/office/powerpoint/2010/main" val="422281428"/>
              </p:ext>
            </p:extLst>
          </p:nvPr>
        </p:nvGraphicFramePr>
        <p:xfrm>
          <a:off x="458553" y="1831220"/>
          <a:ext cx="6570455" cy="2999316"/>
        </p:xfrm>
        <a:graphic>
          <a:graphicData uri="http://schemas.openxmlformats.org/drawingml/2006/table">
            <a:tbl>
              <a:tblPr/>
              <a:tblGrid>
                <a:gridCol w="3008630">
                  <a:extLst>
                    <a:ext uri="{9D8B030D-6E8A-4147-A177-3AD203B41FA5}">
                      <a16:colId xmlns:a16="http://schemas.microsoft.com/office/drawing/2014/main" val="20000"/>
                    </a:ext>
                  </a:extLst>
                </a:gridCol>
                <a:gridCol w="1222175">
                  <a:extLst>
                    <a:ext uri="{9D8B030D-6E8A-4147-A177-3AD203B41FA5}">
                      <a16:colId xmlns:a16="http://schemas.microsoft.com/office/drawing/2014/main" val="20001"/>
                    </a:ext>
                  </a:extLst>
                </a:gridCol>
                <a:gridCol w="1115650">
                  <a:extLst>
                    <a:ext uri="{9D8B030D-6E8A-4147-A177-3AD203B41FA5}">
                      <a16:colId xmlns:a16="http://schemas.microsoft.com/office/drawing/2014/main" val="20002"/>
                    </a:ext>
                  </a:extLst>
                </a:gridCol>
                <a:gridCol w="1224000">
                  <a:extLst>
                    <a:ext uri="{9D8B030D-6E8A-4147-A177-3AD203B41FA5}">
                      <a16:colId xmlns:a16="http://schemas.microsoft.com/office/drawing/2014/main" val="20003"/>
                    </a:ext>
                  </a:extLst>
                </a:gridCol>
              </a:tblGrid>
              <a:tr h="308420">
                <a:tc rowSpan="2">
                  <a:txBody>
                    <a:bodyPr/>
                    <a:lstStyle/>
                    <a:p>
                      <a:pPr algn="ctr" fontAlgn="t"/>
                      <a:r>
                        <a:rPr lang="en-GB" sz="1200" b="1" i="0" u="none" strike="noStrike" dirty="0">
                          <a:solidFill>
                            <a:srgbClr val="FFFFFF"/>
                          </a:solidFill>
                          <a:effectLst/>
                          <a:latin typeface="+mn-lt"/>
                        </a:rPr>
                        <a:t>Net Expenditure Budget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fontAlgn="t"/>
                      <a:r>
                        <a:rPr lang="en-GB" sz="1200" b="1" i="0" u="none" strike="noStrike" dirty="0">
                          <a:solidFill>
                            <a:srgbClr val="FFFFFF"/>
                          </a:solidFill>
                          <a:effectLst/>
                          <a:latin typeface="+mn-lt"/>
                        </a:rPr>
                        <a:t>Efficiencies Allocation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2060"/>
                    </a:solidFill>
                  </a:tcPr>
                </a:tc>
                <a:tc>
                  <a:txBody>
                    <a:bodyPr/>
                    <a:lstStyle/>
                    <a:p>
                      <a:pPr algn="ctr" fontAlgn="t"/>
                      <a:r>
                        <a:rPr lang="en-GB" sz="1200" b="1" i="0" u="none" strike="noStrike" dirty="0">
                          <a:solidFill>
                            <a:srgbClr val="FFFFFF"/>
                          </a:solidFill>
                          <a:effectLst/>
                          <a:latin typeface="+mn-lt"/>
                        </a:rPr>
                        <a:t>Outturn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2060"/>
                    </a:solidFill>
                  </a:tcPr>
                </a:tc>
                <a:tc>
                  <a:txBody>
                    <a:bodyPr/>
                    <a:lstStyle/>
                    <a:p>
                      <a:pPr algn="ctr" fontAlgn="t"/>
                      <a:r>
                        <a:rPr lang="en-GB" sz="1200" b="1" i="0" u="none" strike="noStrike" dirty="0">
                          <a:solidFill>
                            <a:srgbClr val="FFFFFF"/>
                          </a:solidFill>
                          <a:effectLst/>
                          <a:latin typeface="+mn-lt"/>
                        </a:rPr>
                        <a:t>Variance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2060"/>
                    </a:solidFill>
                  </a:tcPr>
                </a:tc>
                <a:extLst>
                  <a:ext uri="{0D108BD9-81ED-4DB2-BD59-A6C34878D82A}">
                    <a16:rowId xmlns:a16="http://schemas.microsoft.com/office/drawing/2014/main" val="10000"/>
                  </a:ext>
                </a:extLst>
              </a:tr>
              <a:tr h="190495">
                <a:tc vMerge="1">
                  <a:txBody>
                    <a:bodyPr/>
                    <a:lstStyle/>
                    <a:p>
                      <a:endParaRPr lang="en-GB"/>
                    </a:p>
                  </a:txBody>
                  <a:tcPr/>
                </a:tc>
                <a:tc>
                  <a:txBody>
                    <a:bodyPr/>
                    <a:lstStyle/>
                    <a:p>
                      <a:pPr algn="ctr" fontAlgn="t"/>
                      <a:r>
                        <a:rPr lang="en-GB" sz="1200" b="1" i="0" u="none" strike="noStrike" dirty="0">
                          <a:solidFill>
                            <a:srgbClr val="FFFFFF"/>
                          </a:solidFill>
                          <a:effectLst/>
                          <a:latin typeface="+mn-lt"/>
                        </a:rPr>
                        <a:t>£m</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2060"/>
                    </a:solidFill>
                  </a:tcPr>
                </a:tc>
                <a:tc>
                  <a:txBody>
                    <a:bodyPr/>
                    <a:lstStyle/>
                    <a:p>
                      <a:pPr algn="ctr" fontAlgn="t"/>
                      <a:r>
                        <a:rPr lang="en-GB" sz="1200" b="1" i="0" u="none" strike="noStrike" dirty="0">
                          <a:solidFill>
                            <a:srgbClr val="FFFFFF"/>
                          </a:solidFill>
                          <a:effectLst/>
                          <a:latin typeface="+mn-lt"/>
                        </a:rPr>
                        <a:t>£m</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2060"/>
                    </a:solidFill>
                  </a:tcPr>
                </a:tc>
                <a:tc>
                  <a:txBody>
                    <a:bodyPr/>
                    <a:lstStyle/>
                    <a:p>
                      <a:pPr algn="ctr" fontAlgn="t"/>
                      <a:r>
                        <a:rPr lang="en-GB" sz="1200" b="1" i="0" u="none" strike="noStrike" dirty="0">
                          <a:solidFill>
                            <a:srgbClr val="FFFFFF"/>
                          </a:solidFill>
                          <a:effectLst/>
                          <a:latin typeface="+mn-lt"/>
                        </a:rPr>
                        <a:t>£m</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0001"/>
                  </a:ext>
                </a:extLst>
              </a:tr>
              <a:tr h="290278">
                <a:tc>
                  <a:txBody>
                    <a:bodyPr/>
                    <a:lstStyle/>
                    <a:p>
                      <a:pPr algn="l" fontAlgn="ctr"/>
                      <a:r>
                        <a:rPr lang="en-GB" sz="1200" b="0" i="0" u="none" strike="noStrike" dirty="0">
                          <a:solidFill>
                            <a:srgbClr val="000000"/>
                          </a:solidFill>
                          <a:effectLst/>
                          <a:latin typeface="+mn-lt"/>
                        </a:rPr>
                        <a:t>  Staff Pay &amp; Allowances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ctr"/>
                      <a:r>
                        <a:rPr lang="en-GB" sz="1200" b="0" i="0" u="none" strike="noStrike" dirty="0">
                          <a:solidFill>
                            <a:srgbClr val="000000"/>
                          </a:solidFill>
                          <a:effectLst/>
                          <a:latin typeface="+mn-lt"/>
                        </a:rPr>
                        <a:t>0.6 </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ctr"/>
                      <a:r>
                        <a:rPr lang="en-GB" sz="1200" b="0" i="0" u="none" strike="noStrike" dirty="0">
                          <a:solidFill>
                            <a:srgbClr val="000000"/>
                          </a:solidFill>
                          <a:effectLst/>
                          <a:latin typeface="+mn-lt"/>
                        </a:rPr>
                        <a:t>2.3                  </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ctr"/>
                      <a:r>
                        <a:rPr lang="en-GB" sz="1200" b="0" i="0" u="none" strike="noStrike" dirty="0">
                          <a:solidFill>
                            <a:srgbClr val="000000"/>
                          </a:solidFill>
                          <a:effectLst/>
                          <a:latin typeface="+mn-lt"/>
                        </a:rPr>
                        <a:t>+1.7</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290278">
                <a:tc>
                  <a:txBody>
                    <a:bodyPr/>
                    <a:lstStyle/>
                    <a:p>
                      <a:pPr algn="l" fontAlgn="ctr"/>
                      <a:r>
                        <a:rPr lang="en-GB" sz="1200" b="0" i="0" u="none" strike="noStrike" dirty="0">
                          <a:solidFill>
                            <a:srgbClr val="000000"/>
                          </a:solidFill>
                          <a:effectLst/>
                          <a:latin typeface="+mn-lt"/>
                        </a:rPr>
                        <a:t>  Premises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200" b="0" i="0" u="none" strike="noStrike" dirty="0">
                          <a:solidFill>
                            <a:srgbClr val="000000"/>
                          </a:solidFill>
                          <a:effectLst/>
                          <a:latin typeface="+mn-lt"/>
                        </a:rPr>
                        <a:t>0.3 </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200" b="0" i="0" u="none" strike="noStrike" dirty="0">
                          <a:solidFill>
                            <a:srgbClr val="000000"/>
                          </a:solidFill>
                          <a:effectLst/>
                          <a:latin typeface="+mn-lt"/>
                        </a:rPr>
                        <a:t> 0.3                 </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200" b="0" i="0" u="none" strike="noStrike" dirty="0">
                          <a:solidFill>
                            <a:srgbClr val="000000"/>
                          </a:solidFill>
                          <a:effectLst/>
                          <a:latin typeface="+mn-lt"/>
                        </a:rPr>
                        <a:t>-</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98548">
                <a:tc>
                  <a:txBody>
                    <a:bodyPr/>
                    <a:lstStyle/>
                    <a:p>
                      <a:pPr algn="l" fontAlgn="ctr"/>
                      <a:r>
                        <a:rPr lang="en-GB" sz="1200" b="0" i="0" u="none" strike="noStrike" dirty="0">
                          <a:solidFill>
                            <a:srgbClr val="000000"/>
                          </a:solidFill>
                          <a:effectLst/>
                          <a:latin typeface="+mn-lt"/>
                        </a:rPr>
                        <a:t>  Communications &amp;   </a:t>
                      </a:r>
                    </a:p>
                    <a:p>
                      <a:pPr algn="l" fontAlgn="ctr"/>
                      <a:r>
                        <a:rPr lang="en-GB" sz="1200" b="0" i="0" u="none" strike="noStrike" dirty="0">
                          <a:solidFill>
                            <a:srgbClr val="000000"/>
                          </a:solidFill>
                          <a:effectLst/>
                          <a:latin typeface="+mn-lt"/>
                        </a:rPr>
                        <a:t>  Computing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200" b="0" i="0" u="none" strike="noStrike" dirty="0">
                          <a:solidFill>
                            <a:srgbClr val="000000"/>
                          </a:solidFill>
                          <a:effectLst/>
                          <a:latin typeface="+mn-lt"/>
                        </a:rPr>
                        <a:t>0.9 </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200" b="0" i="0" u="none" strike="noStrike" dirty="0">
                          <a:solidFill>
                            <a:srgbClr val="000000"/>
                          </a:solidFill>
                          <a:effectLst/>
                          <a:latin typeface="+mn-lt"/>
                        </a:rPr>
                        <a:t>1.1 </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200" b="0" i="0" u="none" strike="noStrike" dirty="0">
                          <a:solidFill>
                            <a:srgbClr val="000000"/>
                          </a:solidFill>
                          <a:effectLst/>
                          <a:latin typeface="+mn-lt"/>
                        </a:rPr>
                        <a:t>+0.2</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290278">
                <a:tc>
                  <a:txBody>
                    <a:bodyPr/>
                    <a:lstStyle/>
                    <a:p>
                      <a:pPr algn="l" fontAlgn="ctr"/>
                      <a:r>
                        <a:rPr lang="en-GB" sz="1200" b="0" i="0" u="none" strike="noStrike" dirty="0">
                          <a:solidFill>
                            <a:srgbClr val="000000"/>
                          </a:solidFill>
                          <a:effectLst/>
                          <a:latin typeface="+mn-lt"/>
                        </a:rPr>
                        <a:t>  Supplies &amp; Services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200" b="0" i="0" u="none" strike="noStrike" dirty="0">
                          <a:solidFill>
                            <a:srgbClr val="000000"/>
                          </a:solidFill>
                          <a:effectLst/>
                          <a:latin typeface="+mn-lt"/>
                        </a:rPr>
                        <a:t>0.2 </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200" b="0" i="0" u="none" strike="noStrike" dirty="0">
                          <a:solidFill>
                            <a:srgbClr val="000000"/>
                          </a:solidFill>
                          <a:effectLst/>
                          <a:latin typeface="+mn-lt"/>
                        </a:rPr>
                        <a:t>0.5</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200" b="0" i="0" u="none" strike="noStrike" dirty="0">
                          <a:solidFill>
                            <a:srgbClr val="000000"/>
                          </a:solidFill>
                          <a:effectLst/>
                          <a:latin typeface="+mn-lt"/>
                        </a:rPr>
                        <a:t>+0.3               </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290278">
                <a:tc>
                  <a:txBody>
                    <a:bodyPr/>
                    <a:lstStyle/>
                    <a:p>
                      <a:pPr algn="l" fontAlgn="ctr"/>
                      <a:r>
                        <a:rPr lang="en-GB" sz="1200" b="0" i="0" u="none" strike="noStrike" dirty="0">
                          <a:solidFill>
                            <a:srgbClr val="000000"/>
                          </a:solidFill>
                          <a:effectLst/>
                          <a:latin typeface="+mn-lt"/>
                        </a:rPr>
                        <a:t>  Transport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200" b="0" i="0" u="none" strike="noStrike" dirty="0">
                          <a:solidFill>
                            <a:srgbClr val="000000"/>
                          </a:solidFill>
                          <a:effectLst/>
                          <a:latin typeface="+mn-lt"/>
                        </a:rPr>
                        <a:t>- </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200" b="0" i="0" u="none" strike="noStrike" dirty="0">
                          <a:solidFill>
                            <a:srgbClr val="000000"/>
                          </a:solidFill>
                          <a:effectLst/>
                          <a:latin typeface="+mn-lt"/>
                        </a:rPr>
                        <a:t>0.8</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200" b="0" i="0" u="none" strike="noStrike" dirty="0">
                          <a:solidFill>
                            <a:srgbClr val="000000"/>
                          </a:solidFill>
                          <a:effectLst/>
                          <a:latin typeface="+mn-lt"/>
                        </a:rPr>
                        <a:t>+0.8</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290278">
                <a:tc>
                  <a:txBody>
                    <a:bodyPr/>
                    <a:lstStyle/>
                    <a:p>
                      <a:pPr algn="l" fontAlgn="ctr"/>
                      <a:r>
                        <a:rPr lang="en-GB" sz="1200" b="0" i="0" u="none" strike="noStrike" dirty="0">
                          <a:solidFill>
                            <a:srgbClr val="000000"/>
                          </a:solidFill>
                          <a:effectLst/>
                          <a:latin typeface="+mn-lt"/>
                        </a:rPr>
                        <a:t>  Partnership &amp; Collaborations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200" b="0" i="0" u="none" strike="noStrike" dirty="0">
                          <a:solidFill>
                            <a:srgbClr val="000000"/>
                          </a:solidFill>
                          <a:effectLst/>
                          <a:latin typeface="+mn-lt"/>
                        </a:rPr>
                        <a:t>- </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200" b="0" i="0" u="none" strike="noStrike" dirty="0">
                          <a:solidFill>
                            <a:srgbClr val="000000"/>
                          </a:solidFill>
                          <a:effectLst/>
                          <a:latin typeface="+mn-lt"/>
                        </a:rPr>
                        <a:t>1.0 </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200" b="0" i="0" u="none" strike="noStrike" dirty="0">
                          <a:solidFill>
                            <a:srgbClr val="000000"/>
                          </a:solidFill>
                          <a:effectLst/>
                          <a:latin typeface="+mn-lt"/>
                        </a:rPr>
                        <a:t>+1.0</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290278">
                <a:tc>
                  <a:txBody>
                    <a:bodyPr/>
                    <a:lstStyle/>
                    <a:p>
                      <a:pPr algn="l" fontAlgn="ctr"/>
                      <a:r>
                        <a:rPr lang="en-GB" sz="1200" b="0" i="0" u="none" strike="noStrike" dirty="0">
                          <a:solidFill>
                            <a:srgbClr val="000000"/>
                          </a:solidFill>
                          <a:effectLst/>
                          <a:latin typeface="+mn-lt"/>
                        </a:rPr>
                        <a:t>  Income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GB" sz="1200" b="0" i="0" u="none" strike="noStrike" dirty="0">
                          <a:solidFill>
                            <a:srgbClr val="000000"/>
                          </a:solidFill>
                          <a:effectLst/>
                          <a:latin typeface="+mn-lt"/>
                        </a:rPr>
                        <a:t>0.5 </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GB" sz="1200" b="0" i="0" u="none" strike="noStrike" dirty="0">
                          <a:solidFill>
                            <a:srgbClr val="000000"/>
                          </a:solidFill>
                          <a:effectLst/>
                          <a:latin typeface="+mn-lt"/>
                        </a:rPr>
                        <a:t>1.3</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GB" sz="1200" b="0" i="0" u="none" strike="noStrike" dirty="0">
                          <a:solidFill>
                            <a:srgbClr val="000000"/>
                          </a:solidFill>
                          <a:effectLst/>
                          <a:latin typeface="+mn-lt"/>
                        </a:rPr>
                        <a:t>+0.8</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35633">
                <a:tc>
                  <a:txBody>
                    <a:bodyPr/>
                    <a:lstStyle/>
                    <a:p>
                      <a:pPr algn="l" fontAlgn="ctr"/>
                      <a:r>
                        <a:rPr lang="en-GB" sz="1200" b="1" i="0" u="none" strike="noStrike" dirty="0">
                          <a:solidFill>
                            <a:srgbClr val="000000"/>
                          </a:solidFill>
                          <a:effectLst/>
                          <a:latin typeface="+mn-lt"/>
                        </a:rPr>
                        <a:t>  Total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1200" b="1" i="0" u="none" strike="noStrike" dirty="0">
                          <a:solidFill>
                            <a:srgbClr val="000000"/>
                          </a:solidFill>
                          <a:effectLst/>
                          <a:latin typeface="+mn-lt"/>
                        </a:rPr>
                        <a:t>2.5 </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1200" b="1" i="0" u="none" strike="noStrike" dirty="0">
                          <a:solidFill>
                            <a:srgbClr val="000000"/>
                          </a:solidFill>
                          <a:effectLst/>
                          <a:latin typeface="+mn-lt"/>
                        </a:rPr>
                        <a:t>7.3 </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1200" b="1" i="0" u="none" strike="noStrike" dirty="0">
                          <a:solidFill>
                            <a:srgbClr val="000000"/>
                          </a:solidFill>
                          <a:effectLst/>
                          <a:latin typeface="+mn-lt"/>
                        </a:rPr>
                        <a:t>+4.8</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017343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67446" y="0"/>
            <a:ext cx="338554" cy="6876000"/>
          </a:xfrm>
          <a:prstGeom prst="rect">
            <a:avLst/>
          </a:prstGeom>
          <a:solidFill>
            <a:srgbClr val="00206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CHIEF OFFICER’S NARRATIVE REPORT     </a:t>
            </a:r>
            <a:r>
              <a:rPr lang="en-GB" sz="1000" b="1" dirty="0">
                <a:solidFill>
                  <a:schemeClr val="bg1"/>
                </a:solidFill>
              </a:rPr>
              <a:t>|      STATEMENT OF ACCOUNTS – 2021-22</a:t>
            </a:r>
            <a:endParaRPr lang="en-GB" sz="1000" dirty="0">
              <a:solidFill>
                <a:schemeClr val="bg1"/>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2" y="6356358"/>
            <a:ext cx="315109" cy="365125"/>
          </a:xfrm>
        </p:spPr>
        <p:txBody>
          <a:bodyPr vert="horz"/>
          <a:lstStyle/>
          <a:p>
            <a:fld id="{97D3BC75-7245-4D53-964E-6D1A27AF082C}" type="slidenum">
              <a:rPr lang="en-GB" sz="1000" smtClean="0">
                <a:solidFill>
                  <a:schemeClr val="bg1"/>
                </a:solidFill>
              </a:rPr>
              <a:t>15</a:t>
            </a:fld>
            <a:endParaRPr lang="en-GB" sz="1000" dirty="0">
              <a:solidFill>
                <a:schemeClr val="bg1"/>
              </a:solidFill>
            </a:endParaRPr>
          </a:p>
        </p:txBody>
      </p:sp>
      <p:graphicFrame>
        <p:nvGraphicFramePr>
          <p:cNvPr id="5" name="Table 4">
            <a:extLst>
              <a:ext uri="{FF2B5EF4-FFF2-40B4-BE49-F238E27FC236}">
                <a16:creationId xmlns:a16="http://schemas.microsoft.com/office/drawing/2014/main" id="{4E56888E-3048-4B03-ABB3-6205C656645A}"/>
              </a:ext>
            </a:extLst>
          </p:cNvPr>
          <p:cNvGraphicFramePr>
            <a:graphicFrameLocks noGrp="1"/>
          </p:cNvGraphicFramePr>
          <p:nvPr>
            <p:extLst>
              <p:ext uri="{D42A27DB-BD31-4B8C-83A1-F6EECF244321}">
                <p14:modId xmlns:p14="http://schemas.microsoft.com/office/powerpoint/2010/main" val="1775225821"/>
              </p:ext>
            </p:extLst>
          </p:nvPr>
        </p:nvGraphicFramePr>
        <p:xfrm>
          <a:off x="350982" y="513378"/>
          <a:ext cx="8926368" cy="5713897"/>
        </p:xfrm>
        <a:graphic>
          <a:graphicData uri="http://schemas.openxmlformats.org/drawingml/2006/table">
            <a:tbl>
              <a:tblPr firstRow="1" bandRow="1">
                <a:tableStyleId>{2D5ABB26-0587-4C30-8999-92F81FD0307C}</a:tableStyleId>
              </a:tblPr>
              <a:tblGrid>
                <a:gridCol w="4463184">
                  <a:extLst>
                    <a:ext uri="{9D8B030D-6E8A-4147-A177-3AD203B41FA5}">
                      <a16:colId xmlns:a16="http://schemas.microsoft.com/office/drawing/2014/main" val="2868856792"/>
                    </a:ext>
                  </a:extLst>
                </a:gridCol>
                <a:gridCol w="4463184">
                  <a:extLst>
                    <a:ext uri="{9D8B030D-6E8A-4147-A177-3AD203B41FA5}">
                      <a16:colId xmlns:a16="http://schemas.microsoft.com/office/drawing/2014/main" val="547597477"/>
                    </a:ext>
                  </a:extLst>
                </a:gridCol>
              </a:tblGrid>
              <a:tr h="295121">
                <a:tc gridSpan="2">
                  <a:txBody>
                    <a:bodyPr/>
                    <a:lstStyle/>
                    <a:p>
                      <a:pPr marL="0" indent="0">
                        <a:buFont typeface="+mj-lt"/>
                        <a:buNone/>
                      </a:pPr>
                      <a:r>
                        <a:rPr lang="en-GB" sz="1400" b="1" dirty="0">
                          <a:solidFill>
                            <a:srgbClr val="002060"/>
                          </a:solidFill>
                          <a:latin typeface="+mn-lt"/>
                          <a:ea typeface="Verdana" panose="020B0604030504040204" pitchFamily="34" charset="0"/>
                          <a:cs typeface="Arial" panose="020B0604020202020204" pitchFamily="34" charset="0"/>
                        </a:rPr>
                        <a:t>FINANCIAL PERFORMANCE</a:t>
                      </a:r>
                      <a:r>
                        <a:rPr lang="en-GB" sz="1200" b="1" dirty="0">
                          <a:solidFill>
                            <a:srgbClr val="002060"/>
                          </a:solidFill>
                          <a:latin typeface="+mn-lt"/>
                          <a:ea typeface="Verdana" panose="020B0604030504040204" pitchFamily="34" charset="0"/>
                          <a:cs typeface="Arial" panose="020B0604020202020204" pitchFamily="34" charset="0"/>
                        </a:rPr>
                        <a:t> (continued)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800" dirty="0">
                        <a:latin typeface="+mn-lt"/>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8336446"/>
                  </a:ext>
                </a:extLst>
              </a:tr>
              <a:tr h="5409097">
                <a:tc>
                  <a:txBody>
                    <a:bodyPr/>
                    <a:lstStyle/>
                    <a:p>
                      <a:pPr marL="0" marR="0" algn="l">
                        <a:spcBef>
                          <a:spcPts val="0"/>
                        </a:spcBef>
                        <a:spcAft>
                          <a:spcPts val="800"/>
                        </a:spcAft>
                      </a:pPr>
                      <a:r>
                        <a:rPr lang="en-GB" sz="1200" b="1" dirty="0">
                          <a:solidFill>
                            <a:srgbClr val="002060"/>
                          </a:solidFill>
                          <a:effectLst/>
                          <a:latin typeface="+mn-lt"/>
                          <a:ea typeface="Calibri" panose="020F0502020204030204" pitchFamily="34" charset="0"/>
                          <a:cs typeface="Arial" panose="020B0604020202020204" pitchFamily="34" charset="0"/>
                        </a:rPr>
                        <a:t>2022-23 Budget Breakdown</a:t>
                      </a:r>
                    </a:p>
                    <a:p>
                      <a:pPr marL="0" marR="0" algn="l">
                        <a:spcBef>
                          <a:spcPts val="0"/>
                        </a:spcBef>
                        <a:spcAft>
                          <a:spcPts val="800"/>
                        </a:spcAft>
                      </a:pPr>
                      <a:r>
                        <a:rPr lang="en-GB" sz="1200" dirty="0">
                          <a:effectLst/>
                          <a:latin typeface="+mn-lt"/>
                          <a:ea typeface="Calibri" panose="020F0502020204030204" pitchFamily="34" charset="0"/>
                          <a:cs typeface="Arial" panose="020B0604020202020204" pitchFamily="34" charset="0"/>
                        </a:rPr>
                        <a:t>The proposed revenue budget for 2022-23 is £247.7m</a:t>
                      </a:r>
                      <a:r>
                        <a:rPr lang="en-GB" sz="1200" baseline="0" dirty="0">
                          <a:effectLst/>
                          <a:latin typeface="+mn-lt"/>
                          <a:ea typeface="Calibri" panose="020F0502020204030204" pitchFamily="34" charset="0"/>
                          <a:cs typeface="Arial" panose="020B0604020202020204" pitchFamily="34" charset="0"/>
                        </a:rPr>
                        <a:t> </a:t>
                      </a:r>
                      <a:r>
                        <a:rPr lang="en-GB" sz="1200" dirty="0">
                          <a:effectLst/>
                          <a:latin typeface="+mn-lt"/>
                          <a:ea typeface="Calibri" panose="020F0502020204030204" pitchFamily="34" charset="0"/>
                          <a:cs typeface="Arial" panose="020B0604020202020204" pitchFamily="34" charset="0"/>
                        </a:rPr>
                        <a:t>as detailed below:-</a:t>
                      </a:r>
                    </a:p>
                    <a:p>
                      <a:pPr marL="0" marR="0" algn="l">
                        <a:spcBef>
                          <a:spcPts val="0"/>
                        </a:spcBef>
                        <a:spcAft>
                          <a:spcPts val="800"/>
                        </a:spcAft>
                      </a:pPr>
                      <a:endParaRPr lang="en-GB" sz="1200" dirty="0">
                        <a:effectLst/>
                        <a:latin typeface="+mn-lt"/>
                        <a:ea typeface="Calibri" panose="020F0502020204030204" pitchFamily="34" charset="0"/>
                        <a:cs typeface="Arial" panose="020B0604020202020204" pitchFamily="34" charset="0"/>
                      </a:endParaRPr>
                    </a:p>
                  </a:txBody>
                  <a:tcPr marL="100330" marR="100330" marT="73025" marB="730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800"/>
                        </a:spcAft>
                      </a:pPr>
                      <a:endParaRPr lang="en-GB" sz="1200" kern="1200" dirty="0">
                        <a:solidFill>
                          <a:schemeClr val="tx1"/>
                        </a:solidFill>
                        <a:effectLst/>
                        <a:latin typeface="+mn-lt"/>
                        <a:ea typeface="+mn-ea"/>
                        <a:cs typeface="+mn-cs"/>
                      </a:endParaRPr>
                    </a:p>
                    <a:p>
                      <a:pPr algn="l">
                        <a:spcAft>
                          <a:spcPts val="800"/>
                        </a:spcAft>
                      </a:pPr>
                      <a:endParaRPr lang="en-GB" sz="1200" kern="1200" dirty="0">
                        <a:solidFill>
                          <a:schemeClr val="tx1"/>
                        </a:solidFill>
                        <a:effectLst/>
                        <a:latin typeface="+mn-lt"/>
                        <a:ea typeface="+mn-ea"/>
                        <a:cs typeface="+mn-cs"/>
                      </a:endParaRPr>
                    </a:p>
                    <a:p>
                      <a:pPr algn="l">
                        <a:spcAft>
                          <a:spcPts val="800"/>
                        </a:spcAft>
                      </a:pPr>
                      <a:endParaRPr lang="en-GB" sz="1200" kern="1200" dirty="0">
                        <a:solidFill>
                          <a:schemeClr val="tx1"/>
                        </a:solidFill>
                        <a:effectLst/>
                        <a:latin typeface="+mn-lt"/>
                        <a:ea typeface="+mn-ea"/>
                        <a:cs typeface="+mn-cs"/>
                      </a:endParaRPr>
                    </a:p>
                    <a:p>
                      <a:pPr algn="l">
                        <a:spcAft>
                          <a:spcPts val="800"/>
                        </a:spcAft>
                      </a:pPr>
                      <a:endParaRPr lang="en-GB" sz="1200" kern="1200" dirty="0">
                        <a:solidFill>
                          <a:schemeClr val="tx1"/>
                        </a:solidFill>
                        <a:effectLst/>
                        <a:latin typeface="+mn-lt"/>
                        <a:ea typeface="+mn-ea"/>
                        <a:cs typeface="+mn-cs"/>
                      </a:endParaRPr>
                    </a:p>
                    <a:p>
                      <a:pPr algn="l">
                        <a:spcAft>
                          <a:spcPts val="800"/>
                        </a:spcAft>
                      </a:pPr>
                      <a:endParaRPr lang="en-GB" sz="1200" kern="1200" dirty="0">
                        <a:solidFill>
                          <a:schemeClr val="tx1"/>
                        </a:solidFill>
                        <a:effectLst/>
                        <a:latin typeface="+mn-lt"/>
                        <a:ea typeface="+mn-ea"/>
                        <a:cs typeface="+mn-cs"/>
                      </a:endParaRPr>
                    </a:p>
                    <a:p>
                      <a:pPr algn="l">
                        <a:spcAft>
                          <a:spcPts val="800"/>
                        </a:spcAft>
                      </a:pPr>
                      <a:endParaRPr lang="en-GB" sz="1200" kern="1200" dirty="0">
                        <a:solidFill>
                          <a:schemeClr val="tx1"/>
                        </a:solidFill>
                        <a:effectLst/>
                        <a:latin typeface="+mn-lt"/>
                        <a:ea typeface="+mn-ea"/>
                        <a:cs typeface="+mn-cs"/>
                      </a:endParaRPr>
                    </a:p>
                    <a:p>
                      <a:pPr algn="l">
                        <a:spcAft>
                          <a:spcPts val="800"/>
                        </a:spcAft>
                      </a:pPr>
                      <a:endParaRPr lang="en-GB" sz="1200" kern="1200" dirty="0">
                        <a:solidFill>
                          <a:schemeClr val="tx1"/>
                        </a:solidFill>
                        <a:effectLst/>
                        <a:latin typeface="+mn-lt"/>
                        <a:ea typeface="+mn-ea"/>
                        <a:cs typeface="+mn-cs"/>
                      </a:endParaRPr>
                    </a:p>
                    <a:p>
                      <a:pPr algn="l">
                        <a:spcAft>
                          <a:spcPts val="800"/>
                        </a:spcAft>
                      </a:pPr>
                      <a:endParaRPr lang="en-GB" sz="1200" kern="1200" dirty="0">
                        <a:solidFill>
                          <a:schemeClr val="tx1"/>
                        </a:solidFill>
                        <a:effectLst/>
                        <a:latin typeface="+mn-lt"/>
                        <a:ea typeface="+mn-ea"/>
                        <a:cs typeface="+mn-cs"/>
                      </a:endParaRPr>
                    </a:p>
                    <a:p>
                      <a:pPr algn="l">
                        <a:spcAft>
                          <a:spcPts val="800"/>
                        </a:spcAft>
                      </a:pPr>
                      <a:endParaRPr lang="en-GB" sz="1200" kern="1200" dirty="0">
                        <a:solidFill>
                          <a:schemeClr val="tx1"/>
                        </a:solidFill>
                        <a:effectLst/>
                        <a:latin typeface="+mn-lt"/>
                        <a:ea typeface="+mn-ea"/>
                        <a:cs typeface="+mn-cs"/>
                      </a:endParaRPr>
                    </a:p>
                    <a:p>
                      <a:pPr algn="l">
                        <a:spcAft>
                          <a:spcPts val="800"/>
                        </a:spcAft>
                      </a:pPr>
                      <a:endParaRPr lang="en-GB" sz="1200" kern="1200" dirty="0">
                        <a:solidFill>
                          <a:schemeClr val="tx1"/>
                        </a:solidFill>
                        <a:effectLst/>
                        <a:latin typeface="+mn-lt"/>
                        <a:ea typeface="+mn-ea"/>
                        <a:cs typeface="+mn-cs"/>
                      </a:endParaRPr>
                    </a:p>
                    <a:p>
                      <a:pPr algn="l">
                        <a:spcAft>
                          <a:spcPts val="800"/>
                        </a:spcAft>
                      </a:pPr>
                      <a:endParaRPr lang="en-GB" sz="1200" kern="1200" dirty="0">
                        <a:solidFill>
                          <a:schemeClr val="tx1"/>
                        </a:solidFill>
                        <a:effectLst/>
                        <a:latin typeface="+mn-lt"/>
                        <a:ea typeface="+mn-ea"/>
                        <a:cs typeface="+mn-cs"/>
                      </a:endParaRPr>
                    </a:p>
                    <a:p>
                      <a:pPr algn="l">
                        <a:spcAft>
                          <a:spcPts val="800"/>
                        </a:spcAft>
                      </a:pPr>
                      <a:endParaRPr lang="en-GB" sz="1200" kern="1200" dirty="0">
                        <a:solidFill>
                          <a:schemeClr val="tx1"/>
                        </a:solidFill>
                        <a:effectLst/>
                        <a:latin typeface="+mn-lt"/>
                        <a:ea typeface="+mn-ea"/>
                        <a:cs typeface="+mn-cs"/>
                      </a:endParaRPr>
                    </a:p>
                    <a:p>
                      <a:pPr algn="l">
                        <a:spcAft>
                          <a:spcPts val="800"/>
                        </a:spcAft>
                      </a:pPr>
                      <a:endParaRPr lang="en-GB" sz="1200" kern="1200" dirty="0">
                        <a:solidFill>
                          <a:schemeClr val="tx1"/>
                        </a:solidFill>
                        <a:effectLst/>
                        <a:latin typeface="+mn-lt"/>
                        <a:ea typeface="+mn-ea"/>
                        <a:cs typeface="+mn-cs"/>
                      </a:endParaRPr>
                    </a:p>
                  </a:txBody>
                  <a:tcPr marL="100330" marR="100330" marT="73025" marB="730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5890908"/>
                  </a:ext>
                </a:extLst>
              </a:tr>
            </a:tbl>
          </a:graphicData>
        </a:graphic>
      </p:graphicFrame>
      <p:graphicFrame>
        <p:nvGraphicFramePr>
          <p:cNvPr id="3" name="Table 2">
            <a:extLst>
              <a:ext uri="{FF2B5EF4-FFF2-40B4-BE49-F238E27FC236}">
                <a16:creationId xmlns:a16="http://schemas.microsoft.com/office/drawing/2014/main" id="{2A998561-81B6-4B87-9CA7-61F634FA25B3}"/>
              </a:ext>
            </a:extLst>
          </p:cNvPr>
          <p:cNvGraphicFramePr>
            <a:graphicFrameLocks noGrp="1"/>
          </p:cNvGraphicFramePr>
          <p:nvPr>
            <p:extLst>
              <p:ext uri="{D42A27DB-BD31-4B8C-83A1-F6EECF244321}">
                <p14:modId xmlns:p14="http://schemas.microsoft.com/office/powerpoint/2010/main" val="932431507"/>
              </p:ext>
            </p:extLst>
          </p:nvPr>
        </p:nvGraphicFramePr>
        <p:xfrm>
          <a:off x="736603" y="1724025"/>
          <a:ext cx="3902075" cy="2603711"/>
        </p:xfrm>
        <a:graphic>
          <a:graphicData uri="http://schemas.openxmlformats.org/drawingml/2006/table">
            <a:tbl>
              <a:tblPr firstRow="1" bandRow="1">
                <a:tableStyleId>{5C22544A-7EE6-4342-B048-85BDC9FD1C3A}</a:tableStyleId>
              </a:tblPr>
              <a:tblGrid>
                <a:gridCol w="2903311">
                  <a:extLst>
                    <a:ext uri="{9D8B030D-6E8A-4147-A177-3AD203B41FA5}">
                      <a16:colId xmlns:a16="http://schemas.microsoft.com/office/drawing/2014/main" val="424181134"/>
                    </a:ext>
                  </a:extLst>
                </a:gridCol>
                <a:gridCol w="998764">
                  <a:extLst>
                    <a:ext uri="{9D8B030D-6E8A-4147-A177-3AD203B41FA5}">
                      <a16:colId xmlns:a16="http://schemas.microsoft.com/office/drawing/2014/main" val="3953950173"/>
                    </a:ext>
                  </a:extLst>
                </a:gridCol>
              </a:tblGrid>
              <a:tr h="312631">
                <a:tc>
                  <a:txBody>
                    <a:bodyPr/>
                    <a:lstStyle/>
                    <a:p>
                      <a:pPr algn="ctr"/>
                      <a:r>
                        <a:rPr lang="en-GB" sz="1200" dirty="0">
                          <a:latin typeface="+mn-lt"/>
                          <a:cs typeface="Arial" panose="020B0604020202020204" pitchFamily="34" charset="0"/>
                        </a:rPr>
                        <a:t>Net Expenditure Budget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200" dirty="0">
                          <a:latin typeface="+mn-lt"/>
                          <a:cs typeface="Arial" panose="020B0604020202020204" pitchFamily="34"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180394180"/>
                  </a:ext>
                </a:extLst>
              </a:tr>
              <a:tr h="370840">
                <a:tc>
                  <a:txBody>
                    <a:bodyPr/>
                    <a:lstStyle/>
                    <a:p>
                      <a:pPr marL="0" algn="l" defTabSz="914400" rtl="0" eaLnBrk="1" latinLnBrk="0" hangingPunct="1"/>
                      <a:r>
                        <a:rPr lang="en-GB" sz="1200" kern="1200" dirty="0">
                          <a:solidFill>
                            <a:schemeClr val="dk1"/>
                          </a:solidFill>
                          <a:latin typeface="+mn-lt"/>
                          <a:ea typeface="+mn-ea"/>
                          <a:cs typeface="Arial" panose="020B0604020202020204" pitchFamily="34" charset="0"/>
                        </a:rPr>
                        <a:t>Employee</a:t>
                      </a:r>
                    </a:p>
                    <a:p>
                      <a:pPr marL="0" algn="l" defTabSz="914400" rtl="0" eaLnBrk="1" latinLnBrk="0" hangingPunct="1"/>
                      <a:r>
                        <a:rPr lang="en-GB" sz="1200" kern="1200" dirty="0">
                          <a:solidFill>
                            <a:schemeClr val="dk1"/>
                          </a:solidFill>
                          <a:latin typeface="+mn-lt"/>
                          <a:ea typeface="+mn-ea"/>
                          <a:cs typeface="Arial" panose="020B0604020202020204" pitchFamily="34" charset="0"/>
                        </a:rPr>
                        <a:t>Premises</a:t>
                      </a:r>
                    </a:p>
                    <a:p>
                      <a:pPr marL="0" algn="l" defTabSz="914400" rtl="0" eaLnBrk="1" latinLnBrk="0" hangingPunct="1"/>
                      <a:r>
                        <a:rPr lang="en-GB" sz="1200" kern="1200" dirty="0">
                          <a:solidFill>
                            <a:schemeClr val="dk1"/>
                          </a:solidFill>
                          <a:latin typeface="+mn-lt"/>
                          <a:ea typeface="+mn-ea"/>
                          <a:cs typeface="Arial" panose="020B0604020202020204" pitchFamily="34" charset="0"/>
                        </a:rPr>
                        <a:t>Transport</a:t>
                      </a:r>
                    </a:p>
                    <a:p>
                      <a:pPr marL="0" algn="l" defTabSz="914400" rtl="0" eaLnBrk="1" latinLnBrk="0" hangingPunct="1"/>
                      <a:r>
                        <a:rPr lang="en-GB" sz="1200" kern="1200" dirty="0">
                          <a:solidFill>
                            <a:schemeClr val="dk1"/>
                          </a:solidFill>
                          <a:latin typeface="+mn-lt"/>
                          <a:ea typeface="+mn-ea"/>
                          <a:cs typeface="Arial" panose="020B0604020202020204" pitchFamily="34" charset="0"/>
                        </a:rPr>
                        <a:t>Communications &amp; Computing</a:t>
                      </a:r>
                    </a:p>
                    <a:p>
                      <a:pPr marL="0" algn="l" defTabSz="914400" rtl="0" eaLnBrk="1" latinLnBrk="0" hangingPunct="1"/>
                      <a:r>
                        <a:rPr lang="en-GB" sz="1200" kern="1200" dirty="0">
                          <a:solidFill>
                            <a:schemeClr val="dk1"/>
                          </a:solidFill>
                          <a:latin typeface="+mn-lt"/>
                          <a:ea typeface="+mn-ea"/>
                          <a:cs typeface="Arial" panose="020B0604020202020204" pitchFamily="34" charset="0"/>
                        </a:rPr>
                        <a:t>Supplies &amp; Services</a:t>
                      </a:r>
                    </a:p>
                    <a:p>
                      <a:pPr marL="0" algn="l" defTabSz="914400" rtl="0" eaLnBrk="1" latinLnBrk="0" hangingPunct="1"/>
                      <a:r>
                        <a:rPr lang="en-GB" sz="1200" kern="1200" dirty="0">
                          <a:solidFill>
                            <a:schemeClr val="dk1"/>
                          </a:solidFill>
                          <a:latin typeface="+mn-lt"/>
                          <a:ea typeface="+mn-ea"/>
                          <a:cs typeface="Arial" panose="020B0604020202020204" pitchFamily="34" charset="0"/>
                        </a:rPr>
                        <a:t>Partnership &amp; Collaborations</a:t>
                      </a:r>
                    </a:p>
                    <a:p>
                      <a:pPr marL="0" algn="l" defTabSz="914400" rtl="0" eaLnBrk="1" latinLnBrk="0" hangingPunct="1"/>
                      <a:r>
                        <a:rPr lang="en-GB" sz="1200" kern="1200" dirty="0">
                          <a:solidFill>
                            <a:schemeClr val="dk1"/>
                          </a:solidFill>
                          <a:latin typeface="+mn-lt"/>
                          <a:ea typeface="+mn-ea"/>
                          <a:cs typeface="Arial" panose="020B0604020202020204" pitchFamily="34" charset="0"/>
                        </a:rPr>
                        <a:t>Capital Financing</a:t>
                      </a:r>
                    </a:p>
                    <a:p>
                      <a:pPr marL="0" algn="l" defTabSz="914400" rtl="0" eaLnBrk="1" latinLnBrk="0" hangingPunct="1"/>
                      <a:r>
                        <a:rPr lang="en-GB" sz="1200" kern="1200" dirty="0">
                          <a:solidFill>
                            <a:schemeClr val="tx1"/>
                          </a:solidFill>
                          <a:latin typeface="+mn-lt"/>
                          <a:ea typeface="+mn-ea"/>
                          <a:cs typeface="Arial" panose="020B0604020202020204" pitchFamily="34" charset="0"/>
                        </a:rPr>
                        <a:t>Income</a:t>
                      </a:r>
                    </a:p>
                    <a:p>
                      <a:pPr marL="0" algn="l" defTabSz="914400" rtl="0" eaLnBrk="1" latinLnBrk="0" hangingPunct="1"/>
                      <a:r>
                        <a:rPr lang="en-GB" sz="1200" kern="1200" dirty="0">
                          <a:solidFill>
                            <a:schemeClr val="dk1"/>
                          </a:solidFill>
                          <a:latin typeface="+mn-lt"/>
                          <a:ea typeface="+mn-ea"/>
                          <a:cs typeface="Arial" panose="020B0604020202020204" pitchFamily="34" charset="0"/>
                        </a:rPr>
                        <a:t>Efficiencies (not allocated in above)</a:t>
                      </a:r>
                    </a:p>
                    <a:p>
                      <a:pPr marL="0" algn="l" defTabSz="914400" rtl="0" eaLnBrk="1" latinLnBrk="0" hangingPunct="1"/>
                      <a:r>
                        <a:rPr lang="en-GB" sz="1200" kern="1200" dirty="0">
                          <a:solidFill>
                            <a:schemeClr val="dk1"/>
                          </a:solidFill>
                          <a:latin typeface="+mn-lt"/>
                          <a:ea typeface="+mn-ea"/>
                          <a:cs typeface="Arial" panose="020B0604020202020204" pitchFamily="34" charset="0"/>
                        </a:rPr>
                        <a:t>Net use of reserves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200" dirty="0">
                          <a:latin typeface="+mn-lt"/>
                          <a:cs typeface="Arial" panose="020B0604020202020204" pitchFamily="34" charset="0"/>
                        </a:rPr>
                        <a:t>199.1</a:t>
                      </a:r>
                    </a:p>
                    <a:p>
                      <a:pPr algn="r"/>
                      <a:r>
                        <a:rPr lang="en-GB" sz="1200" dirty="0">
                          <a:latin typeface="+mn-lt"/>
                          <a:cs typeface="Arial" panose="020B0604020202020204" pitchFamily="34" charset="0"/>
                        </a:rPr>
                        <a:t>8.4</a:t>
                      </a:r>
                    </a:p>
                    <a:p>
                      <a:pPr algn="r"/>
                      <a:r>
                        <a:rPr lang="en-GB" sz="1200" dirty="0">
                          <a:latin typeface="+mn-lt"/>
                          <a:cs typeface="Arial" panose="020B0604020202020204" pitchFamily="34" charset="0"/>
                        </a:rPr>
                        <a:t>4.4</a:t>
                      </a:r>
                    </a:p>
                    <a:p>
                      <a:pPr algn="r"/>
                      <a:r>
                        <a:rPr lang="en-GB" sz="1200" dirty="0">
                          <a:latin typeface="+mn-lt"/>
                          <a:cs typeface="Arial" panose="020B0604020202020204" pitchFamily="34" charset="0"/>
                        </a:rPr>
                        <a:t>10.8</a:t>
                      </a:r>
                    </a:p>
                    <a:p>
                      <a:pPr algn="r"/>
                      <a:r>
                        <a:rPr lang="en-GB" sz="1200" dirty="0">
                          <a:latin typeface="+mn-lt"/>
                          <a:cs typeface="Arial" panose="020B0604020202020204" pitchFamily="34" charset="0"/>
                        </a:rPr>
                        <a:t>10.7</a:t>
                      </a:r>
                    </a:p>
                    <a:p>
                      <a:pPr algn="r"/>
                      <a:r>
                        <a:rPr lang="en-GB" sz="1200" dirty="0">
                          <a:latin typeface="+mn-lt"/>
                          <a:cs typeface="Arial" panose="020B0604020202020204" pitchFamily="34" charset="0"/>
                        </a:rPr>
                        <a:t>26.5</a:t>
                      </a:r>
                    </a:p>
                    <a:p>
                      <a:pPr algn="r"/>
                      <a:r>
                        <a:rPr lang="en-GB" sz="1200" dirty="0">
                          <a:latin typeface="+mn-lt"/>
                          <a:cs typeface="Arial" panose="020B0604020202020204" pitchFamily="34" charset="0"/>
                        </a:rPr>
                        <a:t>9.6</a:t>
                      </a:r>
                    </a:p>
                    <a:p>
                      <a:pPr algn="r"/>
                      <a:r>
                        <a:rPr lang="en-GB" sz="1200" dirty="0">
                          <a:latin typeface="+mn-lt"/>
                          <a:cs typeface="Arial" panose="020B0604020202020204" pitchFamily="34" charset="0"/>
                        </a:rPr>
                        <a:t>(21.8)</a:t>
                      </a:r>
                    </a:p>
                    <a:p>
                      <a:pPr algn="r"/>
                      <a:r>
                        <a:rPr lang="en-GB" sz="1200" dirty="0">
                          <a:latin typeface="+mn-lt"/>
                          <a:cs typeface="Arial" panose="020B0604020202020204" pitchFamily="34" charset="0"/>
                        </a:rPr>
                        <a:t>-</a:t>
                      </a:r>
                    </a:p>
                    <a:p>
                      <a:pPr algn="r"/>
                      <a:r>
                        <a:rPr lang="en-GB" sz="1200" dirty="0">
                          <a:latin typeface="+mn-lt"/>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3007331"/>
                  </a:ext>
                </a:extLst>
              </a:tr>
              <a:tr h="370840">
                <a:tc>
                  <a:txBody>
                    <a:bodyPr/>
                    <a:lstStyle/>
                    <a:p>
                      <a:r>
                        <a:rPr lang="en-GB" sz="1200" b="1" dirty="0">
                          <a:latin typeface="+mn-lt"/>
                          <a:cs typeface="Arial" panose="020B0604020202020204" pitchFamily="34" charset="0"/>
                        </a:rPr>
                        <a:t>Total Net Expenditure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200" b="1" dirty="0">
                          <a:latin typeface="+mn-lt"/>
                          <a:cs typeface="Arial" panose="020B0604020202020204" pitchFamily="34" charset="0"/>
                        </a:rPr>
                        <a:t>247.7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5640037"/>
                  </a:ext>
                </a:extLst>
              </a:tr>
            </a:tbl>
          </a:graphicData>
        </a:graphic>
      </p:graphicFrame>
    </p:spTree>
    <p:extLst>
      <p:ext uri="{BB962C8B-B14F-4D97-AF65-F5344CB8AC3E}">
        <p14:creationId xmlns:p14="http://schemas.microsoft.com/office/powerpoint/2010/main" val="4171959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67446" y="0"/>
            <a:ext cx="338554" cy="6876000"/>
          </a:xfrm>
          <a:prstGeom prst="rect">
            <a:avLst/>
          </a:prstGeom>
          <a:solidFill>
            <a:srgbClr val="00206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CHIEF OFFICER’S NARRATIVE REPORT     </a:t>
            </a:r>
            <a:r>
              <a:rPr lang="en-GB" sz="1000" b="1" dirty="0">
                <a:solidFill>
                  <a:schemeClr val="bg1"/>
                </a:solidFill>
              </a:rPr>
              <a:t>|      STATEMENT OF ACCOUNTS – 2021-22</a:t>
            </a:r>
            <a:endParaRPr lang="en-GB" sz="1000" dirty="0">
              <a:solidFill>
                <a:schemeClr val="bg1"/>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2" y="6356358"/>
            <a:ext cx="315109" cy="365125"/>
          </a:xfrm>
        </p:spPr>
        <p:txBody>
          <a:bodyPr vert="horz"/>
          <a:lstStyle/>
          <a:p>
            <a:fld id="{97D3BC75-7245-4D53-964E-6D1A27AF082C}" type="slidenum">
              <a:rPr lang="en-GB" sz="1000" smtClean="0">
                <a:solidFill>
                  <a:schemeClr val="bg1"/>
                </a:solidFill>
              </a:rPr>
              <a:t>16</a:t>
            </a:fld>
            <a:endParaRPr lang="en-GB" sz="1000" dirty="0">
              <a:solidFill>
                <a:schemeClr val="bg1"/>
              </a:solidFill>
            </a:endParaRPr>
          </a:p>
        </p:txBody>
      </p:sp>
      <p:graphicFrame>
        <p:nvGraphicFramePr>
          <p:cNvPr id="5" name="Table 4">
            <a:extLst>
              <a:ext uri="{FF2B5EF4-FFF2-40B4-BE49-F238E27FC236}">
                <a16:creationId xmlns:a16="http://schemas.microsoft.com/office/drawing/2014/main" id="{4E56888E-3048-4B03-ABB3-6205C656645A}"/>
              </a:ext>
            </a:extLst>
          </p:cNvPr>
          <p:cNvGraphicFramePr>
            <a:graphicFrameLocks noGrp="1"/>
          </p:cNvGraphicFramePr>
          <p:nvPr>
            <p:extLst>
              <p:ext uri="{D42A27DB-BD31-4B8C-83A1-F6EECF244321}">
                <p14:modId xmlns:p14="http://schemas.microsoft.com/office/powerpoint/2010/main" val="3735035750"/>
              </p:ext>
            </p:extLst>
          </p:nvPr>
        </p:nvGraphicFramePr>
        <p:xfrm>
          <a:off x="258618" y="103346"/>
          <a:ext cx="9023934" cy="6571914"/>
        </p:xfrm>
        <a:graphic>
          <a:graphicData uri="http://schemas.openxmlformats.org/drawingml/2006/table">
            <a:tbl>
              <a:tblPr firstRow="1" bandRow="1">
                <a:tableStyleId>{2D5ABB26-0587-4C30-8999-92F81FD0307C}</a:tableStyleId>
              </a:tblPr>
              <a:tblGrid>
                <a:gridCol w="3007978">
                  <a:extLst>
                    <a:ext uri="{9D8B030D-6E8A-4147-A177-3AD203B41FA5}">
                      <a16:colId xmlns:a16="http://schemas.microsoft.com/office/drawing/2014/main" val="2868856792"/>
                    </a:ext>
                  </a:extLst>
                </a:gridCol>
                <a:gridCol w="3007978">
                  <a:extLst>
                    <a:ext uri="{9D8B030D-6E8A-4147-A177-3AD203B41FA5}">
                      <a16:colId xmlns:a16="http://schemas.microsoft.com/office/drawing/2014/main" val="1651142004"/>
                    </a:ext>
                  </a:extLst>
                </a:gridCol>
                <a:gridCol w="3007978">
                  <a:extLst>
                    <a:ext uri="{9D8B030D-6E8A-4147-A177-3AD203B41FA5}">
                      <a16:colId xmlns:a16="http://schemas.microsoft.com/office/drawing/2014/main" val="547597477"/>
                    </a:ext>
                  </a:extLst>
                </a:gridCol>
              </a:tblGrid>
              <a:tr h="553384">
                <a:tc gridSpan="3">
                  <a:txBody>
                    <a:bodyPr/>
                    <a:lstStyle/>
                    <a:p>
                      <a:pPr marL="0" indent="0">
                        <a:buFont typeface="+mj-lt"/>
                        <a:buNone/>
                      </a:pPr>
                      <a:r>
                        <a:rPr lang="en-GB" sz="1400" b="1" dirty="0">
                          <a:solidFill>
                            <a:srgbClr val="002060"/>
                          </a:solidFill>
                          <a:latin typeface="+mn-lt"/>
                          <a:ea typeface="Verdana" panose="020B0604030504040204" pitchFamily="34" charset="0"/>
                        </a:rPr>
                        <a:t>OUTLOOK</a:t>
                      </a:r>
                    </a:p>
                    <a:p>
                      <a:pPr marL="0" indent="0">
                        <a:buFont typeface="+mj-lt"/>
                        <a:buNone/>
                      </a:pPr>
                      <a:endParaRPr lang="en-GB" sz="1400" b="1" dirty="0">
                        <a:solidFill>
                          <a:srgbClr val="002060"/>
                        </a:solidFill>
                        <a:highlight>
                          <a:srgbClr val="FFFF00"/>
                        </a:highlight>
                        <a:latin typeface="+mn-lt"/>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800" dirty="0">
                        <a:latin typeface="+mn-lt"/>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800" dirty="0">
                        <a:latin typeface="+mn-lt"/>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8336446"/>
                  </a:ext>
                </a:extLst>
              </a:tr>
              <a:tr h="5841724">
                <a:tc>
                  <a:txBody>
                    <a:bodyPr/>
                    <a:lstStyle/>
                    <a:p>
                      <a:pPr marL="0" marR="0" algn="just">
                        <a:spcBef>
                          <a:spcPts val="0"/>
                        </a:spcBef>
                        <a:spcAft>
                          <a:spcPts val="800"/>
                        </a:spcAft>
                      </a:pPr>
                      <a:r>
                        <a:rPr lang="en-GB" sz="1200" dirty="0">
                          <a:effectLst/>
                          <a:latin typeface="+mn-lt"/>
                          <a:ea typeface="Calibri" panose="020F0502020204030204" pitchFamily="34" charset="0"/>
                          <a:cs typeface="Arial" panose="020B0604020202020204" pitchFamily="34" charset="0"/>
                        </a:rPr>
                        <a:t>Due to the previous economic climate the Government had made significant reductions in public sector finances over many years with annual real term reductions of over £50m since 2010 for policing in Nottinghamshire. This has resulted in significant operational efficiencies with permanent new ways of working now embedded. The drive for efficiency in operations is at the heart of the Force management team, and new streamlined enabling services provide cost effective services, but with the focus on directing any available resources to the front line.</a:t>
                      </a:r>
                    </a:p>
                    <a:p>
                      <a:pPr marL="0" marR="0" algn="just">
                        <a:spcBef>
                          <a:spcPts val="0"/>
                        </a:spcBef>
                        <a:spcAft>
                          <a:spcPts val="800"/>
                        </a:spcAft>
                      </a:pPr>
                      <a:r>
                        <a:rPr lang="en-GB" sz="1200" dirty="0">
                          <a:effectLst/>
                          <a:latin typeface="+mn-lt"/>
                          <a:ea typeface="Calibri" panose="020F0502020204030204" pitchFamily="34" charset="0"/>
                          <a:cs typeface="Arial" panose="020B0604020202020204" pitchFamily="34" charset="0"/>
                        </a:rPr>
                        <a:t>Financial settlements in 2018-19 and 2019-20 established a new baseline spend, but with a shift from central funding to local funding via Council Tax. This makes the Force more accountable to their local taxpayers, who are at the forefront for financing annual inflation and any additional expenditure. </a:t>
                      </a:r>
                    </a:p>
                    <a:p>
                      <a:pPr marL="0" marR="0" lvl="0" indent="0" algn="just" defTabSz="914400" rtl="0" eaLnBrk="1" fontAlgn="auto" latinLnBrk="0" hangingPunct="1">
                        <a:lnSpc>
                          <a:spcPct val="100000"/>
                        </a:lnSpc>
                        <a:spcBef>
                          <a:spcPts val="0"/>
                        </a:spcBef>
                        <a:spcAft>
                          <a:spcPts val="800"/>
                        </a:spcAft>
                        <a:buClrTx/>
                        <a:buSzTx/>
                        <a:buFontTx/>
                        <a:buNone/>
                        <a:tabLst/>
                        <a:defRPr/>
                      </a:pPr>
                      <a:r>
                        <a:rPr lang="en-GB" sz="1200" dirty="0">
                          <a:effectLst/>
                          <a:latin typeface="+mn-lt"/>
                          <a:ea typeface="Calibri" panose="020F0502020204030204" pitchFamily="34" charset="0"/>
                          <a:cs typeface="Arial" panose="020B0604020202020204" pitchFamily="34" charset="0"/>
                        </a:rPr>
                        <a:t>Locally the Police &amp; Crime Commissioner has fully supported maintaining policing resources and has used their council tax setting freedoms to the full. The Chief Constable has played his part in maximising the use of resources and has delivered</a:t>
                      </a:r>
                      <a:r>
                        <a:rPr lang="en-GB" sz="1200" baseline="0" dirty="0">
                          <a:effectLst/>
                          <a:latin typeface="+mn-lt"/>
                          <a:ea typeface="Calibri" panose="020F0502020204030204" pitchFamily="34" charset="0"/>
                          <a:cs typeface="Arial" panose="020B0604020202020204" pitchFamily="34" charset="0"/>
                        </a:rPr>
                        <a:t> </a:t>
                      </a:r>
                      <a:r>
                        <a:rPr lang="en-GB" sz="1200" dirty="0">
                          <a:effectLst/>
                          <a:latin typeface="+mn-lt"/>
                          <a:ea typeface="Calibri" panose="020F0502020204030204" pitchFamily="34" charset="0"/>
                          <a:cs typeface="Arial" panose="020B0604020202020204" pitchFamily="34" charset="0"/>
                        </a:rPr>
                        <a:t>efficiencies such that all additional Council </a:t>
                      </a:r>
                      <a:r>
                        <a:rPr lang="en-GB" sz="1200" kern="1200" dirty="0">
                          <a:solidFill>
                            <a:schemeClr val="tx1"/>
                          </a:solidFill>
                          <a:effectLst/>
                          <a:latin typeface="+mn-lt"/>
                          <a:ea typeface="Calibri" panose="020F0502020204030204" pitchFamily="34" charset="0"/>
                          <a:cs typeface="Arial" panose="020B0604020202020204" pitchFamily="34" charset="0"/>
                        </a:rPr>
                        <a:t>Tax funding has been used to increase police numbers as well as additional funding for Operation Uplift.</a:t>
                      </a:r>
                    </a:p>
                  </a:txBody>
                  <a:tcPr marL="100330" marR="100330" marT="73025" marB="730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defTabSz="914400" rtl="0" eaLnBrk="1" latinLnBrk="0" hangingPunct="1">
                        <a:spcBef>
                          <a:spcPts val="0"/>
                        </a:spcBef>
                        <a:spcAft>
                          <a:spcPts val="800"/>
                        </a:spcAft>
                      </a:pPr>
                      <a:r>
                        <a:rPr lang="en-GB" sz="1200" kern="1200" dirty="0">
                          <a:solidFill>
                            <a:schemeClr val="tx1"/>
                          </a:solidFill>
                          <a:effectLst/>
                          <a:latin typeface="+mn-lt"/>
                          <a:ea typeface="Calibri" panose="020F0502020204030204" pitchFamily="34" charset="0"/>
                          <a:cs typeface="Arial" panose="020B0604020202020204" pitchFamily="34" charset="0"/>
                        </a:rPr>
                        <a:t>The Prime Minister then announced in November 2019 that by 2023-24 there will be 20,000 additional police officers across the country, of which 357 posts would be in Nottinghamshire. </a:t>
                      </a:r>
                    </a:p>
                    <a:p>
                      <a:pPr marL="0" marR="0" lvl="0" indent="0" algn="just" defTabSz="914400" rtl="0" eaLnBrk="1" fontAlgn="auto" latinLnBrk="0" hangingPunct="1">
                        <a:lnSpc>
                          <a:spcPct val="100000"/>
                        </a:lnSpc>
                        <a:spcBef>
                          <a:spcPts val="0"/>
                        </a:spcBef>
                        <a:spcAft>
                          <a:spcPts val="800"/>
                        </a:spcAft>
                        <a:buClrTx/>
                        <a:buSzTx/>
                        <a:buFontTx/>
                        <a:buNone/>
                        <a:tabLst/>
                        <a:defRPr/>
                      </a:pPr>
                      <a:r>
                        <a:rPr lang="en-GB" sz="1200" kern="1200" dirty="0">
                          <a:solidFill>
                            <a:schemeClr val="tx1"/>
                          </a:solidFill>
                          <a:effectLst/>
                          <a:latin typeface="+mn-lt"/>
                          <a:ea typeface="Calibri" panose="020F0502020204030204" pitchFamily="34" charset="0"/>
                          <a:cs typeface="Arial" panose="020B0604020202020204" pitchFamily="34" charset="0"/>
                        </a:rPr>
                        <a:t>This news was welcomed by both the PCC and Chief Constable and plans were immediately put in place to achieve this uplift as soon as was practical. Such was our success, central government have provided funding for an additional 50 new recruits during 2022-23.</a:t>
                      </a:r>
                    </a:p>
                    <a:p>
                      <a:pPr marL="0" marR="0" lvl="0" indent="0" algn="just" defTabSz="914400" rtl="0" eaLnBrk="1" fontAlgn="auto" latinLnBrk="0" hangingPunct="1">
                        <a:lnSpc>
                          <a:spcPct val="100000"/>
                        </a:lnSpc>
                        <a:spcBef>
                          <a:spcPts val="0"/>
                        </a:spcBef>
                        <a:spcAft>
                          <a:spcPts val="800"/>
                        </a:spcAft>
                        <a:buClrTx/>
                        <a:buSzTx/>
                        <a:buFontTx/>
                        <a:buNone/>
                        <a:tabLst/>
                        <a:defRPr/>
                      </a:pPr>
                      <a:r>
                        <a:rPr lang="en-GB" sz="1200" kern="1200" dirty="0">
                          <a:solidFill>
                            <a:schemeClr val="tx1"/>
                          </a:solidFill>
                          <a:effectLst/>
                          <a:latin typeface="+mn-lt"/>
                          <a:ea typeface="Calibri" panose="020F0502020204030204" pitchFamily="34" charset="0"/>
                          <a:cs typeface="Arial" panose="020B0604020202020204" pitchFamily="34" charset="0"/>
                        </a:rPr>
                        <a:t>Our current projections show officer numbers will be 2,428 by March 2023, representing a 21% increase on 2019/20 figures. Plans are such that despite the Nov-20 announcement of a years delay in achieving national uplift, Nottinghamshire will remain at least 12 months ahead of schedule.</a:t>
                      </a:r>
                    </a:p>
                  </a:txBody>
                  <a:tcPr marL="100330" marR="100330" marT="73025" marB="730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Calibri" panose="020F0502020204030204" pitchFamily="34" charset="0"/>
                          <a:cs typeface="Arial" panose="020B0604020202020204" pitchFamily="34" charset="0"/>
                        </a:rPr>
                        <a:t>The settlement announcement for 2021-22 provided additional resources to achieve the uplift target, </a:t>
                      </a:r>
                      <a:r>
                        <a:rPr lang="en-GB" sz="1200" dirty="0">
                          <a:solidFill>
                            <a:srgbClr val="000000"/>
                          </a:solidFill>
                          <a:effectLst/>
                          <a:latin typeface="+mn-lt"/>
                          <a:ea typeface="Times New Roman"/>
                          <a:cs typeface="Arial" panose="020B0604020202020204" pitchFamily="34" charset="0"/>
                        </a:rPr>
                        <a:t>mainstreamed the pensions funding gap grant and allowed for a £10 increase in precept to cover the cash impact of inflationary pressures, which the Commissioner supported.</a:t>
                      </a:r>
                    </a:p>
                    <a:p>
                      <a:pPr algn="just">
                        <a:spcAft>
                          <a:spcPts val="0"/>
                        </a:spcAft>
                      </a:pPr>
                      <a:endParaRPr lang="en-GB" sz="1200" dirty="0">
                        <a:solidFill>
                          <a:srgbClr val="000000"/>
                        </a:solidFill>
                        <a:effectLst/>
                        <a:latin typeface="+mn-lt"/>
                        <a:ea typeface="Times New Roman"/>
                        <a:cs typeface="Arial" panose="020B0604020202020204" pitchFamily="34" charset="0"/>
                      </a:endParaRPr>
                    </a:p>
                    <a:p>
                      <a:pPr algn="just">
                        <a:spcAft>
                          <a:spcPts val="800"/>
                        </a:spcAft>
                      </a:pPr>
                      <a:r>
                        <a:rPr lang="en-GB" sz="1200" kern="1200" dirty="0">
                          <a:solidFill>
                            <a:schemeClr val="tx1"/>
                          </a:solidFill>
                          <a:effectLst/>
                          <a:latin typeface="+mn-lt"/>
                          <a:ea typeface="+mn-ea"/>
                          <a:cs typeface="Arial" panose="020B0604020202020204" pitchFamily="34" charset="0"/>
                        </a:rPr>
                        <a:t>This approach of using the precept to fund inflationary pressures was signalled as the likely way forward, with baseline grant being cash limited. It is assumed that this baseline will however be uplifted for the revenue costs of the uplift targets in the respective future years.</a:t>
                      </a:r>
                    </a:p>
                    <a:p>
                      <a:pPr algn="just">
                        <a:spcAft>
                          <a:spcPts val="800"/>
                        </a:spcAft>
                      </a:pPr>
                      <a:r>
                        <a:rPr lang="en-GB" sz="1200" kern="1200" dirty="0">
                          <a:solidFill>
                            <a:schemeClr val="tx1"/>
                          </a:solidFill>
                          <a:effectLst/>
                          <a:latin typeface="+mn-lt"/>
                          <a:ea typeface="+mn-ea"/>
                          <a:cs typeface="Arial" panose="020B0604020202020204" pitchFamily="34" charset="0"/>
                        </a:rPr>
                        <a:t>The increases needed to maintain resources in real terms will be funded by the local taxpayer via increased Council Tax precepts but in themselves are still insufficient to meet the increasing demands and investment required to maintain Police Services, even after allowing for the uplift numbers, therefore on-going efficiency targets will be required.</a:t>
                      </a:r>
                    </a:p>
                  </a:txBody>
                  <a:tcPr marL="100330" marR="100330" marT="73025" marB="730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5890908"/>
                  </a:ext>
                </a:extLst>
              </a:tr>
            </a:tbl>
          </a:graphicData>
        </a:graphic>
      </p:graphicFrame>
    </p:spTree>
    <p:extLst>
      <p:ext uri="{BB962C8B-B14F-4D97-AF65-F5344CB8AC3E}">
        <p14:creationId xmlns:p14="http://schemas.microsoft.com/office/powerpoint/2010/main" val="1210179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67446" y="0"/>
            <a:ext cx="338554" cy="6876000"/>
          </a:xfrm>
          <a:prstGeom prst="rect">
            <a:avLst/>
          </a:prstGeom>
          <a:solidFill>
            <a:srgbClr val="002060"/>
          </a:solidFill>
        </p:spPr>
        <p:txBody>
          <a:bodyPr vert="vert" wrap="square" rtlCol="0" anchor="ctr">
            <a:spAutoFit/>
          </a:bodyPr>
          <a:lstStyle/>
          <a:p>
            <a:r>
              <a:rPr lang="en-GB" sz="1000" b="1" dirty="0">
                <a:solidFill>
                  <a:prstClr val="white"/>
                </a:solidFill>
                <a:latin typeface="Verdana" panose="020B0604030504040204" pitchFamily="34" charset="0"/>
                <a:ea typeface="Verdana" panose="020B0604030504040204" pitchFamily="34" charset="0"/>
              </a:rPr>
              <a:t>   </a:t>
            </a:r>
            <a:r>
              <a:rPr lang="en-GB" sz="1000" b="1" dirty="0">
                <a:solidFill>
                  <a:prstClr val="white"/>
                </a:solidFill>
                <a:ea typeface="Verdana" panose="020B0604030504040204" pitchFamily="34" charset="0"/>
              </a:rPr>
              <a:t>CHIEF OFFICER’S NARRATIVE REPORT     </a:t>
            </a:r>
            <a:r>
              <a:rPr lang="en-GB" sz="1000" b="1" dirty="0">
                <a:solidFill>
                  <a:prstClr val="white"/>
                </a:solidFill>
              </a:rPr>
              <a:t>|      STATEMENT OF ACCOUNTS – 2021-22</a:t>
            </a:r>
            <a:endParaRPr lang="en-GB" sz="1000" dirty="0">
              <a:solidFill>
                <a:prstClr val="white"/>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2" y="6356358"/>
            <a:ext cx="315109" cy="365125"/>
          </a:xfrm>
        </p:spPr>
        <p:txBody>
          <a:bodyPr vert="horz"/>
          <a:lstStyle/>
          <a:p>
            <a:fld id="{97D3BC75-7245-4D53-964E-6D1A27AF082C}" type="slidenum">
              <a:rPr lang="en-GB" sz="1000" smtClean="0">
                <a:solidFill>
                  <a:prstClr val="white"/>
                </a:solidFill>
              </a:rPr>
              <a:pPr/>
              <a:t>17</a:t>
            </a:fld>
            <a:endParaRPr lang="en-GB" sz="1000" dirty="0">
              <a:solidFill>
                <a:prstClr val="white"/>
              </a:solidFill>
            </a:endParaRPr>
          </a:p>
        </p:txBody>
      </p:sp>
      <p:graphicFrame>
        <p:nvGraphicFramePr>
          <p:cNvPr id="5" name="Table 4">
            <a:extLst>
              <a:ext uri="{FF2B5EF4-FFF2-40B4-BE49-F238E27FC236}">
                <a16:creationId xmlns:a16="http://schemas.microsoft.com/office/drawing/2014/main" id="{4E56888E-3048-4B03-ABB3-6205C656645A}"/>
              </a:ext>
            </a:extLst>
          </p:cNvPr>
          <p:cNvGraphicFramePr>
            <a:graphicFrameLocks noGrp="1"/>
          </p:cNvGraphicFramePr>
          <p:nvPr>
            <p:extLst>
              <p:ext uri="{D42A27DB-BD31-4B8C-83A1-F6EECF244321}">
                <p14:modId xmlns:p14="http://schemas.microsoft.com/office/powerpoint/2010/main" val="2931100586"/>
              </p:ext>
            </p:extLst>
          </p:nvPr>
        </p:nvGraphicFramePr>
        <p:xfrm>
          <a:off x="350984" y="251122"/>
          <a:ext cx="9033162" cy="6770370"/>
        </p:xfrm>
        <a:graphic>
          <a:graphicData uri="http://schemas.openxmlformats.org/drawingml/2006/table">
            <a:tbl>
              <a:tblPr firstRow="1" bandRow="1">
                <a:tableStyleId>{2D5ABB26-0587-4C30-8999-92F81FD0307C}</a:tableStyleId>
              </a:tblPr>
              <a:tblGrid>
                <a:gridCol w="3011054">
                  <a:extLst>
                    <a:ext uri="{9D8B030D-6E8A-4147-A177-3AD203B41FA5}">
                      <a16:colId xmlns:a16="http://schemas.microsoft.com/office/drawing/2014/main" val="2868856792"/>
                    </a:ext>
                  </a:extLst>
                </a:gridCol>
                <a:gridCol w="3011054">
                  <a:extLst>
                    <a:ext uri="{9D8B030D-6E8A-4147-A177-3AD203B41FA5}">
                      <a16:colId xmlns:a16="http://schemas.microsoft.com/office/drawing/2014/main" val="1651142004"/>
                    </a:ext>
                  </a:extLst>
                </a:gridCol>
                <a:gridCol w="3011054">
                  <a:extLst>
                    <a:ext uri="{9D8B030D-6E8A-4147-A177-3AD203B41FA5}">
                      <a16:colId xmlns:a16="http://schemas.microsoft.com/office/drawing/2014/main" val="547597477"/>
                    </a:ext>
                  </a:extLst>
                </a:gridCol>
              </a:tblGrid>
              <a:tr h="297440">
                <a:tc gridSpan="3">
                  <a:txBody>
                    <a:bodyPr/>
                    <a:lstStyle/>
                    <a:p>
                      <a:pPr marL="0" indent="0">
                        <a:buFont typeface="+mj-lt"/>
                        <a:buNone/>
                      </a:pPr>
                      <a:r>
                        <a:rPr lang="en-GB" sz="1400" b="1" dirty="0">
                          <a:solidFill>
                            <a:srgbClr val="002060"/>
                          </a:solidFill>
                          <a:latin typeface="+mn-lt"/>
                          <a:ea typeface="Verdana" panose="020B0604030504040204" pitchFamily="34" charset="0"/>
                        </a:rPr>
                        <a:t>OUTLOOK (continued)</a:t>
                      </a:r>
                      <a:endParaRPr lang="en-GB" sz="1400" b="1" dirty="0">
                        <a:solidFill>
                          <a:srgbClr val="002060"/>
                        </a:solidFill>
                        <a:highlight>
                          <a:srgbClr val="FFFF00"/>
                        </a:highlight>
                        <a:latin typeface="+mn-lt"/>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800" dirty="0">
                        <a:latin typeface="+mn-lt"/>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800" dirty="0">
                        <a:latin typeface="+mn-lt"/>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8336446"/>
                  </a:ext>
                </a:extLst>
              </a:tr>
              <a:tr h="6309438">
                <a:tc>
                  <a:txBody>
                    <a:bodyPr/>
                    <a:lstStyle/>
                    <a:p>
                      <a:pPr marL="0" marR="0" algn="just">
                        <a:spcBef>
                          <a:spcPts val="0"/>
                        </a:spcBef>
                        <a:spcAft>
                          <a:spcPts val="800"/>
                        </a:spcAft>
                      </a:pPr>
                      <a:r>
                        <a:rPr lang="en-GB" sz="1200" dirty="0">
                          <a:effectLst/>
                          <a:latin typeface="+mn-lt"/>
                          <a:ea typeface="Calibri" panose="020F0502020204030204" pitchFamily="34" charset="0"/>
                          <a:cs typeface="Arial" panose="020B0604020202020204" pitchFamily="34" charset="0"/>
                        </a:rPr>
                        <a:t>We continue to develop the future strategy for corporate IT services with Op Regain successfully achieving the schedule with go live implementation in April 2022. This project is to ensure future systems are fit for purpose and provide value for money in the area that the External Auditor has previously qualified our VFM judgement.</a:t>
                      </a:r>
                    </a:p>
                    <a:p>
                      <a:pPr marL="0" marR="0" algn="just">
                        <a:spcBef>
                          <a:spcPts val="0"/>
                        </a:spcBef>
                        <a:spcAft>
                          <a:spcPts val="800"/>
                        </a:spcAft>
                      </a:pPr>
                      <a:r>
                        <a:rPr lang="en-GB" sz="1200" dirty="0">
                          <a:effectLst/>
                          <a:latin typeface="+mn-lt"/>
                          <a:ea typeface="Calibri" panose="020F0502020204030204" pitchFamily="34" charset="0"/>
                          <a:cs typeface="Arial" panose="020B0604020202020204" pitchFamily="34" charset="0"/>
                        </a:rPr>
                        <a:t>Efficiency savings will be required each year of the medium term plan but the level of savings required at £7.5m are considered to be well within the normal level of business efficiency that we would expect as part of our business as usual plans. The Force has outline plans for the achievement of these efficiencies. </a:t>
                      </a:r>
                    </a:p>
                    <a:p>
                      <a:pPr marL="0" marR="0" algn="just">
                        <a:spcBef>
                          <a:spcPts val="0"/>
                        </a:spcBef>
                        <a:spcAft>
                          <a:spcPts val="800"/>
                        </a:spcAft>
                      </a:pPr>
                      <a:r>
                        <a:rPr lang="en-GB" sz="1200" dirty="0">
                          <a:effectLst/>
                          <a:latin typeface="+mn-lt"/>
                          <a:ea typeface="Calibri" panose="020F0502020204030204" pitchFamily="34" charset="0"/>
                          <a:cs typeface="Arial" panose="020B0604020202020204" pitchFamily="34" charset="0"/>
                        </a:rPr>
                        <a:t>Sufficient on-going review and risk management is in place such that if funding levels anticipated are not forthcoming then delivery of the minimum policing model is achievable in a time frame that does not jeopardise a sustainable policing level. </a:t>
                      </a:r>
                    </a:p>
                    <a:p>
                      <a:pPr marL="0" marR="0" algn="just">
                        <a:spcBef>
                          <a:spcPts val="0"/>
                        </a:spcBef>
                        <a:spcAft>
                          <a:spcPts val="800"/>
                        </a:spcAft>
                      </a:pPr>
                      <a:r>
                        <a:rPr lang="en-GB" sz="1200" dirty="0">
                          <a:solidFill>
                            <a:schemeClr val="tx1"/>
                          </a:solidFill>
                          <a:effectLst/>
                          <a:latin typeface="+mn-lt"/>
                          <a:ea typeface="Calibri" panose="020F0502020204030204" pitchFamily="34" charset="0"/>
                          <a:cs typeface="Arial" panose="020B0604020202020204" pitchFamily="34" charset="0"/>
                        </a:rPr>
                        <a:t>The Annual Budget, Operational Models, and this Medium Term plan are sufficiently robust to ascertain that policing in Nottinghamshire is above the levels required to provide an adequate police service and that the Force is sufficiently resourced to ensure this on an on-going and sustainable basis.</a:t>
                      </a:r>
                    </a:p>
                  </a:txBody>
                  <a:tcPr marL="100330" marR="100330" marT="73025" marB="730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2060"/>
                          </a:solidFill>
                          <a:effectLst/>
                          <a:latin typeface="+mn-lt"/>
                          <a:ea typeface="Verdana" panose="020B0604030504040204" pitchFamily="34" charset="0"/>
                          <a:cs typeface="Arial" panose="020B0604020202020204" pitchFamily="34" charset="0"/>
                        </a:rPr>
                        <a:t>Covid-19:</a:t>
                      </a:r>
                    </a:p>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Following successful vaccination rollouts and booster plans, the United Kingdom appears to be in a strong position in the fight against Covid-19, and as such further restrictions on the public are not anticipated. This in turn has led to a sharp increase in demand on the force in dealing with domestic, child and sexual abuses, with levels significantly higher than pre-pandemic levels.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noProof="0" dirty="0">
                          <a:solidFill>
                            <a:srgbClr val="002060"/>
                          </a:solidFill>
                          <a:effectLst/>
                          <a:latin typeface="+mn-lt"/>
                          <a:ea typeface="Verdana" panose="020B0604030504040204" pitchFamily="34" charset="0"/>
                          <a:cs typeface="Arial" panose="020B0604020202020204" pitchFamily="34" charset="0"/>
                        </a:rPr>
                        <a:t>War in Ukraine: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Verdana" panose="020B0604030504040204" pitchFamily="34" charset="0"/>
                          <a:cs typeface="Arial" panose="020B0604020202020204" pitchFamily="34" charset="0"/>
                        </a:rPr>
                        <a:t>As Russia’s invasion of Ukraine which began in February 2022 continues, the stability of Europe and indeed the World are under pressure as economies navigate their way through significant disruption to global food supplies, as well as gas and oil. This has caused substantial inflation to which the force is not immune, particularly with regards utility costs for the estates and vehicle fuel.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noProof="0" dirty="0">
                        <a:solidFill>
                          <a:srgbClr val="002060"/>
                        </a:solidFill>
                        <a:effectLst/>
                        <a:latin typeface="+mn-lt"/>
                        <a:ea typeface="Verdan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noProof="0" dirty="0">
                          <a:solidFill>
                            <a:srgbClr val="002060"/>
                          </a:solidFill>
                          <a:effectLst/>
                          <a:latin typeface="+mn-lt"/>
                          <a:ea typeface="Verdana" panose="020B0604030504040204" pitchFamily="34" charset="0"/>
                          <a:cs typeface="Arial" panose="020B0604020202020204" pitchFamily="34" charset="0"/>
                        </a:rPr>
                        <a:t>Cost of Living Crisis: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Verdana" panose="020B0604030504040204" pitchFamily="34" charset="0"/>
                          <a:cs typeface="Arial" panose="020B0604020202020204" pitchFamily="34" charset="0"/>
                        </a:rPr>
                        <a:t>The culmination of the effects of Brexit, Covid-19, and the ongoing war in Ukraine have caused a high level of volatility in markets as the government attempts to control rampant  inflation whilst mitigating against a prolonged recession. Although schemes are in place to support the public with the rising costs, particularly energy, the vast majority of the public can expect to be in worse financial position.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noProof="0" dirty="0">
                        <a:solidFill>
                          <a:srgbClr val="002060"/>
                        </a:solidFill>
                        <a:effectLst/>
                        <a:latin typeface="+mn-lt"/>
                        <a:ea typeface="Verdana" panose="020B0604030504040204" pitchFamily="34" charset="0"/>
                        <a:cs typeface="Arial" panose="020B0604020202020204" pitchFamily="34" charset="0"/>
                      </a:endParaRPr>
                    </a:p>
                  </a:txBody>
                  <a:tcPr marL="100330" marR="100330" marT="73025" marB="730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Pay awards are therefore expected to be at higher levels than seen previously as the force looks to support it’s employees, as well as retain staff in the face of continued low unemployment rates across the country.</a:t>
                      </a:r>
                    </a:p>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We recognise that there remains uncertainty over how long these significant difficulties will remain and therefore the total costs which will be incurred as a result. However, we are confident that the impact can be managed going forward without the use of the Major Incident Reserve and that there will be minimal impact on the general reserve balance. </a:t>
                      </a: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The assumptions contained within the current Medium Term Financial Plan will be reviewed and revised as necessary during the next budget setting round. </a:t>
                      </a:r>
                    </a:p>
                    <a:p>
                      <a:pPr marL="0" marR="0" lvl="0" indent="0" algn="just" defTabSz="914400" rtl="0" eaLnBrk="1" fontAlgn="auto" latinLnBrk="0" hangingPunct="1">
                        <a:lnSpc>
                          <a:spcPct val="100000"/>
                        </a:lnSpc>
                        <a:spcBef>
                          <a:spcPts val="0"/>
                        </a:spcBef>
                        <a:spcAft>
                          <a:spcPts val="8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endParaRPr>
                    </a:p>
                    <a:p>
                      <a:pPr algn="just">
                        <a:spcAft>
                          <a:spcPts val="800"/>
                        </a:spcAft>
                      </a:pPr>
                      <a:endParaRPr lang="en-GB" sz="1200" kern="1200" dirty="0">
                        <a:solidFill>
                          <a:schemeClr val="tx1"/>
                        </a:solidFill>
                        <a:effectLst/>
                        <a:latin typeface="+mn-lt"/>
                        <a:ea typeface="+mn-ea"/>
                        <a:cs typeface="Arial" panose="020B0604020202020204" pitchFamily="34" charset="0"/>
                      </a:endParaRPr>
                    </a:p>
                  </a:txBody>
                  <a:tcPr marL="100330" marR="100330" marT="73025" marB="730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5890908"/>
                  </a:ext>
                </a:extLst>
              </a:tr>
            </a:tbl>
          </a:graphicData>
        </a:graphic>
      </p:graphicFrame>
    </p:spTree>
    <p:extLst>
      <p:ext uri="{BB962C8B-B14F-4D97-AF65-F5344CB8AC3E}">
        <p14:creationId xmlns:p14="http://schemas.microsoft.com/office/powerpoint/2010/main" val="3345265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67446" y="0"/>
            <a:ext cx="338554" cy="6876000"/>
          </a:xfrm>
          <a:prstGeom prst="rect">
            <a:avLst/>
          </a:prstGeom>
          <a:solidFill>
            <a:srgbClr val="00206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CHIEF OFFICER’S NARRATIVE REPORT     </a:t>
            </a:r>
            <a:r>
              <a:rPr lang="en-GB" sz="1000" b="1" dirty="0">
                <a:solidFill>
                  <a:schemeClr val="bg1"/>
                </a:solidFill>
              </a:rPr>
              <a:t>|      STATEMENT OF ACCOUNTS – 2021-22</a:t>
            </a:r>
            <a:endParaRPr lang="en-GB" sz="1000" dirty="0">
              <a:solidFill>
                <a:schemeClr val="bg1"/>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2" y="6356358"/>
            <a:ext cx="315109" cy="365125"/>
          </a:xfrm>
        </p:spPr>
        <p:txBody>
          <a:bodyPr vert="horz"/>
          <a:lstStyle/>
          <a:p>
            <a:fld id="{97D3BC75-7245-4D53-964E-6D1A27AF082C}" type="slidenum">
              <a:rPr lang="en-GB" sz="1000" smtClean="0">
                <a:solidFill>
                  <a:schemeClr val="bg1"/>
                </a:solidFill>
              </a:rPr>
              <a:t>18</a:t>
            </a:fld>
            <a:endParaRPr lang="en-GB" sz="1000" dirty="0">
              <a:solidFill>
                <a:schemeClr val="bg1"/>
              </a:solidFill>
            </a:endParaRPr>
          </a:p>
        </p:txBody>
      </p:sp>
      <p:graphicFrame>
        <p:nvGraphicFramePr>
          <p:cNvPr id="5" name="Table 4">
            <a:extLst>
              <a:ext uri="{FF2B5EF4-FFF2-40B4-BE49-F238E27FC236}">
                <a16:creationId xmlns:a16="http://schemas.microsoft.com/office/drawing/2014/main" id="{4E56888E-3048-4B03-ABB3-6205C656645A}"/>
              </a:ext>
            </a:extLst>
          </p:cNvPr>
          <p:cNvGraphicFramePr>
            <a:graphicFrameLocks noGrp="1"/>
          </p:cNvGraphicFramePr>
          <p:nvPr>
            <p:extLst>
              <p:ext uri="{D42A27DB-BD31-4B8C-83A1-F6EECF244321}">
                <p14:modId xmlns:p14="http://schemas.microsoft.com/office/powerpoint/2010/main" val="3162777521"/>
              </p:ext>
            </p:extLst>
          </p:nvPr>
        </p:nvGraphicFramePr>
        <p:xfrm>
          <a:off x="198584" y="251123"/>
          <a:ext cx="9288316" cy="6197303"/>
        </p:xfrm>
        <a:graphic>
          <a:graphicData uri="http://schemas.openxmlformats.org/drawingml/2006/table">
            <a:tbl>
              <a:tblPr firstRow="1" bandRow="1">
                <a:tableStyleId>{2D5ABB26-0587-4C30-8999-92F81FD0307C}</a:tableStyleId>
              </a:tblPr>
              <a:tblGrid>
                <a:gridCol w="3045305">
                  <a:extLst>
                    <a:ext uri="{9D8B030D-6E8A-4147-A177-3AD203B41FA5}">
                      <a16:colId xmlns:a16="http://schemas.microsoft.com/office/drawing/2014/main" val="2868856792"/>
                    </a:ext>
                  </a:extLst>
                </a:gridCol>
                <a:gridCol w="3045305">
                  <a:extLst>
                    <a:ext uri="{9D8B030D-6E8A-4147-A177-3AD203B41FA5}">
                      <a16:colId xmlns:a16="http://schemas.microsoft.com/office/drawing/2014/main" val="1651142004"/>
                    </a:ext>
                  </a:extLst>
                </a:gridCol>
                <a:gridCol w="3197706">
                  <a:extLst>
                    <a:ext uri="{9D8B030D-6E8A-4147-A177-3AD203B41FA5}">
                      <a16:colId xmlns:a16="http://schemas.microsoft.com/office/drawing/2014/main" val="547597477"/>
                    </a:ext>
                  </a:extLst>
                </a:gridCol>
              </a:tblGrid>
              <a:tr h="223081">
                <a:tc>
                  <a:txBody>
                    <a:bodyPr/>
                    <a:lstStyle/>
                    <a:p>
                      <a:endParaRPr lang="en-GB" sz="800" dirty="0">
                        <a:solidFill>
                          <a:srgbClr val="002060"/>
                        </a:solidFill>
                        <a:latin typeface="+mn-lt"/>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latin typeface="+mn-lt"/>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latin typeface="+mn-lt"/>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8336446"/>
                  </a:ext>
                </a:extLst>
              </a:tr>
              <a:tr h="318687">
                <a:tc gridSpan="2">
                  <a:txBody>
                    <a:bodyPr/>
                    <a:lstStyle/>
                    <a:p>
                      <a:pPr marL="0" indent="0">
                        <a:buFont typeface="+mj-lt"/>
                        <a:buNone/>
                      </a:pPr>
                      <a:r>
                        <a:rPr lang="en-GB" sz="1400" b="1" dirty="0">
                          <a:solidFill>
                            <a:srgbClr val="002060"/>
                          </a:solidFill>
                          <a:latin typeface="+mn-lt"/>
                          <a:ea typeface="Verdana" panose="020B0604030504040204" pitchFamily="34" charset="0"/>
                        </a:rPr>
                        <a:t>WHO WORKS FOR NOTTINGHAMSHIRE POLICE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100" b="1" dirty="0">
                        <a:solidFill>
                          <a:srgbClr val="002060"/>
                        </a:solidFill>
                        <a:latin typeface="Verdana" panose="020B0604030504040204" pitchFamily="34" charset="0"/>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mj-lt"/>
                        <a:buNone/>
                      </a:pPr>
                      <a:endParaRPr lang="en-GB" sz="1100" b="1" dirty="0">
                        <a:solidFill>
                          <a:srgbClr val="002060"/>
                        </a:solidFill>
                        <a:latin typeface="+mn-lt"/>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1682969"/>
                  </a:ext>
                </a:extLst>
              </a:tr>
              <a:tr h="5655535">
                <a:tc>
                  <a:txBody>
                    <a:bodyPr/>
                    <a:lstStyle/>
                    <a:p>
                      <a:pPr algn="just">
                        <a:spcAft>
                          <a:spcPts val="800"/>
                        </a:spcAft>
                      </a:pPr>
                      <a:r>
                        <a:rPr lang="en-US" sz="1200" kern="1200" dirty="0">
                          <a:solidFill>
                            <a:schemeClr val="tx1"/>
                          </a:solidFill>
                          <a:effectLst/>
                          <a:latin typeface="+mn-lt"/>
                          <a:ea typeface="+mn-ea"/>
                          <a:cs typeface="Arial" panose="020B0604020202020204" pitchFamily="34" charset="0"/>
                        </a:rPr>
                        <a:t>Nottinghamshire Police (together with the Office of the Police and Crime Commissioner) employs approximately 2,385 police officers, 151 PCSOs, 143 specials and 1,395 staff in full-time and part-time positions.</a:t>
                      </a:r>
                      <a:endParaRPr lang="en-GB" sz="1200" kern="1200" dirty="0">
                        <a:solidFill>
                          <a:schemeClr val="tx1"/>
                        </a:solidFill>
                        <a:effectLst/>
                        <a:latin typeface="+mn-lt"/>
                        <a:ea typeface="+mn-ea"/>
                        <a:cs typeface="Arial" panose="020B0604020202020204" pitchFamily="34" charset="0"/>
                      </a:endParaRPr>
                    </a:p>
                    <a:p>
                      <a:pPr algn="just">
                        <a:spcAft>
                          <a:spcPts val="800"/>
                        </a:spcAft>
                      </a:pPr>
                      <a:r>
                        <a:rPr lang="en-US" sz="1200" kern="1200" dirty="0">
                          <a:solidFill>
                            <a:schemeClr val="tx1"/>
                          </a:solidFill>
                          <a:effectLst/>
                          <a:latin typeface="+mn-lt"/>
                          <a:ea typeface="+mn-ea"/>
                          <a:cs typeface="Arial" panose="020B0604020202020204" pitchFamily="34" charset="0"/>
                        </a:rPr>
                        <a:t>Active recruitment plans for 2022-23 include positive action to continue to improve the diversity and reflect more closely that of the County.</a:t>
                      </a:r>
                      <a:endParaRPr lang="en-GB" sz="1200" kern="1200" dirty="0">
                        <a:solidFill>
                          <a:schemeClr val="tx1"/>
                        </a:solidFill>
                        <a:effectLst/>
                        <a:latin typeface="+mn-lt"/>
                        <a:ea typeface="+mn-ea"/>
                        <a:cs typeface="Arial" panose="020B0604020202020204" pitchFamily="34" charset="0"/>
                      </a:endParaRPr>
                    </a:p>
                    <a:p>
                      <a:pPr algn="just">
                        <a:spcAft>
                          <a:spcPts val="800"/>
                        </a:spcAft>
                      </a:pPr>
                      <a:r>
                        <a:rPr lang="en-US" sz="1200" kern="1200" dirty="0">
                          <a:solidFill>
                            <a:schemeClr val="tx1"/>
                          </a:solidFill>
                          <a:effectLst/>
                          <a:latin typeface="+mn-lt"/>
                          <a:ea typeface="+mn-ea"/>
                          <a:cs typeface="Arial" panose="020B0604020202020204" pitchFamily="34" charset="0"/>
                        </a:rPr>
                        <a:t>Nottinghamshire pay an apprenticeship levy equating to 0.5% of the total pay bill. This can be utilised to pay for apprenticeship training and to accredit specific specialist roles to a professional standard, including degree level. </a:t>
                      </a:r>
                      <a:endParaRPr lang="en-GB" sz="1200" dirty="0">
                        <a:solidFill>
                          <a:schemeClr val="tx1"/>
                        </a:solidFill>
                        <a:effectLst/>
                        <a:latin typeface="+mn-lt"/>
                        <a:ea typeface="Calibri" panose="020F0502020204030204" pitchFamily="34" charset="0"/>
                        <a:cs typeface="Arial" panose="020B0604020202020204" pitchFamily="34" charset="0"/>
                      </a:endParaRPr>
                    </a:p>
                  </a:txBody>
                  <a:tcPr marL="100330" marR="100330" marT="73025" marB="730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800"/>
                        </a:spcAft>
                      </a:pPr>
                      <a:r>
                        <a:rPr lang="en-GB" sz="1200" b="1" dirty="0">
                          <a:solidFill>
                            <a:srgbClr val="002060"/>
                          </a:solidFill>
                          <a:effectLst/>
                          <a:latin typeface="+mn-lt"/>
                          <a:ea typeface="Calibri" panose="020F0502020204030204" pitchFamily="34" charset="0"/>
                          <a:cs typeface="Arial" panose="020B0604020202020204" pitchFamily="34" charset="0"/>
                        </a:rPr>
                        <a:t>Overall Equality Characteristics</a:t>
                      </a:r>
                    </a:p>
                    <a:p>
                      <a:pPr algn="just">
                        <a:spcAft>
                          <a:spcPts val="800"/>
                        </a:spcAft>
                      </a:pPr>
                      <a:endParaRPr lang="en-GB" sz="1200" b="1" dirty="0">
                        <a:effectLst/>
                        <a:latin typeface="+mn-lt"/>
                        <a:ea typeface="Calibri" panose="020F0502020204030204" pitchFamily="34" charset="0"/>
                        <a:cs typeface="Arial" panose="020B0604020202020204" pitchFamily="34" charset="0"/>
                      </a:endParaRPr>
                    </a:p>
                    <a:p>
                      <a:pPr algn="just">
                        <a:spcAft>
                          <a:spcPts val="800"/>
                        </a:spcAft>
                      </a:pPr>
                      <a:endParaRPr lang="en-GB" sz="1200" b="1" dirty="0">
                        <a:effectLst/>
                        <a:latin typeface="+mn-lt"/>
                        <a:ea typeface="Calibri" panose="020F0502020204030204" pitchFamily="34" charset="0"/>
                        <a:cs typeface="Arial" panose="020B0604020202020204" pitchFamily="34" charset="0"/>
                      </a:endParaRPr>
                    </a:p>
                    <a:p>
                      <a:pPr algn="just">
                        <a:spcAft>
                          <a:spcPts val="800"/>
                        </a:spcAft>
                      </a:pPr>
                      <a:endParaRPr lang="en-GB" sz="1200" b="1" dirty="0">
                        <a:effectLst/>
                        <a:latin typeface="+mn-lt"/>
                        <a:ea typeface="Calibri" panose="020F0502020204030204" pitchFamily="34" charset="0"/>
                        <a:cs typeface="Arial" panose="020B0604020202020204" pitchFamily="34" charset="0"/>
                      </a:endParaRPr>
                    </a:p>
                    <a:p>
                      <a:pPr algn="just">
                        <a:spcAft>
                          <a:spcPts val="800"/>
                        </a:spcAft>
                      </a:pPr>
                      <a:endParaRPr lang="en-GB" sz="1200" b="1" dirty="0">
                        <a:effectLst/>
                        <a:latin typeface="+mn-lt"/>
                        <a:ea typeface="Calibri" panose="020F0502020204030204" pitchFamily="34" charset="0"/>
                        <a:cs typeface="Arial" panose="020B0604020202020204" pitchFamily="34" charset="0"/>
                      </a:endParaRPr>
                    </a:p>
                    <a:p>
                      <a:pPr algn="just">
                        <a:spcAft>
                          <a:spcPts val="800"/>
                        </a:spcAft>
                      </a:pPr>
                      <a:endParaRPr lang="en-GB" sz="1200" b="1" dirty="0">
                        <a:effectLst/>
                        <a:latin typeface="+mn-lt"/>
                        <a:ea typeface="Calibri" panose="020F0502020204030204" pitchFamily="34" charset="0"/>
                        <a:cs typeface="Arial" panose="020B0604020202020204" pitchFamily="34" charset="0"/>
                      </a:endParaRPr>
                    </a:p>
                    <a:p>
                      <a:pPr algn="just">
                        <a:spcAft>
                          <a:spcPts val="800"/>
                        </a:spcAft>
                      </a:pPr>
                      <a:endParaRPr lang="en-GB" sz="1200" b="1" dirty="0">
                        <a:effectLst/>
                        <a:latin typeface="+mn-lt"/>
                        <a:ea typeface="Calibri" panose="020F0502020204030204" pitchFamily="34" charset="0"/>
                        <a:cs typeface="Arial" panose="020B0604020202020204" pitchFamily="34" charset="0"/>
                      </a:endParaRPr>
                    </a:p>
                    <a:p>
                      <a:pPr algn="just">
                        <a:spcAft>
                          <a:spcPts val="800"/>
                        </a:spcAft>
                      </a:pPr>
                      <a:r>
                        <a:rPr lang="en-GB" sz="1200" b="1" dirty="0">
                          <a:effectLst/>
                          <a:latin typeface="+mn-lt"/>
                          <a:ea typeface="Calibri" panose="020F0502020204030204" pitchFamily="34" charset="0"/>
                          <a:cs typeface="Arial" panose="020B0604020202020204" pitchFamily="34" charset="0"/>
                        </a:rPr>
                        <a:t>   </a:t>
                      </a:r>
                    </a:p>
                  </a:txBody>
                  <a:tcPr marL="100330" marR="100330" marT="73025" marB="730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800"/>
                        </a:spcAft>
                      </a:pPr>
                      <a:endParaRPr lang="en-GB" sz="1200" kern="1200" dirty="0">
                        <a:solidFill>
                          <a:schemeClr val="tx1"/>
                        </a:solidFill>
                        <a:effectLst/>
                        <a:latin typeface="+mn-lt"/>
                        <a:ea typeface="+mn-ea"/>
                        <a:cs typeface="Arial" panose="020B0604020202020204" pitchFamily="34" charset="0"/>
                      </a:endParaRPr>
                    </a:p>
                  </a:txBody>
                  <a:tcPr marL="100330" marR="100330" marT="73025" marB="730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5890908"/>
                  </a:ext>
                </a:extLst>
              </a:tr>
            </a:tbl>
          </a:graphicData>
        </a:graphic>
      </p:graphicFrame>
      <p:graphicFrame>
        <p:nvGraphicFramePr>
          <p:cNvPr id="3" name="Table 2">
            <a:extLst>
              <a:ext uri="{FF2B5EF4-FFF2-40B4-BE49-F238E27FC236}">
                <a16:creationId xmlns:a16="http://schemas.microsoft.com/office/drawing/2014/main" id="{958BB78F-9272-466E-A9EC-B61EE7DC9860}"/>
              </a:ext>
            </a:extLst>
          </p:cNvPr>
          <p:cNvGraphicFramePr>
            <a:graphicFrameLocks noGrp="1"/>
          </p:cNvGraphicFramePr>
          <p:nvPr>
            <p:extLst>
              <p:ext uri="{D42A27DB-BD31-4B8C-83A1-F6EECF244321}">
                <p14:modId xmlns:p14="http://schemas.microsoft.com/office/powerpoint/2010/main" val="1613371714"/>
              </p:ext>
            </p:extLst>
          </p:nvPr>
        </p:nvGraphicFramePr>
        <p:xfrm>
          <a:off x="3364636" y="1117925"/>
          <a:ext cx="2769465" cy="1276483"/>
        </p:xfrm>
        <a:graphic>
          <a:graphicData uri="http://schemas.openxmlformats.org/drawingml/2006/table">
            <a:tbl>
              <a:tblPr firstRow="1" bandRow="1">
                <a:tableStyleId>{5C22544A-7EE6-4342-B048-85BDC9FD1C3A}</a:tableStyleId>
              </a:tblPr>
              <a:tblGrid>
                <a:gridCol w="1112716">
                  <a:extLst>
                    <a:ext uri="{9D8B030D-6E8A-4147-A177-3AD203B41FA5}">
                      <a16:colId xmlns:a16="http://schemas.microsoft.com/office/drawing/2014/main" val="879514335"/>
                    </a:ext>
                  </a:extLst>
                </a:gridCol>
                <a:gridCol w="1015033">
                  <a:extLst>
                    <a:ext uri="{9D8B030D-6E8A-4147-A177-3AD203B41FA5}">
                      <a16:colId xmlns:a16="http://schemas.microsoft.com/office/drawing/2014/main" val="2592643139"/>
                    </a:ext>
                  </a:extLst>
                </a:gridCol>
                <a:gridCol w="641716">
                  <a:extLst>
                    <a:ext uri="{9D8B030D-6E8A-4147-A177-3AD203B41FA5}">
                      <a16:colId xmlns:a16="http://schemas.microsoft.com/office/drawing/2014/main" val="3373986775"/>
                    </a:ext>
                  </a:extLst>
                </a:gridCol>
              </a:tblGrid>
              <a:tr h="370840">
                <a:tc>
                  <a:txBody>
                    <a:bodyPr/>
                    <a:lstStyle/>
                    <a:p>
                      <a:pPr algn="l"/>
                      <a:r>
                        <a:rPr lang="en-GB" sz="1200" dirty="0">
                          <a:latin typeface="+mn-lt"/>
                          <a:cs typeface="Arial" panose="020B0604020202020204" pitchFamily="34" charset="0"/>
                        </a:rPr>
                        <a:t>Gender</a:t>
                      </a:r>
                    </a:p>
                  </a:txBody>
                  <a:tcPr anchor="ctr">
                    <a:lnL w="3175" cap="flat" cmpd="sng" algn="ctr">
                      <a:solidFill>
                        <a:srgbClr val="002060"/>
                      </a:solidFill>
                      <a:prstDash val="solid"/>
                      <a:round/>
                      <a:headEnd type="none" w="med" len="med"/>
                      <a:tailEnd type="none" w="med" len="med"/>
                    </a:lnL>
                    <a:lnR w="12700" cmpd="sng">
                      <a:noFill/>
                    </a:lnR>
                    <a:lnT w="3175" cap="flat" cmpd="sng" algn="ctr">
                      <a:solidFill>
                        <a:srgbClr val="00206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GB" sz="1200" dirty="0">
                          <a:latin typeface="+mn-lt"/>
                          <a:cs typeface="Arial" panose="020B0604020202020204" pitchFamily="34" charset="0"/>
                        </a:rPr>
                        <a:t>Headcount</a:t>
                      </a:r>
                    </a:p>
                  </a:txBody>
                  <a:tcPr anchor="ctr">
                    <a:lnL w="12700" cmpd="sng">
                      <a:noFill/>
                    </a:lnL>
                    <a:lnR w="3175" cap="flat" cmpd="sng" algn="ctr">
                      <a:noFill/>
                      <a:prstDash val="solid"/>
                      <a:round/>
                      <a:headEnd type="none" w="med" len="med"/>
                      <a:tailEnd type="none" w="med" len="med"/>
                    </a:lnR>
                    <a:lnT w="3175" cap="flat" cmpd="sng" algn="ctr">
                      <a:solidFill>
                        <a:srgbClr val="00206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GB" sz="1200" dirty="0">
                          <a:latin typeface="+mn-lt"/>
                          <a:cs typeface="Arial" panose="020B0604020202020204" pitchFamily="34" charset="0"/>
                        </a:rPr>
                        <a:t>%</a:t>
                      </a:r>
                    </a:p>
                  </a:txBody>
                  <a:tcPr anchor="ctr">
                    <a:lnL w="3175" cap="flat" cmpd="sng" algn="ctr">
                      <a:no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827862966"/>
                  </a:ext>
                </a:extLst>
              </a:tr>
              <a:tr h="321181">
                <a:tc>
                  <a:txBody>
                    <a:bodyPr/>
                    <a:lstStyle/>
                    <a:p>
                      <a:r>
                        <a:rPr lang="en-GB" sz="1200" dirty="0">
                          <a:latin typeface="+mn-lt"/>
                          <a:cs typeface="Arial" panose="020B0604020202020204" pitchFamily="34" charset="0"/>
                        </a:rPr>
                        <a:t>Male</a:t>
                      </a:r>
                    </a:p>
                  </a:txBody>
                  <a:tcPr anchor="ctr">
                    <a:lnL w="3175"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200" dirty="0">
                          <a:latin typeface="+mn-lt"/>
                          <a:cs typeface="Arial" panose="020B0604020202020204" pitchFamily="34" charset="0"/>
                        </a:rPr>
                        <a:t>2,237</a:t>
                      </a:r>
                    </a:p>
                  </a:txBody>
                  <a:tcPr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latin typeface="+mn-lt"/>
                          <a:cs typeface="Arial" panose="020B0604020202020204" pitchFamily="34" charset="0"/>
                        </a:rPr>
                        <a:t>54.91</a:t>
                      </a:r>
                    </a:p>
                  </a:txBody>
                  <a:tcPr anchor="ctr">
                    <a:lnL w="3175" cap="flat" cmpd="sng" algn="ctr">
                      <a:noFill/>
                      <a:prstDash val="solid"/>
                      <a:round/>
                      <a:headEnd type="none" w="med" len="med"/>
                      <a:tailEnd type="none" w="med" len="med"/>
                    </a:lnL>
                    <a:lnR w="31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5319975"/>
                  </a:ext>
                </a:extLst>
              </a:tr>
              <a:tr h="292231">
                <a:tc>
                  <a:txBody>
                    <a:bodyPr/>
                    <a:lstStyle/>
                    <a:p>
                      <a:r>
                        <a:rPr lang="en-GB" sz="1200" dirty="0">
                          <a:latin typeface="+mn-lt"/>
                          <a:cs typeface="Arial" panose="020B0604020202020204" pitchFamily="34" charset="0"/>
                        </a:rPr>
                        <a:t>Female</a:t>
                      </a:r>
                    </a:p>
                  </a:txBody>
                  <a:tcPr anchor="ctr">
                    <a:lnL w="3175"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200" dirty="0">
                          <a:latin typeface="+mn-lt"/>
                          <a:cs typeface="Arial" panose="020B0604020202020204" pitchFamily="34" charset="0"/>
                        </a:rPr>
                        <a:t>1,837</a:t>
                      </a:r>
                    </a:p>
                  </a:txBody>
                  <a:tcPr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latin typeface="+mn-lt"/>
                          <a:cs typeface="Arial" panose="020B0604020202020204" pitchFamily="34" charset="0"/>
                        </a:rPr>
                        <a:t>45.09</a:t>
                      </a:r>
                    </a:p>
                  </a:txBody>
                  <a:tcPr anchor="ctr">
                    <a:lnL w="3175" cap="flat" cmpd="sng" algn="ctr">
                      <a:noFill/>
                      <a:prstDash val="solid"/>
                      <a:round/>
                      <a:headEnd type="none" w="med" len="med"/>
                      <a:tailEnd type="none" w="med" len="med"/>
                    </a:lnL>
                    <a:lnR w="31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0932119"/>
                  </a:ext>
                </a:extLst>
              </a:tr>
              <a:tr h="292231">
                <a:tc>
                  <a:txBody>
                    <a:bodyPr/>
                    <a:lstStyle/>
                    <a:p>
                      <a:r>
                        <a:rPr lang="en-GB" sz="1200" b="1" dirty="0">
                          <a:latin typeface="+mn-lt"/>
                          <a:cs typeface="Arial" panose="020B0604020202020204" pitchFamily="34" charset="0"/>
                        </a:rPr>
                        <a:t>Total</a:t>
                      </a:r>
                    </a:p>
                  </a:txBody>
                  <a:tcPr anchor="ctr">
                    <a:lnL w="3175"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200" b="1" dirty="0">
                          <a:latin typeface="+mn-lt"/>
                          <a:cs typeface="Arial" panose="020B0604020202020204" pitchFamily="34" charset="0"/>
                        </a:rPr>
                        <a:t>4,074</a:t>
                      </a:r>
                    </a:p>
                  </a:txBody>
                  <a:tcPr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a:latin typeface="+mn-lt"/>
                          <a:cs typeface="Arial" panose="020B0604020202020204" pitchFamily="34" charset="0"/>
                        </a:rPr>
                        <a:t>100.00</a:t>
                      </a:r>
                    </a:p>
                  </a:txBody>
                  <a:tcPr anchor="ctr">
                    <a:lnL w="3175" cap="flat" cmpd="sng" algn="ctr">
                      <a:noFill/>
                      <a:prstDash val="solid"/>
                      <a:round/>
                      <a:headEnd type="none" w="med" len="med"/>
                      <a:tailEnd type="none" w="med" len="med"/>
                    </a:lnL>
                    <a:lnR w="3175"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6" name="Table 5">
            <a:extLst>
              <a:ext uri="{FF2B5EF4-FFF2-40B4-BE49-F238E27FC236}">
                <a16:creationId xmlns:a16="http://schemas.microsoft.com/office/drawing/2014/main" id="{60223926-BDDD-46F7-8DD0-A0528EA61FA2}"/>
              </a:ext>
            </a:extLst>
          </p:cNvPr>
          <p:cNvGraphicFramePr>
            <a:graphicFrameLocks noGrp="1"/>
          </p:cNvGraphicFramePr>
          <p:nvPr>
            <p:extLst>
              <p:ext uri="{D42A27DB-BD31-4B8C-83A1-F6EECF244321}">
                <p14:modId xmlns:p14="http://schemas.microsoft.com/office/powerpoint/2010/main" val="3856127802"/>
              </p:ext>
            </p:extLst>
          </p:nvPr>
        </p:nvGraphicFramePr>
        <p:xfrm>
          <a:off x="3364637" y="2510286"/>
          <a:ext cx="2769464" cy="1842807"/>
        </p:xfrm>
        <a:graphic>
          <a:graphicData uri="http://schemas.openxmlformats.org/drawingml/2006/table">
            <a:tbl>
              <a:tblPr firstRow="1" bandRow="1">
                <a:tableStyleId>{5C22544A-7EE6-4342-B048-85BDC9FD1C3A}</a:tableStyleId>
              </a:tblPr>
              <a:tblGrid>
                <a:gridCol w="1102854">
                  <a:extLst>
                    <a:ext uri="{9D8B030D-6E8A-4147-A177-3AD203B41FA5}">
                      <a16:colId xmlns:a16="http://schemas.microsoft.com/office/drawing/2014/main" val="1999224720"/>
                    </a:ext>
                  </a:extLst>
                </a:gridCol>
                <a:gridCol w="1015134">
                  <a:extLst>
                    <a:ext uri="{9D8B030D-6E8A-4147-A177-3AD203B41FA5}">
                      <a16:colId xmlns:a16="http://schemas.microsoft.com/office/drawing/2014/main" val="613427887"/>
                    </a:ext>
                  </a:extLst>
                </a:gridCol>
                <a:gridCol w="651476">
                  <a:extLst>
                    <a:ext uri="{9D8B030D-6E8A-4147-A177-3AD203B41FA5}">
                      <a16:colId xmlns:a16="http://schemas.microsoft.com/office/drawing/2014/main" val="4188797614"/>
                    </a:ext>
                  </a:extLst>
                </a:gridCol>
              </a:tblGrid>
              <a:tr h="443059">
                <a:tc>
                  <a:txBody>
                    <a:bodyPr/>
                    <a:lstStyle/>
                    <a:p>
                      <a:pPr algn="l"/>
                      <a:r>
                        <a:rPr lang="en-GB" sz="1200" dirty="0">
                          <a:latin typeface="+mn-lt"/>
                          <a:cs typeface="Arial" panose="020B0604020202020204" pitchFamily="34" charset="0"/>
                        </a:rPr>
                        <a:t>Age Band</a:t>
                      </a:r>
                    </a:p>
                  </a:txBody>
                  <a:tcPr anchor="ctr">
                    <a:lnL w="3175"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00206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GB" sz="1200" dirty="0">
                          <a:latin typeface="+mn-lt"/>
                          <a:cs typeface="Arial" panose="020B0604020202020204" pitchFamily="34" charset="0"/>
                        </a:rPr>
                        <a:t>Headcount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00206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GB" sz="1200" dirty="0">
                          <a:latin typeface="+mn-lt"/>
                          <a:cs typeface="Arial" panose="020B0604020202020204" pitchFamily="34" charset="0"/>
                        </a:rPr>
                        <a:t>%</a:t>
                      </a:r>
                    </a:p>
                  </a:txBody>
                  <a:tcPr anchor="ctr">
                    <a:lnL w="12700" cap="flat" cmpd="sng" algn="ctr">
                      <a:no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461453023"/>
                  </a:ext>
                </a:extLst>
              </a:tr>
              <a:tr h="302468">
                <a:tc>
                  <a:txBody>
                    <a:bodyPr/>
                    <a:lstStyle/>
                    <a:p>
                      <a:r>
                        <a:rPr lang="en-GB" sz="1200" dirty="0">
                          <a:latin typeface="+mn-lt"/>
                          <a:cs typeface="Arial" panose="020B0604020202020204" pitchFamily="34" charset="0"/>
                        </a:rPr>
                        <a:t>25 and under</a:t>
                      </a:r>
                    </a:p>
                  </a:txBody>
                  <a:tcPr anchor="ctr">
                    <a:lnL w="3175"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200" dirty="0">
                          <a:latin typeface="+mn-lt"/>
                          <a:cs typeface="Arial" panose="020B0604020202020204" pitchFamily="34" charset="0"/>
                        </a:rPr>
                        <a:t>567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200" dirty="0">
                          <a:latin typeface="+mn-lt"/>
                          <a:cs typeface="Arial" panose="020B0604020202020204" pitchFamily="34" charset="0"/>
                        </a:rPr>
                        <a:t>13.92</a:t>
                      </a:r>
                    </a:p>
                  </a:txBody>
                  <a:tcPr anchor="ctr">
                    <a:lnL w="12700" cap="flat" cmpd="sng" algn="ctr">
                      <a:noFill/>
                      <a:prstDash val="solid"/>
                      <a:round/>
                      <a:headEnd type="none" w="med" len="med"/>
                      <a:tailEnd type="none" w="med" len="med"/>
                    </a:lnL>
                    <a:lnR w="31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1027314"/>
                  </a:ext>
                </a:extLst>
              </a:tr>
              <a:tr h="273377">
                <a:tc>
                  <a:txBody>
                    <a:bodyPr/>
                    <a:lstStyle/>
                    <a:p>
                      <a:r>
                        <a:rPr lang="en-GB" sz="1200" dirty="0">
                          <a:latin typeface="+mn-lt"/>
                          <a:cs typeface="Arial" panose="020B0604020202020204" pitchFamily="34" charset="0"/>
                        </a:rPr>
                        <a:t>26-40</a:t>
                      </a:r>
                    </a:p>
                  </a:txBody>
                  <a:tcPr anchor="ctr">
                    <a:lnL w="3175"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200" dirty="0">
                          <a:latin typeface="+mn-lt"/>
                          <a:cs typeface="Arial" panose="020B0604020202020204" pitchFamily="34" charset="0"/>
                        </a:rPr>
                        <a:t>1,628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200" dirty="0">
                          <a:latin typeface="+mn-lt"/>
                          <a:cs typeface="Arial" panose="020B0604020202020204" pitchFamily="34" charset="0"/>
                        </a:rPr>
                        <a:t>39.96</a:t>
                      </a:r>
                    </a:p>
                  </a:txBody>
                  <a:tcPr anchor="ctr">
                    <a:lnL w="12700" cap="flat" cmpd="sng" algn="ctr">
                      <a:noFill/>
                      <a:prstDash val="solid"/>
                      <a:round/>
                      <a:headEnd type="none" w="med" len="med"/>
                      <a:tailEnd type="none" w="med" len="med"/>
                    </a:lnL>
                    <a:lnR w="31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0089790"/>
                  </a:ext>
                </a:extLst>
              </a:tr>
              <a:tr h="254524">
                <a:tc>
                  <a:txBody>
                    <a:bodyPr/>
                    <a:lstStyle/>
                    <a:p>
                      <a:r>
                        <a:rPr lang="en-GB" sz="1200" dirty="0">
                          <a:latin typeface="+mn-lt"/>
                          <a:cs typeface="Arial" panose="020B0604020202020204" pitchFamily="34" charset="0"/>
                        </a:rPr>
                        <a:t>41-55</a:t>
                      </a:r>
                    </a:p>
                  </a:txBody>
                  <a:tcPr anchor="ctr">
                    <a:lnL w="3175"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200" dirty="0">
                          <a:latin typeface="+mn-lt"/>
                          <a:cs typeface="Arial" panose="020B0604020202020204" pitchFamily="34" charset="0"/>
                        </a:rPr>
                        <a:t>1,527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200" dirty="0">
                          <a:latin typeface="+mn-lt"/>
                          <a:cs typeface="Arial" panose="020B0604020202020204" pitchFamily="34" charset="0"/>
                        </a:rPr>
                        <a:t>37.48</a:t>
                      </a:r>
                    </a:p>
                  </a:txBody>
                  <a:tcPr anchor="ctr">
                    <a:lnL w="12700" cap="flat" cmpd="sng" algn="ctr">
                      <a:noFill/>
                      <a:prstDash val="solid"/>
                      <a:round/>
                      <a:headEnd type="none" w="med" len="med"/>
                      <a:tailEnd type="none" w="med" len="med"/>
                    </a:lnL>
                    <a:lnR w="31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6555877"/>
                  </a:ext>
                </a:extLst>
              </a:tr>
              <a:tr h="268821">
                <a:tc>
                  <a:txBody>
                    <a:bodyPr/>
                    <a:lstStyle/>
                    <a:p>
                      <a:r>
                        <a:rPr lang="en-GB" sz="1200" dirty="0">
                          <a:latin typeface="+mn-lt"/>
                          <a:cs typeface="Arial" panose="020B0604020202020204" pitchFamily="34" charset="0"/>
                        </a:rPr>
                        <a:t>56 or over</a:t>
                      </a:r>
                    </a:p>
                  </a:txBody>
                  <a:tcPr anchor="ctr">
                    <a:lnL w="3175"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200" dirty="0">
                          <a:latin typeface="+mn-lt"/>
                          <a:cs typeface="Arial" panose="020B0604020202020204" pitchFamily="34" charset="0"/>
                        </a:rPr>
                        <a:t>352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200" dirty="0">
                          <a:latin typeface="+mn-lt"/>
                          <a:cs typeface="Arial" panose="020B0604020202020204" pitchFamily="34" charset="0"/>
                        </a:rPr>
                        <a:t>8.64</a:t>
                      </a:r>
                    </a:p>
                  </a:txBody>
                  <a:tcPr anchor="ctr">
                    <a:lnL w="12700" cap="flat" cmpd="sng" algn="ctr">
                      <a:noFill/>
                      <a:prstDash val="solid"/>
                      <a:round/>
                      <a:headEnd type="none" w="med" len="med"/>
                      <a:tailEnd type="none" w="med" len="med"/>
                    </a:lnL>
                    <a:lnR w="31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1064416"/>
                  </a:ext>
                </a:extLst>
              </a:tr>
              <a:tr h="268821">
                <a:tc>
                  <a:txBody>
                    <a:bodyPr/>
                    <a:lstStyle/>
                    <a:p>
                      <a:r>
                        <a:rPr lang="en-GB" sz="1200" b="1" dirty="0">
                          <a:latin typeface="+mn-lt"/>
                          <a:cs typeface="Arial" panose="020B0604020202020204" pitchFamily="34" charset="0"/>
                        </a:rPr>
                        <a:t>Total</a:t>
                      </a:r>
                    </a:p>
                  </a:txBody>
                  <a:tcPr anchor="ctr">
                    <a:lnL w="3175"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200" b="1" dirty="0">
                          <a:latin typeface="+mn-lt"/>
                          <a:cs typeface="Arial" panose="020B0604020202020204" pitchFamily="34" charset="0"/>
                        </a:rPr>
                        <a:t>4,074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200" b="1" dirty="0">
                          <a:latin typeface="+mn-lt"/>
                          <a:cs typeface="Arial" panose="020B0604020202020204" pitchFamily="34" charset="0"/>
                        </a:rPr>
                        <a:t>100.00</a:t>
                      </a:r>
                    </a:p>
                  </a:txBody>
                  <a:tcPr anchor="ctr">
                    <a:lnL w="12700" cap="flat" cmpd="sng" algn="ctr">
                      <a:noFill/>
                      <a:prstDash val="solid"/>
                      <a:round/>
                      <a:headEnd type="none" w="med" len="med"/>
                      <a:tailEnd type="none" w="med" len="med"/>
                    </a:lnL>
                    <a:lnR w="3175"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aphicFrame>
        <p:nvGraphicFramePr>
          <p:cNvPr id="7" name="Table 6">
            <a:extLst>
              <a:ext uri="{FF2B5EF4-FFF2-40B4-BE49-F238E27FC236}">
                <a16:creationId xmlns:a16="http://schemas.microsoft.com/office/drawing/2014/main" id="{C6998C3B-50F5-4BD3-89D6-975E11C3088E}"/>
              </a:ext>
            </a:extLst>
          </p:cNvPr>
          <p:cNvGraphicFramePr>
            <a:graphicFrameLocks noGrp="1"/>
          </p:cNvGraphicFramePr>
          <p:nvPr>
            <p:extLst>
              <p:ext uri="{D42A27DB-BD31-4B8C-83A1-F6EECF244321}">
                <p14:modId xmlns:p14="http://schemas.microsoft.com/office/powerpoint/2010/main" val="97402526"/>
              </p:ext>
            </p:extLst>
          </p:nvPr>
        </p:nvGraphicFramePr>
        <p:xfrm>
          <a:off x="3400148" y="4543006"/>
          <a:ext cx="2773414" cy="1684570"/>
        </p:xfrm>
        <a:graphic>
          <a:graphicData uri="http://schemas.openxmlformats.org/drawingml/2006/table">
            <a:tbl>
              <a:tblPr firstRow="1" bandRow="1">
                <a:tableStyleId>{5C22544A-7EE6-4342-B048-85BDC9FD1C3A}</a:tableStyleId>
              </a:tblPr>
              <a:tblGrid>
                <a:gridCol w="1104426">
                  <a:extLst>
                    <a:ext uri="{9D8B030D-6E8A-4147-A177-3AD203B41FA5}">
                      <a16:colId xmlns:a16="http://schemas.microsoft.com/office/drawing/2014/main" val="1198241636"/>
                    </a:ext>
                  </a:extLst>
                </a:gridCol>
                <a:gridCol w="1036129">
                  <a:extLst>
                    <a:ext uri="{9D8B030D-6E8A-4147-A177-3AD203B41FA5}">
                      <a16:colId xmlns:a16="http://schemas.microsoft.com/office/drawing/2014/main" val="1269608657"/>
                    </a:ext>
                  </a:extLst>
                </a:gridCol>
                <a:gridCol w="632859">
                  <a:extLst>
                    <a:ext uri="{9D8B030D-6E8A-4147-A177-3AD203B41FA5}">
                      <a16:colId xmlns:a16="http://schemas.microsoft.com/office/drawing/2014/main" val="3609439726"/>
                    </a:ext>
                  </a:extLst>
                </a:gridCol>
              </a:tblGrid>
              <a:tr h="678730">
                <a:tc>
                  <a:txBody>
                    <a:bodyPr/>
                    <a:lstStyle/>
                    <a:p>
                      <a:r>
                        <a:rPr lang="en-GB" sz="1200" dirty="0">
                          <a:latin typeface="+mn-lt"/>
                          <a:cs typeface="Arial" panose="020B0604020202020204" pitchFamily="34" charset="0"/>
                        </a:rPr>
                        <a:t>Self-Declared</a:t>
                      </a:r>
                    </a:p>
                    <a:p>
                      <a:r>
                        <a:rPr lang="en-GB" sz="1200" dirty="0">
                          <a:latin typeface="+mn-lt"/>
                          <a:cs typeface="Arial" panose="020B0604020202020204" pitchFamily="34" charset="0"/>
                        </a:rPr>
                        <a:t>Disability</a:t>
                      </a:r>
                    </a:p>
                  </a:txBody>
                  <a:tcPr anchor="ctr">
                    <a:lnL w="3175" cap="flat" cmpd="sng" algn="ctr">
                      <a:solidFill>
                        <a:srgbClr val="002060"/>
                      </a:solidFill>
                      <a:prstDash val="solid"/>
                      <a:round/>
                      <a:headEnd type="none" w="med" len="med"/>
                      <a:tailEnd type="none" w="med" len="med"/>
                    </a:lnL>
                    <a:lnR w="12700" cmpd="sng">
                      <a:noFill/>
                    </a:lnR>
                    <a:lnT w="3175" cap="flat" cmpd="sng" algn="ctr">
                      <a:solidFill>
                        <a:srgbClr val="00206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GB" sz="1200" dirty="0">
                          <a:latin typeface="+mn-lt"/>
                          <a:cs typeface="Arial" panose="020B0604020202020204" pitchFamily="34" charset="0"/>
                        </a:rPr>
                        <a:t>Headcount</a:t>
                      </a:r>
                    </a:p>
                  </a:txBody>
                  <a:tcPr anchor="ctr">
                    <a:lnL w="12700" cmpd="sng">
                      <a:noFill/>
                    </a:lnL>
                    <a:lnR w="3175" cap="flat" cmpd="sng" algn="ctr">
                      <a:noFill/>
                      <a:prstDash val="solid"/>
                      <a:round/>
                      <a:headEnd type="none" w="med" len="med"/>
                      <a:tailEnd type="none" w="med" len="med"/>
                    </a:lnR>
                    <a:lnT w="3175" cap="flat" cmpd="sng" algn="ctr">
                      <a:solidFill>
                        <a:srgbClr val="00206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GB" sz="1200" dirty="0">
                          <a:latin typeface="+mn-lt"/>
                          <a:cs typeface="Arial" panose="020B0604020202020204" pitchFamily="34" charset="0"/>
                        </a:rPr>
                        <a:t>%</a:t>
                      </a:r>
                    </a:p>
                  </a:txBody>
                  <a:tcPr anchor="ctr">
                    <a:lnL w="3175" cap="flat" cmpd="sng" algn="ctr">
                      <a:no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4201361638"/>
                  </a:ext>
                </a:extLst>
              </a:tr>
              <a:tr h="264893">
                <a:tc>
                  <a:txBody>
                    <a:bodyPr/>
                    <a:lstStyle/>
                    <a:p>
                      <a:r>
                        <a:rPr lang="en-GB" sz="1200" dirty="0">
                          <a:latin typeface="+mn-lt"/>
                          <a:cs typeface="Arial" panose="020B0604020202020204" pitchFamily="34" charset="0"/>
                        </a:rPr>
                        <a:t>No/not specified</a:t>
                      </a:r>
                    </a:p>
                  </a:txBody>
                  <a:tcPr anchor="ctr">
                    <a:lnL w="3175"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200" dirty="0">
                          <a:latin typeface="+mn-lt"/>
                          <a:cs typeface="Arial" panose="020B0604020202020204" pitchFamily="34" charset="0"/>
                        </a:rPr>
                        <a:t>3,928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latin typeface="+mn-lt"/>
                          <a:cs typeface="Arial" panose="020B0604020202020204" pitchFamily="34" charset="0"/>
                        </a:rPr>
                        <a:t>96.42</a:t>
                      </a:r>
                    </a:p>
                  </a:txBody>
                  <a:tcPr anchor="ctr">
                    <a:lnL w="12700" cap="flat" cmpd="sng" algn="ctr">
                      <a:no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0801702"/>
                  </a:ext>
                </a:extLst>
              </a:tr>
              <a:tr h="165126">
                <a:tc>
                  <a:txBody>
                    <a:bodyPr/>
                    <a:lstStyle/>
                    <a:p>
                      <a:r>
                        <a:rPr lang="en-GB" sz="1200" dirty="0">
                          <a:latin typeface="+mn-lt"/>
                          <a:cs typeface="Arial" panose="020B0604020202020204" pitchFamily="34" charset="0"/>
                        </a:rPr>
                        <a:t>Yes</a:t>
                      </a:r>
                    </a:p>
                  </a:txBody>
                  <a:tcPr anchor="ctr">
                    <a:lnL w="3175"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200" dirty="0">
                          <a:latin typeface="+mn-lt"/>
                          <a:cs typeface="Arial" panose="020B0604020202020204" pitchFamily="34" charset="0"/>
                        </a:rPr>
                        <a:t>146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latin typeface="+mn-lt"/>
                          <a:cs typeface="Arial" panose="020B0604020202020204" pitchFamily="34" charset="0"/>
                        </a:rPr>
                        <a:t>3.58</a:t>
                      </a:r>
                    </a:p>
                  </a:txBody>
                  <a:tcPr anchor="ctr">
                    <a:lnL w="12700" cap="flat" cmpd="sng" algn="ctr">
                      <a:noFill/>
                      <a:prstDash val="solid"/>
                      <a:round/>
                      <a:headEnd type="none" w="med" len="med"/>
                      <a:tailEnd type="none" w="med" len="med"/>
                    </a:lnL>
                    <a:lnR w="31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5588980"/>
                  </a:ext>
                </a:extLst>
              </a:tr>
              <a:tr h="165126">
                <a:tc>
                  <a:txBody>
                    <a:bodyPr/>
                    <a:lstStyle/>
                    <a:p>
                      <a:r>
                        <a:rPr lang="en-GB" sz="1200" b="1" dirty="0">
                          <a:latin typeface="+mn-lt"/>
                          <a:cs typeface="Arial" panose="020B0604020202020204" pitchFamily="34" charset="0"/>
                        </a:rPr>
                        <a:t>Total</a:t>
                      </a:r>
                    </a:p>
                  </a:txBody>
                  <a:tcPr anchor="ctr">
                    <a:lnL w="3175"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200" b="1" dirty="0">
                          <a:latin typeface="+mn-lt"/>
                          <a:cs typeface="Arial" panose="020B0604020202020204" pitchFamily="34" charset="0"/>
                        </a:rPr>
                        <a:t>4,074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a:latin typeface="+mn-lt"/>
                          <a:cs typeface="Arial" panose="020B0604020202020204" pitchFamily="34" charset="0"/>
                        </a:rPr>
                        <a:t>100.00</a:t>
                      </a:r>
                    </a:p>
                  </a:txBody>
                  <a:tcPr anchor="ctr">
                    <a:lnL w="12700" cap="flat" cmpd="sng" algn="ctr">
                      <a:noFill/>
                      <a:prstDash val="solid"/>
                      <a:round/>
                      <a:headEnd type="none" w="med" len="med"/>
                      <a:tailEnd type="none" w="med" len="med"/>
                    </a:lnL>
                    <a:lnR w="3175"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8" name="Table 7">
            <a:extLst>
              <a:ext uri="{FF2B5EF4-FFF2-40B4-BE49-F238E27FC236}">
                <a16:creationId xmlns:a16="http://schemas.microsoft.com/office/drawing/2014/main" id="{4C2A57EA-2926-4013-9A05-4DF4C5AC1B12}"/>
              </a:ext>
            </a:extLst>
          </p:cNvPr>
          <p:cNvGraphicFramePr>
            <a:graphicFrameLocks noGrp="1"/>
          </p:cNvGraphicFramePr>
          <p:nvPr>
            <p:extLst>
              <p:ext uri="{D42A27DB-BD31-4B8C-83A1-F6EECF244321}">
                <p14:modId xmlns:p14="http://schemas.microsoft.com/office/powerpoint/2010/main" val="4206146158"/>
              </p:ext>
            </p:extLst>
          </p:nvPr>
        </p:nvGraphicFramePr>
        <p:xfrm>
          <a:off x="6249582" y="1117925"/>
          <a:ext cx="3189692" cy="2855734"/>
        </p:xfrm>
        <a:graphic>
          <a:graphicData uri="http://schemas.openxmlformats.org/drawingml/2006/table">
            <a:tbl>
              <a:tblPr firstRow="1" bandRow="1">
                <a:tableStyleId>{5C22544A-7EE6-4342-B048-85BDC9FD1C3A}</a:tableStyleId>
              </a:tblPr>
              <a:tblGrid>
                <a:gridCol w="1553688">
                  <a:extLst>
                    <a:ext uri="{9D8B030D-6E8A-4147-A177-3AD203B41FA5}">
                      <a16:colId xmlns:a16="http://schemas.microsoft.com/office/drawing/2014/main" val="386465595"/>
                    </a:ext>
                  </a:extLst>
                </a:gridCol>
                <a:gridCol w="1019727">
                  <a:extLst>
                    <a:ext uri="{9D8B030D-6E8A-4147-A177-3AD203B41FA5}">
                      <a16:colId xmlns:a16="http://schemas.microsoft.com/office/drawing/2014/main" val="390785365"/>
                    </a:ext>
                  </a:extLst>
                </a:gridCol>
                <a:gridCol w="616277">
                  <a:extLst>
                    <a:ext uri="{9D8B030D-6E8A-4147-A177-3AD203B41FA5}">
                      <a16:colId xmlns:a16="http://schemas.microsoft.com/office/drawing/2014/main" val="2591604582"/>
                    </a:ext>
                  </a:extLst>
                </a:gridCol>
              </a:tblGrid>
              <a:tr h="370840">
                <a:tc>
                  <a:txBody>
                    <a:bodyPr/>
                    <a:lstStyle/>
                    <a:p>
                      <a:pPr algn="l"/>
                      <a:r>
                        <a:rPr lang="en-GB" sz="1200" dirty="0">
                          <a:latin typeface="+mn-lt"/>
                          <a:cs typeface="Arial" panose="020B0604020202020204" pitchFamily="34" charset="0"/>
                        </a:rPr>
                        <a:t>Ethnicity</a:t>
                      </a:r>
                    </a:p>
                  </a:txBody>
                  <a:tcPr anchor="ctr">
                    <a:lnL w="3175" cap="flat" cmpd="sng" algn="ctr">
                      <a:solidFill>
                        <a:srgbClr val="002060"/>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GB" sz="1200" dirty="0">
                          <a:latin typeface="+mn-lt"/>
                          <a:cs typeface="Arial" panose="020B0604020202020204" pitchFamily="34" charset="0"/>
                        </a:rPr>
                        <a:t>Headcount</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GB" sz="1200" dirty="0">
                          <a:latin typeface="+mn-lt"/>
                          <a:cs typeface="Arial" panose="020B0604020202020204" pitchFamily="34" charset="0"/>
                        </a:rPr>
                        <a:t>%</a:t>
                      </a:r>
                    </a:p>
                  </a:txBody>
                  <a:tcPr anchor="ctr">
                    <a:lnL w="3175" cap="flat" cmpd="sng" algn="ctr">
                      <a:no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648187060"/>
                  </a:ext>
                </a:extLst>
              </a:tr>
              <a:tr h="292901">
                <a:tc>
                  <a:txBody>
                    <a:bodyPr/>
                    <a:lstStyle/>
                    <a:p>
                      <a:pPr algn="l"/>
                      <a:r>
                        <a:rPr lang="en-GB" sz="1200" dirty="0">
                          <a:latin typeface="+mn-lt"/>
                          <a:cs typeface="Arial" panose="020B0604020202020204" pitchFamily="34" charset="0"/>
                        </a:rPr>
                        <a:t>Asian/Asian British</a:t>
                      </a:r>
                    </a:p>
                  </a:txBody>
                  <a:tcPr anchor="ctr">
                    <a:lnL w="3175" cap="flat" cmpd="sng" algn="ctr">
                      <a:solidFill>
                        <a:srgbClr val="002060"/>
                      </a:solidFill>
                      <a:prstDash val="solid"/>
                      <a:round/>
                      <a:headEnd type="none" w="med" len="med"/>
                      <a:tailEnd type="none" w="med" len="med"/>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GB" sz="1200" dirty="0">
                          <a:latin typeface="+mn-lt"/>
                          <a:cs typeface="Arial" panose="020B0604020202020204" pitchFamily="34" charset="0"/>
                        </a:rPr>
                        <a:t>140</a:t>
                      </a:r>
                    </a:p>
                  </a:txBody>
                  <a:tcPr anchor="ct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GB" sz="1200" dirty="0">
                          <a:latin typeface="+mn-lt"/>
                          <a:cs typeface="Arial" panose="020B0604020202020204" pitchFamily="34" charset="0"/>
                        </a:rPr>
                        <a:t>3.44</a:t>
                      </a:r>
                    </a:p>
                  </a:txBody>
                  <a:tcPr anchor="ctr">
                    <a:lnL w="12700" cmpd="sng">
                      <a:noFill/>
                    </a:lnL>
                    <a:lnR w="3175" cap="flat" cmpd="sng" algn="ctr">
                      <a:solidFill>
                        <a:srgbClr val="002060"/>
                      </a:solid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66284506"/>
                  </a:ext>
                </a:extLst>
              </a:tr>
              <a:tr h="370840">
                <a:tc>
                  <a:txBody>
                    <a:bodyPr/>
                    <a:lstStyle/>
                    <a:p>
                      <a:pPr algn="l"/>
                      <a:r>
                        <a:rPr lang="en-GB" sz="1200" dirty="0">
                          <a:latin typeface="+mn-lt"/>
                          <a:cs typeface="Arial" panose="020B0604020202020204" pitchFamily="34" charset="0"/>
                        </a:rPr>
                        <a:t>Black/Black British</a:t>
                      </a:r>
                    </a:p>
                  </a:txBody>
                  <a:tcPr anchor="ctr">
                    <a:lnL w="3175" cap="flat" cmpd="sng" algn="ctr">
                      <a:solidFill>
                        <a:srgbClr val="00206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200" dirty="0">
                          <a:latin typeface="+mn-lt"/>
                          <a:cs typeface="Arial" panose="020B0604020202020204" pitchFamily="34" charset="0"/>
                        </a:rPr>
                        <a:t>48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200" dirty="0">
                          <a:latin typeface="+mn-lt"/>
                          <a:cs typeface="Arial" panose="020B0604020202020204" pitchFamily="34" charset="0"/>
                        </a:rPr>
                        <a:t>1.18</a:t>
                      </a:r>
                    </a:p>
                  </a:txBody>
                  <a:tcPr anchor="ctr">
                    <a:lnL w="12700" cmpd="sng">
                      <a:noFill/>
                    </a:lnL>
                    <a:lnR w="3175" cap="flat" cmpd="sng" algn="ctr">
                      <a:solidFill>
                        <a:srgbClr val="00206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69157008"/>
                  </a:ext>
                </a:extLst>
              </a:tr>
              <a:tr h="307890">
                <a:tc>
                  <a:txBody>
                    <a:bodyPr/>
                    <a:lstStyle/>
                    <a:p>
                      <a:pPr algn="l"/>
                      <a:r>
                        <a:rPr lang="en-GB" sz="1200" dirty="0">
                          <a:latin typeface="+mn-lt"/>
                          <a:cs typeface="Arial" panose="020B0604020202020204" pitchFamily="34" charset="0"/>
                        </a:rPr>
                        <a:t>Mixed</a:t>
                      </a:r>
                    </a:p>
                  </a:txBody>
                  <a:tcPr anchor="ctr">
                    <a:lnL w="3175" cap="flat" cmpd="sng" algn="ctr">
                      <a:solidFill>
                        <a:srgbClr val="00206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200" dirty="0">
                          <a:latin typeface="+mn-lt"/>
                          <a:cs typeface="Arial" panose="020B0604020202020204" pitchFamily="34" charset="0"/>
                        </a:rPr>
                        <a:t>76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200" dirty="0">
                          <a:latin typeface="+mn-lt"/>
                          <a:cs typeface="Arial" panose="020B0604020202020204" pitchFamily="34" charset="0"/>
                        </a:rPr>
                        <a:t>1.87</a:t>
                      </a:r>
                    </a:p>
                  </a:txBody>
                  <a:tcPr anchor="ctr">
                    <a:lnL w="12700" cmpd="sng">
                      <a:noFill/>
                    </a:lnL>
                    <a:lnR w="3175" cap="flat" cmpd="sng" algn="ctr">
                      <a:solidFill>
                        <a:srgbClr val="00206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11900363"/>
                  </a:ext>
                </a:extLst>
              </a:tr>
              <a:tr h="361256">
                <a:tc>
                  <a:txBody>
                    <a:bodyPr/>
                    <a:lstStyle/>
                    <a:p>
                      <a:pPr algn="l"/>
                      <a:r>
                        <a:rPr lang="en-GB" sz="1200" dirty="0">
                          <a:latin typeface="+mn-lt"/>
                          <a:cs typeface="Arial" panose="020B0604020202020204" pitchFamily="34" charset="0"/>
                        </a:rPr>
                        <a:t>White/White British</a:t>
                      </a:r>
                    </a:p>
                  </a:txBody>
                  <a:tcPr anchor="ctr">
                    <a:lnL w="3175" cap="flat" cmpd="sng" algn="ctr">
                      <a:solidFill>
                        <a:srgbClr val="00206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200" dirty="0">
                          <a:latin typeface="+mn-lt"/>
                          <a:cs typeface="Arial" panose="020B0604020202020204" pitchFamily="34" charset="0"/>
                        </a:rPr>
                        <a:t>3,777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200" dirty="0">
                          <a:latin typeface="+mn-lt"/>
                          <a:cs typeface="Arial" panose="020B0604020202020204" pitchFamily="34" charset="0"/>
                        </a:rPr>
                        <a:t>92.71</a:t>
                      </a:r>
                    </a:p>
                  </a:txBody>
                  <a:tcPr anchor="ctr">
                    <a:lnL w="12700" cmpd="sng">
                      <a:noFill/>
                    </a:lnL>
                    <a:lnR w="3175" cap="flat" cmpd="sng" algn="ctr">
                      <a:solidFill>
                        <a:srgbClr val="00206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4247154"/>
                  </a:ext>
                </a:extLst>
              </a:tr>
              <a:tr h="311608">
                <a:tc>
                  <a:txBody>
                    <a:bodyPr/>
                    <a:lstStyle/>
                    <a:p>
                      <a:pPr algn="l"/>
                      <a:r>
                        <a:rPr lang="en-GB" sz="1200" dirty="0">
                          <a:latin typeface="+mn-lt"/>
                          <a:cs typeface="Arial" panose="020B0604020202020204" pitchFamily="34" charset="0"/>
                        </a:rPr>
                        <a:t>Other</a:t>
                      </a:r>
                    </a:p>
                  </a:txBody>
                  <a:tcPr anchor="ctr">
                    <a:lnL w="3175" cap="flat" cmpd="sng" algn="ctr">
                      <a:solidFill>
                        <a:srgbClr val="00206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200" dirty="0">
                          <a:latin typeface="+mn-lt"/>
                          <a:cs typeface="Arial" panose="020B0604020202020204" pitchFamily="34" charset="0"/>
                        </a:rPr>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200" dirty="0">
                          <a:latin typeface="+mn-lt"/>
                          <a:cs typeface="Arial" panose="020B0604020202020204" pitchFamily="34" charset="0"/>
                        </a:rPr>
                        <a:t>0.12</a:t>
                      </a:r>
                    </a:p>
                  </a:txBody>
                  <a:tcPr anchor="ctr">
                    <a:lnL w="12700" cmpd="sng">
                      <a:noFill/>
                    </a:lnL>
                    <a:lnR w="3175" cap="flat" cmpd="sng" algn="ctr">
                      <a:solidFill>
                        <a:srgbClr val="00206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07293167"/>
                  </a:ext>
                </a:extLst>
              </a:tr>
              <a:tr h="280133">
                <a:tc>
                  <a:txBody>
                    <a:bodyPr/>
                    <a:lstStyle/>
                    <a:p>
                      <a:pPr algn="l"/>
                      <a:r>
                        <a:rPr lang="en-GB" sz="1200" dirty="0">
                          <a:latin typeface="+mn-lt"/>
                          <a:cs typeface="Arial" panose="020B0604020202020204" pitchFamily="34" charset="0"/>
                        </a:rPr>
                        <a:t>Not Stated</a:t>
                      </a:r>
                    </a:p>
                  </a:txBody>
                  <a:tcPr anchor="ctr">
                    <a:lnL w="3175" cap="flat" cmpd="sng" algn="ctr">
                      <a:solidFill>
                        <a:srgbClr val="002060"/>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200" dirty="0">
                          <a:latin typeface="+mn-lt"/>
                          <a:cs typeface="Arial" panose="020B0604020202020204" pitchFamily="34" charset="0"/>
                        </a:rPr>
                        <a:t>23</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200" dirty="0">
                          <a:latin typeface="+mn-lt"/>
                          <a:cs typeface="Arial" panose="020B0604020202020204" pitchFamily="34" charset="0"/>
                        </a:rPr>
                        <a:t>0.56</a:t>
                      </a:r>
                    </a:p>
                  </a:txBody>
                  <a:tcPr anchor="ctr">
                    <a:lnL w="12700" cmpd="sng">
                      <a:noFill/>
                    </a:lnL>
                    <a:lnR w="3175" cap="flat" cmpd="sng" algn="ctr">
                      <a:solidFill>
                        <a:srgbClr val="002060"/>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3955924"/>
                  </a:ext>
                </a:extLst>
              </a:tr>
              <a:tr h="280133">
                <a:tc>
                  <a:txBody>
                    <a:bodyPr/>
                    <a:lstStyle/>
                    <a:p>
                      <a:pPr algn="l"/>
                      <a:r>
                        <a:rPr lang="en-GB" sz="1200" dirty="0">
                          <a:latin typeface="+mn-lt"/>
                          <a:cs typeface="Arial" panose="020B0604020202020204" pitchFamily="34" charset="0"/>
                        </a:rPr>
                        <a:t>Not known/provided</a:t>
                      </a:r>
                    </a:p>
                  </a:txBody>
                  <a:tcPr anchor="ctr">
                    <a:lnL w="3175" cap="flat" cmpd="sng" algn="ctr">
                      <a:solidFill>
                        <a:srgbClr val="002060"/>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200" dirty="0">
                          <a:latin typeface="+mn-lt"/>
                          <a:cs typeface="Arial" panose="020B0604020202020204" pitchFamily="34" charset="0"/>
                        </a:rPr>
                        <a:t>5</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200" dirty="0">
                          <a:latin typeface="+mn-lt"/>
                          <a:cs typeface="Arial" panose="020B0604020202020204" pitchFamily="34" charset="0"/>
                        </a:rPr>
                        <a:t>0.12</a:t>
                      </a:r>
                    </a:p>
                  </a:txBody>
                  <a:tcPr anchor="ctr">
                    <a:lnL w="12700" cmpd="sng">
                      <a:noFill/>
                    </a:lnL>
                    <a:lnR w="3175" cap="flat" cmpd="sng" algn="ctr">
                      <a:solidFill>
                        <a:srgbClr val="002060"/>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187441"/>
                  </a:ext>
                </a:extLst>
              </a:tr>
              <a:tr h="280133">
                <a:tc>
                  <a:txBody>
                    <a:bodyPr/>
                    <a:lstStyle/>
                    <a:p>
                      <a:pPr algn="l"/>
                      <a:r>
                        <a:rPr lang="en-GB" sz="1200" b="1" dirty="0">
                          <a:latin typeface="+mn-lt"/>
                          <a:cs typeface="Arial" panose="020B0604020202020204" pitchFamily="34" charset="0"/>
                        </a:rPr>
                        <a:t>Total</a:t>
                      </a:r>
                    </a:p>
                  </a:txBody>
                  <a:tcPr anchor="ctr">
                    <a:lnL w="3175" cap="flat" cmpd="sng" algn="ctr">
                      <a:solidFill>
                        <a:srgbClr val="002060"/>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200" b="1" dirty="0">
                          <a:latin typeface="+mn-lt"/>
                          <a:cs typeface="Arial" panose="020B0604020202020204" pitchFamily="34" charset="0"/>
                        </a:rPr>
                        <a:t>4,074</a:t>
                      </a:r>
                    </a:p>
                  </a:txBody>
                  <a:tcPr anchor="ctr">
                    <a:lnL w="12700" cmpd="sng">
                      <a:noFill/>
                    </a:lnL>
                    <a:lnR w="12700" cmpd="sng">
                      <a:noFill/>
                    </a:lnR>
                    <a:lnT w="12700" cap="flat" cmpd="sng" algn="ctr">
                      <a:solidFill>
                        <a:schemeClr val="tx1"/>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200" b="1" dirty="0">
                          <a:latin typeface="+mn-lt"/>
                          <a:cs typeface="Arial" panose="020B0604020202020204" pitchFamily="34" charset="0"/>
                        </a:rPr>
                        <a:t>100.00</a:t>
                      </a:r>
                    </a:p>
                  </a:txBody>
                  <a:tcPr anchor="ctr">
                    <a:lnL w="12700" cmpd="sng">
                      <a:noFill/>
                    </a:lnL>
                    <a:lnR w="3175"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681959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67446" y="0"/>
            <a:ext cx="338554" cy="6876000"/>
          </a:xfrm>
          <a:prstGeom prst="rect">
            <a:avLst/>
          </a:prstGeom>
          <a:solidFill>
            <a:srgbClr val="00206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CHIEF OFFICER’S NARRATIVE REPORT     </a:t>
            </a:r>
            <a:r>
              <a:rPr lang="en-GB" sz="1000" b="1" dirty="0">
                <a:solidFill>
                  <a:schemeClr val="bg1"/>
                </a:solidFill>
              </a:rPr>
              <a:t>|      STATEMENT OF ACCOUNTS – 2021-22</a:t>
            </a:r>
            <a:endParaRPr lang="en-GB" sz="1000" dirty="0">
              <a:solidFill>
                <a:schemeClr val="bg1"/>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2" y="6356358"/>
            <a:ext cx="315109" cy="365125"/>
          </a:xfrm>
        </p:spPr>
        <p:txBody>
          <a:bodyPr vert="horz"/>
          <a:lstStyle/>
          <a:p>
            <a:fld id="{97D3BC75-7245-4D53-964E-6D1A27AF082C}" type="slidenum">
              <a:rPr lang="en-GB" sz="1000" smtClean="0">
                <a:solidFill>
                  <a:schemeClr val="bg1"/>
                </a:solidFill>
              </a:rPr>
              <a:t>19</a:t>
            </a:fld>
            <a:endParaRPr lang="en-GB" sz="1000" dirty="0">
              <a:solidFill>
                <a:schemeClr val="bg1"/>
              </a:solidFill>
            </a:endParaRPr>
          </a:p>
        </p:txBody>
      </p:sp>
      <p:graphicFrame>
        <p:nvGraphicFramePr>
          <p:cNvPr id="5" name="Table 4">
            <a:extLst>
              <a:ext uri="{FF2B5EF4-FFF2-40B4-BE49-F238E27FC236}">
                <a16:creationId xmlns:a16="http://schemas.microsoft.com/office/drawing/2014/main" id="{4E56888E-3048-4B03-ABB3-6205C656645A}"/>
              </a:ext>
            </a:extLst>
          </p:cNvPr>
          <p:cNvGraphicFramePr>
            <a:graphicFrameLocks noGrp="1"/>
          </p:cNvGraphicFramePr>
          <p:nvPr>
            <p:extLst>
              <p:ext uri="{D42A27DB-BD31-4B8C-83A1-F6EECF244321}">
                <p14:modId xmlns:p14="http://schemas.microsoft.com/office/powerpoint/2010/main" val="2634140210"/>
              </p:ext>
            </p:extLst>
          </p:nvPr>
        </p:nvGraphicFramePr>
        <p:xfrm>
          <a:off x="350984" y="241886"/>
          <a:ext cx="8931567" cy="1085330"/>
        </p:xfrm>
        <a:graphic>
          <a:graphicData uri="http://schemas.openxmlformats.org/drawingml/2006/table">
            <a:tbl>
              <a:tblPr firstRow="1" bandRow="1">
                <a:tableStyleId>{2D5ABB26-0587-4C30-8999-92F81FD0307C}</a:tableStyleId>
              </a:tblPr>
              <a:tblGrid>
                <a:gridCol w="8931567">
                  <a:extLst>
                    <a:ext uri="{9D8B030D-6E8A-4147-A177-3AD203B41FA5}">
                      <a16:colId xmlns:a16="http://schemas.microsoft.com/office/drawing/2014/main" val="2868856792"/>
                    </a:ext>
                  </a:extLst>
                </a:gridCol>
              </a:tblGrid>
              <a:tr h="242966">
                <a:tc>
                  <a:txBody>
                    <a:bodyPr/>
                    <a:lstStyle/>
                    <a:p>
                      <a:pPr marL="0" indent="0">
                        <a:buFont typeface="+mj-lt"/>
                        <a:buNone/>
                      </a:pPr>
                      <a:r>
                        <a:rPr lang="en-GB" sz="1400" b="1" dirty="0">
                          <a:solidFill>
                            <a:srgbClr val="002060"/>
                          </a:solidFill>
                          <a:latin typeface="+mn-lt"/>
                          <a:ea typeface="Verdana" panose="020B0604030504040204" pitchFamily="34" charset="0"/>
                          <a:cs typeface="Arial" panose="020B0604020202020204" pitchFamily="34" charset="0"/>
                        </a:rPr>
                        <a:t>PRINCIPAL RISKS</a:t>
                      </a:r>
                      <a:endParaRPr lang="en-GB" sz="1400" b="1" dirty="0">
                        <a:solidFill>
                          <a:srgbClr val="FF0000"/>
                        </a:solidFill>
                        <a:latin typeface="+mn-lt"/>
                        <a:ea typeface="Verdana" panose="020B060403050404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8336446"/>
                  </a:ext>
                </a:extLst>
              </a:tr>
              <a:tr h="780530">
                <a:tc>
                  <a:txBody>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lang="en-US" sz="1200" kern="1200" dirty="0">
                          <a:solidFill>
                            <a:schemeClr val="tx1"/>
                          </a:solidFill>
                          <a:effectLst/>
                          <a:latin typeface="+mn-lt"/>
                          <a:ea typeface="+mn-ea"/>
                          <a:cs typeface="Arial" panose="020B0604020202020204" pitchFamily="34" charset="0"/>
                        </a:rPr>
                        <a:t>A risk management strategy is in place to identify and evaluate risk. There are clearly defined steps to support better decision making through the understanding of risk, whether a positive opportunity or threat and the likely impact. The risk management processes are subject to regular review and updates. The key strategic notes relevant to the statement of financial accounts are:</a:t>
                      </a:r>
                      <a:endParaRPr lang="en-GB" sz="1200" dirty="0">
                        <a:effectLst/>
                        <a:latin typeface="+mn-lt"/>
                        <a:ea typeface="Calibri" panose="020F0502020204030204" pitchFamily="34" charset="0"/>
                        <a:cs typeface="Arial" panose="020B0604020202020204" pitchFamily="34" charset="0"/>
                      </a:endParaRPr>
                    </a:p>
                  </a:txBody>
                  <a:tcPr marL="100330" marR="100330" marT="73025" marB="730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5890908"/>
                  </a:ext>
                </a:extLst>
              </a:tr>
            </a:tbl>
          </a:graphicData>
        </a:graphic>
      </p:graphicFrame>
      <p:graphicFrame>
        <p:nvGraphicFramePr>
          <p:cNvPr id="3" name="Table 2">
            <a:extLst>
              <a:ext uri="{FF2B5EF4-FFF2-40B4-BE49-F238E27FC236}">
                <a16:creationId xmlns:a16="http://schemas.microsoft.com/office/drawing/2014/main" id="{42DDBC9F-D01B-4665-AE20-ECDA3A9FED04}"/>
              </a:ext>
            </a:extLst>
          </p:cNvPr>
          <p:cNvGraphicFramePr>
            <a:graphicFrameLocks noGrp="1"/>
          </p:cNvGraphicFramePr>
          <p:nvPr>
            <p:extLst>
              <p:ext uri="{D42A27DB-BD31-4B8C-83A1-F6EECF244321}">
                <p14:modId xmlns:p14="http://schemas.microsoft.com/office/powerpoint/2010/main" val="3909778353"/>
              </p:ext>
            </p:extLst>
          </p:nvPr>
        </p:nvGraphicFramePr>
        <p:xfrm>
          <a:off x="460378" y="1384775"/>
          <a:ext cx="8822173" cy="5217160"/>
        </p:xfrm>
        <a:graphic>
          <a:graphicData uri="http://schemas.openxmlformats.org/drawingml/2006/table">
            <a:tbl>
              <a:tblPr firstRow="1" bandRow="1">
                <a:tableStyleId>{5C22544A-7EE6-4342-B048-85BDC9FD1C3A}</a:tableStyleId>
              </a:tblPr>
              <a:tblGrid>
                <a:gridCol w="359131">
                  <a:extLst>
                    <a:ext uri="{9D8B030D-6E8A-4147-A177-3AD203B41FA5}">
                      <a16:colId xmlns:a16="http://schemas.microsoft.com/office/drawing/2014/main" val="20000"/>
                    </a:ext>
                  </a:extLst>
                </a:gridCol>
                <a:gridCol w="2294627">
                  <a:extLst>
                    <a:ext uri="{9D8B030D-6E8A-4147-A177-3AD203B41FA5}">
                      <a16:colId xmlns:a16="http://schemas.microsoft.com/office/drawing/2014/main" val="2041282725"/>
                    </a:ext>
                  </a:extLst>
                </a:gridCol>
                <a:gridCol w="2743200">
                  <a:extLst>
                    <a:ext uri="{9D8B030D-6E8A-4147-A177-3AD203B41FA5}">
                      <a16:colId xmlns:a16="http://schemas.microsoft.com/office/drawing/2014/main" val="514650805"/>
                    </a:ext>
                  </a:extLst>
                </a:gridCol>
                <a:gridCol w="3425215">
                  <a:extLst>
                    <a:ext uri="{9D8B030D-6E8A-4147-A177-3AD203B41FA5}">
                      <a16:colId xmlns:a16="http://schemas.microsoft.com/office/drawing/2014/main" val="4066817797"/>
                    </a:ext>
                  </a:extLst>
                </a:gridCol>
              </a:tblGrid>
              <a:tr h="370840">
                <a:tc>
                  <a:txBody>
                    <a:bodyPr/>
                    <a:lstStyle/>
                    <a:p>
                      <a:endParaRPr lang="en-GB" sz="1400" dirty="0">
                        <a:latin typeface="+mn-lt"/>
                        <a:cs typeface="Arial" panose="020B0604020202020204" pitchFamily="34" charset="0"/>
                      </a:endParaRPr>
                    </a:p>
                  </a:txBody>
                  <a:tcP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solidFill>
                      <a:srgbClr val="002060"/>
                    </a:solidFill>
                  </a:tcPr>
                </a:tc>
                <a:tc>
                  <a:txBody>
                    <a:bodyPr/>
                    <a:lstStyle/>
                    <a:p>
                      <a:r>
                        <a:rPr lang="en-GB" sz="1400" dirty="0">
                          <a:latin typeface="+mn-lt"/>
                          <a:cs typeface="Arial" panose="020B0604020202020204" pitchFamily="34" charset="0"/>
                        </a:rPr>
                        <a:t>RISK</a:t>
                      </a:r>
                    </a:p>
                  </a:txBody>
                  <a:tcP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solidFill>
                      <a:srgbClr val="002060"/>
                    </a:solidFill>
                  </a:tcPr>
                </a:tc>
                <a:tc>
                  <a:txBody>
                    <a:bodyPr/>
                    <a:lstStyle/>
                    <a:p>
                      <a:r>
                        <a:rPr lang="en-GB" sz="1400" dirty="0">
                          <a:latin typeface="+mn-lt"/>
                          <a:cs typeface="Arial" panose="020B0604020202020204" pitchFamily="34" charset="0"/>
                        </a:rPr>
                        <a:t>IMPACT</a:t>
                      </a:r>
                    </a:p>
                  </a:txBody>
                  <a:tcP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solidFill>
                      <a:srgbClr val="002060"/>
                    </a:solidFill>
                  </a:tcPr>
                </a:tc>
                <a:tc>
                  <a:txBody>
                    <a:bodyPr/>
                    <a:lstStyle/>
                    <a:p>
                      <a:r>
                        <a:rPr lang="en-GB" sz="1400" dirty="0">
                          <a:latin typeface="+mn-lt"/>
                          <a:cs typeface="Arial" panose="020B0604020202020204" pitchFamily="34" charset="0"/>
                        </a:rPr>
                        <a:t>MITIGATION</a:t>
                      </a:r>
                    </a:p>
                  </a:txBody>
                  <a:tcP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860684127"/>
                  </a:ext>
                </a:extLst>
              </a:tr>
              <a:tr h="370840">
                <a:tc>
                  <a:txBody>
                    <a:bodyPr/>
                    <a:lstStyle/>
                    <a:p>
                      <a:pPr algn="ctr"/>
                      <a:r>
                        <a:rPr lang="en-GB" sz="1200" dirty="0">
                          <a:latin typeface="+mn-lt"/>
                          <a:cs typeface="Arial" panose="020B0604020202020204" pitchFamily="34" charset="0"/>
                        </a:rPr>
                        <a:t>1</a:t>
                      </a:r>
                    </a:p>
                  </a:txBody>
                  <a:tcP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noFill/>
                  </a:tcPr>
                </a:tc>
                <a:tc>
                  <a:txBody>
                    <a:bodyPr/>
                    <a:lstStyle/>
                    <a:p>
                      <a:r>
                        <a:rPr lang="en-GB" sz="1200" dirty="0">
                          <a:latin typeface="+mn-lt"/>
                          <a:cs typeface="Arial" panose="020B0604020202020204" pitchFamily="34" charset="0"/>
                        </a:rPr>
                        <a:t>Environmental Efficiency</a:t>
                      </a:r>
                    </a:p>
                  </a:txBody>
                  <a:tcP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latin typeface="+mn-lt"/>
                          <a:cs typeface="Arial" panose="020B0604020202020204" pitchFamily="34" charset="0"/>
                        </a:rPr>
                        <a:t>Government directive to improve environmental efficiency to net zero. The speed of change as well as demand and cost increases make the target difficult to achieve.  </a:t>
                      </a:r>
                      <a:endParaRPr lang="en-GB" sz="1200" dirty="0">
                        <a:latin typeface="+mn-lt"/>
                        <a:cs typeface="Arial" panose="020B0604020202020204" pitchFamily="34" charset="0"/>
                      </a:endParaRPr>
                    </a:p>
                  </a:txBody>
                  <a:tcP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noFill/>
                  </a:tcPr>
                </a:tc>
                <a:tc>
                  <a:txBody>
                    <a:bodyPr/>
                    <a:lstStyle/>
                    <a:p>
                      <a:r>
                        <a:rPr lang="en-GB" sz="1200" dirty="0">
                          <a:latin typeface="+mn-lt"/>
                          <a:cs typeface="Arial" panose="020B0604020202020204" pitchFamily="34" charset="0"/>
                        </a:rPr>
                        <a:t>Reducing size of estate by sharing work spaces with Fire Service, Ambulance Service, and the Council.</a:t>
                      </a:r>
                    </a:p>
                    <a:p>
                      <a:endParaRPr lang="en-GB" sz="1200" dirty="0">
                        <a:latin typeface="+mn-lt"/>
                        <a:cs typeface="Arial" panose="020B0604020202020204" pitchFamily="34" charset="0"/>
                      </a:endParaRPr>
                    </a:p>
                    <a:p>
                      <a:r>
                        <a:rPr lang="en-GB" sz="1200" dirty="0">
                          <a:latin typeface="+mn-lt"/>
                          <a:cs typeface="Arial" panose="020B0604020202020204" pitchFamily="34" charset="0"/>
                        </a:rPr>
                        <a:t>Ensuring new building projects are more energy efficient.</a:t>
                      </a:r>
                    </a:p>
                    <a:p>
                      <a:endParaRPr lang="en-GB" sz="1200" dirty="0">
                        <a:latin typeface="+mn-lt"/>
                        <a:cs typeface="Arial" panose="020B0604020202020204" pitchFamily="34" charset="0"/>
                      </a:endParaRPr>
                    </a:p>
                    <a:p>
                      <a:r>
                        <a:rPr lang="en-GB" sz="1200" dirty="0">
                          <a:latin typeface="+mn-lt"/>
                          <a:cs typeface="Arial" panose="020B0604020202020204" pitchFamily="34" charset="0"/>
                        </a:rPr>
                        <a:t>Increasing use of solar panels on police premises.</a:t>
                      </a:r>
                    </a:p>
                  </a:txBody>
                  <a:tcP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3108716843"/>
                  </a:ext>
                </a:extLst>
              </a:tr>
              <a:tr h="370840">
                <a:tc>
                  <a:txBody>
                    <a:bodyPr/>
                    <a:lstStyle/>
                    <a:p>
                      <a:pPr algn="ctr"/>
                      <a:r>
                        <a:rPr lang="en-GB" sz="1200" dirty="0">
                          <a:latin typeface="+mn-lt"/>
                          <a:cs typeface="Arial" panose="020B0604020202020204" pitchFamily="34" charset="0"/>
                        </a:rPr>
                        <a:t>2</a:t>
                      </a:r>
                    </a:p>
                  </a:txBody>
                  <a:tcP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cs typeface="Arial" panose="020B0604020202020204" pitchFamily="34" charset="0"/>
                        </a:rPr>
                        <a:t>Accounts Completion</a:t>
                      </a:r>
                    </a:p>
                  </a:txBody>
                  <a:tcP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noFill/>
                  </a:tcPr>
                </a:tc>
                <a:tc>
                  <a:txBody>
                    <a:bodyPr/>
                    <a:lstStyle/>
                    <a:p>
                      <a:r>
                        <a:rPr lang="en-GB" sz="1200" dirty="0">
                          <a:latin typeface="+mn-lt"/>
                          <a:cs typeface="Arial" panose="020B0604020202020204" pitchFamily="34" charset="0"/>
                        </a:rPr>
                        <a:t>Statutory deadlines for review, audit and completion not being met. </a:t>
                      </a:r>
                    </a:p>
                    <a:p>
                      <a:endParaRPr lang="en-GB" sz="1200" dirty="0">
                        <a:latin typeface="+mn-lt"/>
                        <a:cs typeface="Arial" panose="020B0604020202020204" pitchFamily="34" charset="0"/>
                      </a:endParaRPr>
                    </a:p>
                    <a:p>
                      <a:r>
                        <a:rPr lang="en-GB" sz="1200" dirty="0">
                          <a:latin typeface="+mn-lt"/>
                          <a:cs typeface="Arial" panose="020B0604020202020204" pitchFamily="34" charset="0"/>
                        </a:rPr>
                        <a:t>Force is unable to demonstrate accountability to stakeholders in line with statutory requirements.</a:t>
                      </a:r>
                    </a:p>
                  </a:txBody>
                  <a:tcP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noFill/>
                  </a:tcPr>
                </a:tc>
                <a:tc>
                  <a:txBody>
                    <a:bodyPr/>
                    <a:lstStyle/>
                    <a:p>
                      <a:pPr algn="just"/>
                      <a:r>
                        <a:rPr lang="en-GB" sz="1200" dirty="0">
                          <a:latin typeface="+mn-lt"/>
                          <a:cs typeface="Arial" panose="020B0604020202020204" pitchFamily="34" charset="0"/>
                        </a:rPr>
                        <a:t>Increased number of resources in the Finance Department associated with the production of the final accounts.</a:t>
                      </a:r>
                    </a:p>
                    <a:p>
                      <a:pPr algn="just"/>
                      <a:endParaRPr lang="en-GB" sz="1200" dirty="0">
                        <a:latin typeface="+mn-lt"/>
                        <a:cs typeface="Arial" panose="020B0604020202020204" pitchFamily="34" charset="0"/>
                      </a:endParaRPr>
                    </a:p>
                    <a:p>
                      <a:pPr algn="just"/>
                      <a:r>
                        <a:rPr lang="en-GB" sz="1200" dirty="0">
                          <a:latin typeface="+mn-lt"/>
                          <a:cs typeface="Arial" panose="020B0604020202020204" pitchFamily="34" charset="0"/>
                        </a:rPr>
                        <a:t>Ongoing oversight by the Chief Officer Team.</a:t>
                      </a:r>
                    </a:p>
                    <a:p>
                      <a:pPr algn="just"/>
                      <a:endParaRPr lang="en-GB" sz="1200" dirty="0">
                        <a:latin typeface="+mn-lt"/>
                        <a:cs typeface="Arial" panose="020B0604020202020204" pitchFamily="34" charset="0"/>
                      </a:endParaRPr>
                    </a:p>
                    <a:p>
                      <a:pPr algn="just"/>
                      <a:r>
                        <a:rPr lang="en-GB" sz="1200" dirty="0">
                          <a:latin typeface="+mn-lt"/>
                          <a:cs typeface="Arial" panose="020B0604020202020204" pitchFamily="34" charset="0"/>
                        </a:rPr>
                        <a:t>Monthly reporting into Force Executive Board.</a:t>
                      </a:r>
                    </a:p>
                    <a:p>
                      <a:pPr algn="just"/>
                      <a:endParaRPr lang="en-GB" sz="1200" dirty="0">
                        <a:latin typeface="+mn-lt"/>
                        <a:cs typeface="Arial" panose="020B0604020202020204" pitchFamily="34" charset="0"/>
                      </a:endParaRPr>
                    </a:p>
                    <a:p>
                      <a:pPr algn="just"/>
                      <a:r>
                        <a:rPr lang="en-GB" sz="1200" dirty="0">
                          <a:latin typeface="+mn-lt"/>
                          <a:cs typeface="Arial" panose="020B0604020202020204" pitchFamily="34" charset="0"/>
                        </a:rPr>
                        <a:t>Quarterly reporting into joint independent audit committee (JIAC).</a:t>
                      </a:r>
                    </a:p>
                  </a:txBody>
                  <a:tcP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566050708"/>
                  </a:ext>
                </a:extLst>
              </a:tr>
              <a:tr h="370840">
                <a:tc>
                  <a:txBody>
                    <a:bodyPr/>
                    <a:lstStyle/>
                    <a:p>
                      <a:pPr algn="ctr"/>
                      <a:r>
                        <a:rPr lang="en-GB" sz="1200" dirty="0">
                          <a:latin typeface="+mn-lt"/>
                          <a:cs typeface="Arial" panose="020B0604020202020204" pitchFamily="34" charset="0"/>
                        </a:rPr>
                        <a:t>3</a:t>
                      </a:r>
                    </a:p>
                  </a:txBody>
                  <a:tcP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noFill/>
                  </a:tcPr>
                </a:tc>
                <a:tc>
                  <a:txBody>
                    <a:bodyPr/>
                    <a:lstStyle/>
                    <a:p>
                      <a:r>
                        <a:rPr lang="en-GB" sz="1200" kern="1200" dirty="0">
                          <a:solidFill>
                            <a:schemeClr val="dk1"/>
                          </a:solidFill>
                          <a:latin typeface="+mn-lt"/>
                          <a:ea typeface="+mn-ea"/>
                          <a:cs typeface="Arial" panose="020B0604020202020204" pitchFamily="34" charset="0"/>
                        </a:rPr>
                        <a:t>Governance and Information Risk Return (GIRR) </a:t>
                      </a:r>
                    </a:p>
                  </a:txBody>
                  <a:tcP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cs typeface="Arial" panose="020B0604020202020204" pitchFamily="34" charset="0"/>
                        </a:rPr>
                        <a:t>Lack of GIRR accreditation increasing the risk of corporate information becoming compromised, leading to monetary penalties and reputational damage.</a:t>
                      </a:r>
                    </a:p>
                  </a:txBody>
                  <a:tcP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noFill/>
                  </a:tcPr>
                </a:tc>
                <a:tc>
                  <a:txBody>
                    <a:bodyPr/>
                    <a:lstStyle/>
                    <a:p>
                      <a:r>
                        <a:rPr lang="en-GB" sz="1200" dirty="0">
                          <a:latin typeface="+mn-lt"/>
                          <a:cs typeface="Arial" panose="020B0604020202020204" pitchFamily="34" charset="0"/>
                        </a:rPr>
                        <a:t>6 month secondments into Information Management Lead and Data Protection Officer posts.</a:t>
                      </a:r>
                    </a:p>
                    <a:p>
                      <a:endParaRPr lang="en-GB" sz="1200" dirty="0">
                        <a:latin typeface="+mn-lt"/>
                        <a:cs typeface="Arial" panose="020B0604020202020204" pitchFamily="34" charset="0"/>
                      </a:endParaRPr>
                    </a:p>
                    <a:p>
                      <a:r>
                        <a:rPr lang="en-GB" sz="1200" dirty="0">
                          <a:latin typeface="+mn-lt"/>
                          <a:cs typeface="Arial" panose="020B0604020202020204" pitchFamily="34" charset="0"/>
                        </a:rPr>
                        <a:t>Assistance from neighbouring forces Derbyshire and Northants.</a:t>
                      </a:r>
                    </a:p>
                    <a:p>
                      <a:endParaRPr lang="en-GB" sz="1200" dirty="0">
                        <a:latin typeface="+mn-lt"/>
                        <a:cs typeface="Arial" panose="020B0604020202020204" pitchFamily="34" charset="0"/>
                      </a:endParaRPr>
                    </a:p>
                    <a:p>
                      <a:r>
                        <a:rPr lang="en-GB" sz="1200" dirty="0">
                          <a:latin typeface="+mn-lt"/>
                          <a:cs typeface="Arial" panose="020B0604020202020204" pitchFamily="34" charset="0"/>
                        </a:rPr>
                        <a:t>Plans in place to renew accreditation.</a:t>
                      </a:r>
                    </a:p>
                  </a:txBody>
                  <a:tcP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2504407755"/>
                  </a:ext>
                </a:extLst>
              </a:tr>
            </a:tbl>
          </a:graphicData>
        </a:graphic>
      </p:graphicFrame>
    </p:spTree>
    <p:extLst>
      <p:ext uri="{BB962C8B-B14F-4D97-AF65-F5344CB8AC3E}">
        <p14:creationId xmlns:p14="http://schemas.microsoft.com/office/powerpoint/2010/main" val="1106707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52060" y="0"/>
            <a:ext cx="353943" cy="6876000"/>
          </a:xfrm>
          <a:prstGeom prst="rect">
            <a:avLst/>
          </a:prstGeom>
          <a:solidFill>
            <a:srgbClr val="002060"/>
          </a:solidFill>
        </p:spPr>
        <p:txBody>
          <a:bodyPr vert="vert" wrap="square" rtlCol="0" anchor="ctr">
            <a:spAutoFit/>
          </a:bodyPr>
          <a:lstStyle/>
          <a:p>
            <a:r>
              <a:rPr lang="en-GB" sz="1100" b="1" dirty="0">
                <a:solidFill>
                  <a:schemeClr val="bg1"/>
                </a:solidFill>
              </a:rPr>
              <a:t>        CONTENTS      |       STATEMENT OF ACCOUNTS – 2021-22</a:t>
            </a:r>
            <a:endParaRPr lang="en-GB" sz="1100" dirty="0">
              <a:solidFill>
                <a:schemeClr val="bg1"/>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506" y="6343902"/>
            <a:ext cx="276271" cy="365125"/>
          </a:xfrm>
        </p:spPr>
        <p:txBody>
          <a:bodyPr vert="horz"/>
          <a:lstStyle/>
          <a:p>
            <a:fld id="{8DDDE3C8-E522-45B2-AB95-93474BEF6781}" type="slidenum">
              <a:rPr lang="en-GB" sz="1000" smtClean="0">
                <a:solidFill>
                  <a:schemeClr val="bg1"/>
                </a:solidFill>
              </a:rPr>
              <a:t>2</a:t>
            </a:fld>
            <a:endParaRPr lang="en-GB" sz="1000" dirty="0">
              <a:solidFill>
                <a:schemeClr val="bg1"/>
              </a:solidFill>
            </a:endParaRPr>
          </a:p>
        </p:txBody>
      </p:sp>
      <p:graphicFrame>
        <p:nvGraphicFramePr>
          <p:cNvPr id="6" name="Table 5">
            <a:extLst>
              <a:ext uri="{FF2B5EF4-FFF2-40B4-BE49-F238E27FC236}">
                <a16:creationId xmlns:a16="http://schemas.microsoft.com/office/drawing/2014/main" id="{7C2AC27E-967B-4022-B367-D9141F5A538A}"/>
              </a:ext>
            </a:extLst>
          </p:cNvPr>
          <p:cNvGraphicFramePr>
            <a:graphicFrameLocks noGrp="1"/>
          </p:cNvGraphicFramePr>
          <p:nvPr>
            <p:extLst>
              <p:ext uri="{D42A27DB-BD31-4B8C-83A1-F6EECF244321}">
                <p14:modId xmlns:p14="http://schemas.microsoft.com/office/powerpoint/2010/main" val="53509550"/>
              </p:ext>
            </p:extLst>
          </p:nvPr>
        </p:nvGraphicFramePr>
        <p:xfrm>
          <a:off x="258617" y="375902"/>
          <a:ext cx="9079344" cy="5782735"/>
        </p:xfrm>
        <a:graphic>
          <a:graphicData uri="http://schemas.openxmlformats.org/drawingml/2006/table">
            <a:tbl>
              <a:tblPr firstRow="1" bandRow="1">
                <a:tableStyleId>{5C22544A-7EE6-4342-B048-85BDC9FD1C3A}</a:tableStyleId>
              </a:tblPr>
              <a:tblGrid>
                <a:gridCol w="2269836">
                  <a:extLst>
                    <a:ext uri="{9D8B030D-6E8A-4147-A177-3AD203B41FA5}">
                      <a16:colId xmlns:a16="http://schemas.microsoft.com/office/drawing/2014/main" val="29881843"/>
                    </a:ext>
                  </a:extLst>
                </a:gridCol>
                <a:gridCol w="2506423">
                  <a:extLst>
                    <a:ext uri="{9D8B030D-6E8A-4147-A177-3AD203B41FA5}">
                      <a16:colId xmlns:a16="http://schemas.microsoft.com/office/drawing/2014/main" val="1461835412"/>
                    </a:ext>
                  </a:extLst>
                </a:gridCol>
                <a:gridCol w="2130946">
                  <a:extLst>
                    <a:ext uri="{9D8B030D-6E8A-4147-A177-3AD203B41FA5}">
                      <a16:colId xmlns:a16="http://schemas.microsoft.com/office/drawing/2014/main" val="503662622"/>
                    </a:ext>
                  </a:extLst>
                </a:gridCol>
                <a:gridCol w="2172139">
                  <a:extLst>
                    <a:ext uri="{9D8B030D-6E8A-4147-A177-3AD203B41FA5}">
                      <a16:colId xmlns:a16="http://schemas.microsoft.com/office/drawing/2014/main" val="1992268801"/>
                    </a:ext>
                  </a:extLst>
                </a:gridCol>
              </a:tblGrid>
              <a:tr h="826105">
                <a:tc gridSpan="4">
                  <a:txBody>
                    <a:bodyPr/>
                    <a:lstStyle/>
                    <a:p>
                      <a:r>
                        <a:rPr lang="en-GB" sz="1400" dirty="0">
                          <a:latin typeface="+mn-lt"/>
                          <a:ea typeface="Verdana" panose="020B0604030504040204" pitchFamily="34" charset="0"/>
                          <a:cs typeface="Arial" panose="020B0604020202020204" pitchFamily="34" charset="0"/>
                        </a:rPr>
                        <a:t>CONTENTS</a:t>
                      </a:r>
                      <a:endParaRPr lang="en-GB" sz="1400" dirty="0">
                        <a:highlight>
                          <a:srgbClr val="FF0000"/>
                        </a:highlight>
                        <a:latin typeface="+mn-lt"/>
                        <a:ea typeface="Verdana" panose="020B0604030504040204" pitchFamily="34" charset="0"/>
                        <a:cs typeface="Arial" panose="020B0604020202020204" pitchFamily="34" charset="0"/>
                      </a:endParaRPr>
                    </a:p>
                  </a:txBody>
                  <a:tcPr anchor="ctr">
                    <a:solidFill>
                      <a:srgbClr val="002060"/>
                    </a:solidFill>
                  </a:tcPr>
                </a:tc>
                <a:tc hMerge="1">
                  <a:txBody>
                    <a:bodyPr/>
                    <a:lstStyle/>
                    <a:p>
                      <a:endParaRPr lang="en-GB" dirty="0">
                        <a:latin typeface="Arial" panose="020B0604020202020204" pitchFamily="34" charset="0"/>
                        <a:cs typeface="Arial" panose="020B0604020202020204" pitchFamily="34" charset="0"/>
                      </a:endParaRPr>
                    </a:p>
                  </a:txBody>
                  <a:tcPr>
                    <a:solidFill>
                      <a:srgbClr val="002060"/>
                    </a:solidFill>
                  </a:tcPr>
                </a:tc>
                <a:tc hMerge="1">
                  <a:txBody>
                    <a:bodyPr/>
                    <a:lstStyle/>
                    <a:p>
                      <a:endParaRPr lang="en-GB" dirty="0">
                        <a:latin typeface="Arial" panose="020B0604020202020204" pitchFamily="34" charset="0"/>
                        <a:cs typeface="Arial" panose="020B0604020202020204" pitchFamily="34" charset="0"/>
                      </a:endParaRPr>
                    </a:p>
                  </a:txBody>
                  <a:tcPr>
                    <a:solidFill>
                      <a:srgbClr val="002060"/>
                    </a:solidFill>
                  </a:tcPr>
                </a:tc>
                <a:tc hMerge="1">
                  <a:txBody>
                    <a:bodyPr/>
                    <a:lstStyle/>
                    <a:p>
                      <a:endParaRPr lang="en-GB" dirty="0">
                        <a:latin typeface="Arial" panose="020B0604020202020204" pitchFamily="34" charset="0"/>
                        <a:cs typeface="Arial" panose="020B0604020202020204" pitchFamily="34" charset="0"/>
                      </a:endParaRPr>
                    </a:p>
                  </a:txBody>
                  <a:tcPr>
                    <a:solidFill>
                      <a:srgbClr val="002060"/>
                    </a:solidFill>
                  </a:tcPr>
                </a:tc>
                <a:extLst>
                  <a:ext uri="{0D108BD9-81ED-4DB2-BD59-A6C34878D82A}">
                    <a16:rowId xmlns:a16="http://schemas.microsoft.com/office/drawing/2014/main" val="4086215943"/>
                  </a:ext>
                </a:extLst>
              </a:tr>
              <a:tr h="826105">
                <a:tc>
                  <a:txBody>
                    <a:bodyPr/>
                    <a:lstStyle/>
                    <a:p>
                      <a:endParaRPr lang="en-GB" sz="1200" u="sng" dirty="0">
                        <a:solidFill>
                          <a:srgbClr val="002060"/>
                        </a:solidFill>
                        <a:latin typeface="+mn-lt"/>
                        <a:cs typeface="Arial" panose="020B0604020202020204" pitchFamily="34" charset="0"/>
                      </a:endParaRPr>
                    </a:p>
                    <a:p>
                      <a:r>
                        <a:rPr lang="en-GB" sz="1200" u="sng" dirty="0">
                          <a:solidFill>
                            <a:srgbClr val="002060"/>
                          </a:solidFill>
                          <a:latin typeface="+mn-lt"/>
                          <a:cs typeface="Arial" panose="020B0604020202020204" pitchFamily="34" charset="0"/>
                        </a:rPr>
                        <a:t>WRITTEN STATEMENTS</a:t>
                      </a:r>
                    </a:p>
                  </a:txBody>
                  <a:tcPr>
                    <a:noFill/>
                  </a:tcPr>
                </a:tc>
                <a:tc>
                  <a:txBody>
                    <a:bodyPr/>
                    <a:lstStyle/>
                    <a:p>
                      <a:endParaRPr lang="en-GB" sz="1200" u="sng" dirty="0">
                        <a:solidFill>
                          <a:srgbClr val="C45911"/>
                        </a:solidFill>
                        <a:latin typeface="+mn-lt"/>
                        <a:cs typeface="Arial" panose="020B0604020202020204" pitchFamily="34" charset="0"/>
                      </a:endParaRPr>
                    </a:p>
                    <a:p>
                      <a:r>
                        <a:rPr lang="en-GB" sz="1200" u="sng" dirty="0">
                          <a:solidFill>
                            <a:srgbClr val="C45911"/>
                          </a:solidFill>
                          <a:latin typeface="+mn-lt"/>
                          <a:cs typeface="Arial" panose="020B0604020202020204" pitchFamily="34" charset="0"/>
                        </a:rPr>
                        <a:t>FINANCIAL STATEMENTS</a:t>
                      </a:r>
                    </a:p>
                  </a:txBody>
                  <a:tcPr>
                    <a:noFill/>
                  </a:tcPr>
                </a:tc>
                <a:tc>
                  <a:txBody>
                    <a:bodyPr/>
                    <a:lstStyle/>
                    <a:p>
                      <a:endParaRPr lang="en-GB" sz="1200" u="sng" dirty="0">
                        <a:solidFill>
                          <a:srgbClr val="7030A0"/>
                        </a:solidFill>
                        <a:latin typeface="+mn-lt"/>
                        <a:cs typeface="Arial" panose="020B0604020202020204" pitchFamily="34" charset="0"/>
                      </a:endParaRPr>
                    </a:p>
                    <a:p>
                      <a:r>
                        <a:rPr lang="en-GB" sz="1200" u="sng" dirty="0">
                          <a:solidFill>
                            <a:srgbClr val="7030A0"/>
                          </a:solidFill>
                          <a:latin typeface="+mn-lt"/>
                          <a:cs typeface="Arial" panose="020B0604020202020204" pitchFamily="34" charset="0"/>
                        </a:rPr>
                        <a:t>NOTES TO THE ACCOUNTS</a:t>
                      </a:r>
                    </a:p>
                  </a:txBody>
                  <a:tcPr>
                    <a:noFill/>
                  </a:tcPr>
                </a:tc>
                <a:tc>
                  <a:txBody>
                    <a:bodyPr/>
                    <a:lstStyle/>
                    <a:p>
                      <a:endParaRPr lang="en-GB" sz="1200" u="sng" dirty="0">
                        <a:solidFill>
                          <a:srgbClr val="00B0F0"/>
                        </a:solidFill>
                        <a:latin typeface="+mn-lt"/>
                        <a:cs typeface="Arial" panose="020B0604020202020204" pitchFamily="34" charset="0"/>
                      </a:endParaRPr>
                    </a:p>
                    <a:p>
                      <a:r>
                        <a:rPr lang="en-GB" sz="1200" u="sng" dirty="0">
                          <a:solidFill>
                            <a:srgbClr val="00B0F0"/>
                          </a:solidFill>
                          <a:latin typeface="+mn-lt"/>
                          <a:cs typeface="Arial" panose="020B0604020202020204" pitchFamily="34" charset="0"/>
                        </a:rPr>
                        <a:t>GLOSSARY</a:t>
                      </a:r>
                    </a:p>
                  </a:txBody>
                  <a:tcPr>
                    <a:noFill/>
                  </a:tcPr>
                </a:tc>
                <a:extLst>
                  <a:ext uri="{0D108BD9-81ED-4DB2-BD59-A6C34878D82A}">
                    <a16:rowId xmlns:a16="http://schemas.microsoft.com/office/drawing/2014/main" val="2237784872"/>
                  </a:ext>
                </a:extLst>
              </a:tr>
              <a:tr h="826105">
                <a:tc>
                  <a:txBody>
                    <a:bodyPr/>
                    <a:lstStyle/>
                    <a:p>
                      <a:r>
                        <a:rPr lang="en-GB" sz="1200" dirty="0">
                          <a:solidFill>
                            <a:srgbClr val="002060"/>
                          </a:solidFill>
                          <a:latin typeface="+mn-lt"/>
                          <a:cs typeface="Arial" panose="020B0604020202020204" pitchFamily="34" charset="0"/>
                        </a:rPr>
                        <a:t>CHIEF FINANCE OFFICERS NARRATIVE REPORT</a:t>
                      </a:r>
                      <a:br>
                        <a:rPr lang="en-GB" sz="1200" dirty="0">
                          <a:solidFill>
                            <a:srgbClr val="002060"/>
                          </a:solidFill>
                          <a:latin typeface="+mn-lt"/>
                          <a:cs typeface="Arial" panose="020B0604020202020204" pitchFamily="34" charset="0"/>
                        </a:rPr>
                      </a:br>
                      <a:r>
                        <a:rPr lang="en-GB" sz="1200" dirty="0">
                          <a:solidFill>
                            <a:srgbClr val="002060"/>
                          </a:solidFill>
                          <a:latin typeface="+mn-lt"/>
                          <a:cs typeface="Arial" panose="020B0604020202020204" pitchFamily="34" charset="0"/>
                        </a:rPr>
                        <a:t>Page 3</a:t>
                      </a:r>
                    </a:p>
                  </a:txBody>
                  <a:tcPr>
                    <a:noFill/>
                  </a:tcPr>
                </a:tc>
                <a:tc>
                  <a:txBody>
                    <a:bodyPr/>
                    <a:lstStyle/>
                    <a:p>
                      <a:r>
                        <a:rPr lang="en-GB" sz="1200" dirty="0">
                          <a:solidFill>
                            <a:srgbClr val="C45911"/>
                          </a:solidFill>
                          <a:latin typeface="+mn-lt"/>
                          <a:cs typeface="Arial" panose="020B0604020202020204" pitchFamily="34" charset="0"/>
                        </a:rPr>
                        <a:t>COMPREHENSIVE INCOME AND EXPENDITURE STATEMENT</a:t>
                      </a:r>
                      <a:br>
                        <a:rPr lang="en-GB" sz="1200" dirty="0">
                          <a:solidFill>
                            <a:srgbClr val="C45911"/>
                          </a:solidFill>
                          <a:latin typeface="+mn-lt"/>
                          <a:cs typeface="Arial" panose="020B0604020202020204" pitchFamily="34" charset="0"/>
                        </a:rPr>
                      </a:br>
                      <a:r>
                        <a:rPr lang="en-GB" sz="1200" dirty="0">
                          <a:solidFill>
                            <a:srgbClr val="C45911"/>
                          </a:solidFill>
                          <a:latin typeface="+mn-lt"/>
                          <a:cs typeface="Arial" panose="020B0604020202020204" pitchFamily="34" charset="0"/>
                        </a:rPr>
                        <a:t>Page 49</a:t>
                      </a:r>
                    </a:p>
                  </a:txBody>
                  <a:tcPr>
                    <a:noFill/>
                  </a:tcPr>
                </a:tc>
                <a:tc>
                  <a:txBody>
                    <a:bodyPr/>
                    <a:lstStyle/>
                    <a:p>
                      <a:r>
                        <a:rPr lang="en-GB" sz="1200" dirty="0">
                          <a:solidFill>
                            <a:srgbClr val="7030A0"/>
                          </a:solidFill>
                          <a:latin typeface="+mn-lt"/>
                          <a:cs typeface="Arial" panose="020B0604020202020204" pitchFamily="34" charset="0"/>
                        </a:rPr>
                        <a:t>Page 53</a:t>
                      </a:r>
                    </a:p>
                  </a:txBody>
                  <a:tcPr>
                    <a:noFill/>
                  </a:tcPr>
                </a:tc>
                <a:tc>
                  <a:txBody>
                    <a:bodyPr/>
                    <a:lstStyle/>
                    <a:p>
                      <a:r>
                        <a:rPr lang="en-GB" sz="1200" dirty="0">
                          <a:solidFill>
                            <a:srgbClr val="00B0F0"/>
                          </a:solidFill>
                          <a:latin typeface="+mn-lt"/>
                          <a:cs typeface="Arial" panose="020B0604020202020204" pitchFamily="34" charset="0"/>
                        </a:rPr>
                        <a:t>Page 80</a:t>
                      </a:r>
                    </a:p>
                  </a:txBody>
                  <a:tcPr>
                    <a:noFill/>
                  </a:tcPr>
                </a:tc>
                <a:extLst>
                  <a:ext uri="{0D108BD9-81ED-4DB2-BD59-A6C34878D82A}">
                    <a16:rowId xmlns:a16="http://schemas.microsoft.com/office/drawing/2014/main" val="513955305"/>
                  </a:ext>
                </a:extLst>
              </a:tr>
              <a:tr h="826105">
                <a:tc>
                  <a:txBody>
                    <a:bodyPr/>
                    <a:lstStyle/>
                    <a:p>
                      <a:r>
                        <a:rPr lang="en-GB" sz="1200" dirty="0">
                          <a:solidFill>
                            <a:srgbClr val="002060"/>
                          </a:solidFill>
                          <a:latin typeface="+mn-lt"/>
                          <a:cs typeface="Arial" panose="020B0604020202020204" pitchFamily="34" charset="0"/>
                        </a:rPr>
                        <a:t>INDEPENDENT AUDITORS REPORT</a:t>
                      </a:r>
                      <a:br>
                        <a:rPr lang="en-GB" sz="1200" dirty="0">
                          <a:solidFill>
                            <a:srgbClr val="002060"/>
                          </a:solidFill>
                          <a:latin typeface="+mn-lt"/>
                          <a:cs typeface="Arial" panose="020B0604020202020204" pitchFamily="34" charset="0"/>
                        </a:rPr>
                      </a:br>
                      <a:r>
                        <a:rPr lang="en-GB" sz="1200" dirty="0">
                          <a:solidFill>
                            <a:srgbClr val="002060"/>
                          </a:solidFill>
                          <a:latin typeface="+mn-lt"/>
                          <a:cs typeface="Arial" panose="020B0604020202020204" pitchFamily="34" charset="0"/>
                        </a:rPr>
                        <a:t>Page 22</a:t>
                      </a:r>
                    </a:p>
                  </a:txBody>
                  <a:tcPr>
                    <a:noFill/>
                  </a:tcPr>
                </a:tc>
                <a:tc>
                  <a:txBody>
                    <a:bodyPr/>
                    <a:lstStyle/>
                    <a:p>
                      <a:r>
                        <a:rPr lang="en-GB" sz="1200" dirty="0">
                          <a:solidFill>
                            <a:srgbClr val="C45911"/>
                          </a:solidFill>
                          <a:latin typeface="+mn-lt"/>
                          <a:cs typeface="Arial" panose="020B0604020202020204" pitchFamily="34" charset="0"/>
                        </a:rPr>
                        <a:t>MOVEMENT IN RESERVES STATEMENT</a:t>
                      </a:r>
                      <a:br>
                        <a:rPr lang="en-GB" sz="1200" dirty="0">
                          <a:solidFill>
                            <a:srgbClr val="C45911"/>
                          </a:solidFill>
                          <a:latin typeface="+mn-lt"/>
                          <a:cs typeface="Arial" panose="020B0604020202020204" pitchFamily="34" charset="0"/>
                        </a:rPr>
                      </a:br>
                      <a:r>
                        <a:rPr lang="en-GB" sz="1200" dirty="0">
                          <a:solidFill>
                            <a:srgbClr val="C45911"/>
                          </a:solidFill>
                          <a:latin typeface="+mn-lt"/>
                          <a:cs typeface="Arial" panose="020B0604020202020204" pitchFamily="34" charset="0"/>
                        </a:rPr>
                        <a:t>Page 50</a:t>
                      </a:r>
                    </a:p>
                  </a:txBody>
                  <a:tcPr>
                    <a:noFill/>
                  </a:tcPr>
                </a:tc>
                <a:tc>
                  <a:txBody>
                    <a:bodyPr/>
                    <a:lstStyle/>
                    <a:p>
                      <a:endParaRPr lang="en-GB" sz="1200" dirty="0">
                        <a:solidFill>
                          <a:srgbClr val="7030A0"/>
                        </a:solidFill>
                        <a:latin typeface="+mn-lt"/>
                        <a:cs typeface="Arial" panose="020B0604020202020204" pitchFamily="34" charset="0"/>
                      </a:endParaRPr>
                    </a:p>
                  </a:txBody>
                  <a:tcPr>
                    <a:noFill/>
                  </a:tcPr>
                </a:tc>
                <a:tc>
                  <a:txBody>
                    <a:bodyPr/>
                    <a:lstStyle/>
                    <a:p>
                      <a:endParaRPr lang="en-GB" sz="1200" dirty="0">
                        <a:solidFill>
                          <a:srgbClr val="00B0F0"/>
                        </a:solidFill>
                        <a:latin typeface="+mn-lt"/>
                        <a:cs typeface="Arial" panose="020B0604020202020204" pitchFamily="34" charset="0"/>
                      </a:endParaRPr>
                    </a:p>
                  </a:txBody>
                  <a:tcPr>
                    <a:noFill/>
                  </a:tcPr>
                </a:tc>
                <a:extLst>
                  <a:ext uri="{0D108BD9-81ED-4DB2-BD59-A6C34878D82A}">
                    <a16:rowId xmlns:a16="http://schemas.microsoft.com/office/drawing/2014/main" val="527032552"/>
                  </a:ext>
                </a:extLst>
              </a:tr>
              <a:tr h="826105">
                <a:tc>
                  <a:txBody>
                    <a:bodyPr/>
                    <a:lstStyle/>
                    <a:p>
                      <a:r>
                        <a:rPr lang="en-GB" sz="1200" dirty="0">
                          <a:solidFill>
                            <a:srgbClr val="002060"/>
                          </a:solidFill>
                          <a:latin typeface="+mn-lt"/>
                          <a:cs typeface="Arial" panose="020B0604020202020204" pitchFamily="34" charset="0"/>
                        </a:rPr>
                        <a:t>STATEMENT OF RESPONSIBILITIES</a:t>
                      </a:r>
                      <a:br>
                        <a:rPr lang="en-GB" sz="1200" dirty="0">
                          <a:solidFill>
                            <a:srgbClr val="002060"/>
                          </a:solidFill>
                          <a:latin typeface="+mn-lt"/>
                          <a:cs typeface="Arial" panose="020B0604020202020204" pitchFamily="34" charset="0"/>
                        </a:rPr>
                      </a:br>
                      <a:r>
                        <a:rPr lang="en-GB" sz="1200" dirty="0">
                          <a:solidFill>
                            <a:srgbClr val="002060"/>
                          </a:solidFill>
                          <a:latin typeface="+mn-lt"/>
                          <a:cs typeface="Arial" panose="020B0604020202020204" pitchFamily="34" charset="0"/>
                        </a:rPr>
                        <a:t>Page 28</a:t>
                      </a:r>
                    </a:p>
                  </a:txBody>
                  <a:tcPr>
                    <a:noFill/>
                  </a:tcPr>
                </a:tc>
                <a:tc>
                  <a:txBody>
                    <a:bodyPr/>
                    <a:lstStyle/>
                    <a:p>
                      <a:r>
                        <a:rPr lang="en-GB" sz="1200" dirty="0">
                          <a:solidFill>
                            <a:srgbClr val="C45911"/>
                          </a:solidFill>
                          <a:latin typeface="+mn-lt"/>
                          <a:cs typeface="Arial" panose="020B0604020202020204" pitchFamily="34" charset="0"/>
                        </a:rPr>
                        <a:t>BALANCE SHEET</a:t>
                      </a:r>
                    </a:p>
                    <a:p>
                      <a:r>
                        <a:rPr lang="en-GB" sz="1200" dirty="0">
                          <a:solidFill>
                            <a:srgbClr val="C45911"/>
                          </a:solidFill>
                          <a:latin typeface="+mn-lt"/>
                          <a:cs typeface="Arial" panose="020B0604020202020204" pitchFamily="34" charset="0"/>
                        </a:rPr>
                        <a:t>Page 51</a:t>
                      </a:r>
                    </a:p>
                  </a:txBody>
                  <a:tcPr>
                    <a:noFill/>
                  </a:tcPr>
                </a:tc>
                <a:tc>
                  <a:txBody>
                    <a:bodyPr/>
                    <a:lstStyle/>
                    <a:p>
                      <a:endParaRPr lang="en-GB" sz="1200" dirty="0">
                        <a:solidFill>
                          <a:srgbClr val="7030A0"/>
                        </a:solidFill>
                        <a:latin typeface="+mn-lt"/>
                        <a:cs typeface="Arial" panose="020B0604020202020204" pitchFamily="34" charset="0"/>
                      </a:endParaRPr>
                    </a:p>
                  </a:txBody>
                  <a:tcPr>
                    <a:noFill/>
                  </a:tcPr>
                </a:tc>
                <a:tc>
                  <a:txBody>
                    <a:bodyPr/>
                    <a:lstStyle/>
                    <a:p>
                      <a:endParaRPr lang="en-GB" sz="1200" dirty="0">
                        <a:solidFill>
                          <a:srgbClr val="00B0F0"/>
                        </a:solidFill>
                        <a:latin typeface="+mn-lt"/>
                        <a:cs typeface="Arial" panose="020B0604020202020204" pitchFamily="34" charset="0"/>
                      </a:endParaRPr>
                    </a:p>
                  </a:txBody>
                  <a:tcPr>
                    <a:noFill/>
                  </a:tcPr>
                </a:tc>
                <a:extLst>
                  <a:ext uri="{0D108BD9-81ED-4DB2-BD59-A6C34878D82A}">
                    <a16:rowId xmlns:a16="http://schemas.microsoft.com/office/drawing/2014/main" val="1389918675"/>
                  </a:ext>
                </a:extLst>
              </a:tr>
              <a:tr h="826105">
                <a:tc>
                  <a:txBody>
                    <a:bodyPr/>
                    <a:lstStyle/>
                    <a:p>
                      <a:r>
                        <a:rPr lang="en-GB" sz="1200" dirty="0">
                          <a:solidFill>
                            <a:srgbClr val="002060"/>
                          </a:solidFill>
                          <a:latin typeface="+mn-lt"/>
                          <a:cs typeface="Arial" panose="020B0604020202020204" pitchFamily="34" charset="0"/>
                        </a:rPr>
                        <a:t>ANNUAL GOVERNANCE STATEMENT</a:t>
                      </a:r>
                      <a:br>
                        <a:rPr lang="en-GB" sz="1200" dirty="0">
                          <a:solidFill>
                            <a:srgbClr val="002060"/>
                          </a:solidFill>
                          <a:latin typeface="+mn-lt"/>
                          <a:cs typeface="Arial" panose="020B0604020202020204" pitchFamily="34" charset="0"/>
                        </a:rPr>
                      </a:br>
                      <a:r>
                        <a:rPr lang="en-GB" sz="1200" dirty="0">
                          <a:solidFill>
                            <a:srgbClr val="002060"/>
                          </a:solidFill>
                          <a:latin typeface="+mn-lt"/>
                          <a:cs typeface="Arial" panose="020B0604020202020204" pitchFamily="34" charset="0"/>
                        </a:rPr>
                        <a:t>Page 29</a:t>
                      </a:r>
                    </a:p>
                  </a:txBody>
                  <a:tcPr>
                    <a:noFill/>
                  </a:tcPr>
                </a:tc>
                <a:tc>
                  <a:txBody>
                    <a:bodyPr/>
                    <a:lstStyle/>
                    <a:p>
                      <a:r>
                        <a:rPr lang="en-GB" sz="1200" dirty="0">
                          <a:solidFill>
                            <a:srgbClr val="C45911"/>
                          </a:solidFill>
                          <a:latin typeface="+mn-lt"/>
                          <a:cs typeface="Arial" panose="020B0604020202020204" pitchFamily="34" charset="0"/>
                        </a:rPr>
                        <a:t>CASH FLOW STATEMENT</a:t>
                      </a:r>
                    </a:p>
                    <a:p>
                      <a:r>
                        <a:rPr lang="en-GB" sz="1200" dirty="0">
                          <a:solidFill>
                            <a:srgbClr val="C45911"/>
                          </a:solidFill>
                          <a:latin typeface="+mn-lt"/>
                          <a:cs typeface="Arial" panose="020B0604020202020204" pitchFamily="34" charset="0"/>
                        </a:rPr>
                        <a:t>Page 52</a:t>
                      </a:r>
                    </a:p>
                  </a:txBody>
                  <a:tcPr>
                    <a:noFill/>
                  </a:tcPr>
                </a:tc>
                <a:tc>
                  <a:txBody>
                    <a:bodyPr/>
                    <a:lstStyle/>
                    <a:p>
                      <a:endParaRPr lang="en-GB" sz="1200" dirty="0">
                        <a:solidFill>
                          <a:srgbClr val="7030A0"/>
                        </a:solidFill>
                        <a:latin typeface="+mn-lt"/>
                        <a:cs typeface="Arial" panose="020B0604020202020204" pitchFamily="34" charset="0"/>
                      </a:endParaRPr>
                    </a:p>
                  </a:txBody>
                  <a:tcPr>
                    <a:noFill/>
                  </a:tcPr>
                </a:tc>
                <a:tc>
                  <a:txBody>
                    <a:bodyPr/>
                    <a:lstStyle/>
                    <a:p>
                      <a:endParaRPr lang="en-GB" sz="1200" dirty="0">
                        <a:solidFill>
                          <a:srgbClr val="00B0F0"/>
                        </a:solidFill>
                        <a:latin typeface="+mn-lt"/>
                        <a:cs typeface="Arial" panose="020B0604020202020204" pitchFamily="34" charset="0"/>
                      </a:endParaRPr>
                    </a:p>
                  </a:txBody>
                  <a:tcPr>
                    <a:noFill/>
                  </a:tcPr>
                </a:tc>
                <a:extLst>
                  <a:ext uri="{0D108BD9-81ED-4DB2-BD59-A6C34878D82A}">
                    <a16:rowId xmlns:a16="http://schemas.microsoft.com/office/drawing/2014/main" val="154792611"/>
                  </a:ext>
                </a:extLst>
              </a:tr>
              <a:tr h="826105">
                <a:tc>
                  <a:txBody>
                    <a:bodyPr/>
                    <a:lstStyle/>
                    <a:p>
                      <a:endParaRPr lang="en-GB" sz="1200" dirty="0">
                        <a:solidFill>
                          <a:srgbClr val="002060"/>
                        </a:solidFill>
                        <a:latin typeface="+mn-lt"/>
                      </a:endParaRPr>
                    </a:p>
                  </a:txBody>
                  <a:tcPr>
                    <a:noFill/>
                  </a:tcPr>
                </a:tc>
                <a:tc>
                  <a:txBody>
                    <a:bodyPr/>
                    <a:lstStyle/>
                    <a:p>
                      <a:endParaRPr lang="en-GB" sz="1200" dirty="0">
                        <a:solidFill>
                          <a:srgbClr val="C45911"/>
                        </a:solidFill>
                        <a:latin typeface="+mn-lt"/>
                      </a:endParaRPr>
                    </a:p>
                  </a:txBody>
                  <a:tcPr>
                    <a:noFill/>
                  </a:tcPr>
                </a:tc>
                <a:tc>
                  <a:txBody>
                    <a:bodyPr/>
                    <a:lstStyle/>
                    <a:p>
                      <a:endParaRPr lang="en-GB" sz="1200" dirty="0">
                        <a:solidFill>
                          <a:srgbClr val="7030A0"/>
                        </a:solidFill>
                        <a:latin typeface="+mn-lt"/>
                      </a:endParaRPr>
                    </a:p>
                  </a:txBody>
                  <a:tcPr>
                    <a:noFill/>
                  </a:tcPr>
                </a:tc>
                <a:tc>
                  <a:txBody>
                    <a:bodyPr/>
                    <a:lstStyle/>
                    <a:p>
                      <a:endParaRPr lang="en-GB" sz="1200" dirty="0">
                        <a:solidFill>
                          <a:srgbClr val="00B0F0"/>
                        </a:solidFill>
                        <a:latin typeface="+mn-lt"/>
                      </a:endParaRPr>
                    </a:p>
                  </a:txBody>
                  <a:tcPr>
                    <a:noFill/>
                  </a:tcPr>
                </a:tc>
                <a:extLst>
                  <a:ext uri="{0D108BD9-81ED-4DB2-BD59-A6C34878D82A}">
                    <a16:rowId xmlns:a16="http://schemas.microsoft.com/office/drawing/2014/main" val="2347304422"/>
                  </a:ext>
                </a:extLst>
              </a:tr>
            </a:tbl>
          </a:graphicData>
        </a:graphic>
      </p:graphicFrame>
    </p:spTree>
    <p:extLst>
      <p:ext uri="{BB962C8B-B14F-4D97-AF65-F5344CB8AC3E}">
        <p14:creationId xmlns:p14="http://schemas.microsoft.com/office/powerpoint/2010/main" val="200882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67446" y="0"/>
            <a:ext cx="338554" cy="6876000"/>
          </a:xfrm>
          <a:prstGeom prst="rect">
            <a:avLst/>
          </a:prstGeom>
          <a:solidFill>
            <a:srgbClr val="002060"/>
          </a:solidFill>
        </p:spPr>
        <p:txBody>
          <a:bodyPr vert="vert" wrap="square" rtlCol="0" anchor="ctr">
            <a:spAutoFit/>
          </a:bodyPr>
          <a:lstStyle/>
          <a:p>
            <a:r>
              <a:rPr lang="en-GB" sz="1000" b="1" dirty="0">
                <a:solidFill>
                  <a:prstClr val="white"/>
                </a:solidFill>
                <a:latin typeface="Verdana" panose="020B0604030504040204" pitchFamily="34" charset="0"/>
                <a:ea typeface="Verdana" panose="020B0604030504040204" pitchFamily="34" charset="0"/>
              </a:rPr>
              <a:t>   </a:t>
            </a:r>
            <a:r>
              <a:rPr lang="en-GB" sz="1000" b="1" dirty="0">
                <a:solidFill>
                  <a:prstClr val="white"/>
                </a:solidFill>
                <a:ea typeface="Verdana" panose="020B0604030504040204" pitchFamily="34" charset="0"/>
              </a:rPr>
              <a:t>CHIEF OFFICER’S NARRATIVE REPORT     </a:t>
            </a:r>
            <a:r>
              <a:rPr lang="en-GB" sz="1000" b="1" dirty="0">
                <a:solidFill>
                  <a:prstClr val="white"/>
                </a:solidFill>
              </a:rPr>
              <a:t>|      STATEMENT OF ACCOUNTS – 2021-22</a:t>
            </a:r>
            <a:endParaRPr lang="en-GB" sz="1000" dirty="0">
              <a:solidFill>
                <a:prstClr val="white"/>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2" y="6356358"/>
            <a:ext cx="315109" cy="365125"/>
          </a:xfrm>
        </p:spPr>
        <p:txBody>
          <a:bodyPr vert="horz"/>
          <a:lstStyle/>
          <a:p>
            <a:fld id="{97D3BC75-7245-4D53-964E-6D1A27AF082C}" type="slidenum">
              <a:rPr lang="en-GB" sz="1000" smtClean="0">
                <a:solidFill>
                  <a:prstClr val="white"/>
                </a:solidFill>
              </a:rPr>
              <a:pPr/>
              <a:t>20</a:t>
            </a:fld>
            <a:endParaRPr lang="en-GB" sz="1000" dirty="0">
              <a:solidFill>
                <a:prstClr val="white"/>
              </a:solidFill>
            </a:endParaRPr>
          </a:p>
        </p:txBody>
      </p:sp>
      <p:graphicFrame>
        <p:nvGraphicFramePr>
          <p:cNvPr id="5" name="Table 4">
            <a:extLst>
              <a:ext uri="{FF2B5EF4-FFF2-40B4-BE49-F238E27FC236}">
                <a16:creationId xmlns:a16="http://schemas.microsoft.com/office/drawing/2014/main" id="{4E56888E-3048-4B03-ABB3-6205C656645A}"/>
              </a:ext>
            </a:extLst>
          </p:cNvPr>
          <p:cNvGraphicFramePr>
            <a:graphicFrameLocks noGrp="1"/>
          </p:cNvGraphicFramePr>
          <p:nvPr>
            <p:extLst>
              <p:ext uri="{D42A27DB-BD31-4B8C-83A1-F6EECF244321}">
                <p14:modId xmlns:p14="http://schemas.microsoft.com/office/powerpoint/2010/main" val="4021861743"/>
              </p:ext>
            </p:extLst>
          </p:nvPr>
        </p:nvGraphicFramePr>
        <p:xfrm>
          <a:off x="350984" y="352722"/>
          <a:ext cx="8931567" cy="304800"/>
        </p:xfrm>
        <a:graphic>
          <a:graphicData uri="http://schemas.openxmlformats.org/drawingml/2006/table">
            <a:tbl>
              <a:tblPr firstRow="1" bandRow="1">
                <a:tableStyleId>{2D5ABB26-0587-4C30-8999-92F81FD0307C}</a:tableStyleId>
              </a:tblPr>
              <a:tblGrid>
                <a:gridCol w="8931567">
                  <a:extLst>
                    <a:ext uri="{9D8B030D-6E8A-4147-A177-3AD203B41FA5}">
                      <a16:colId xmlns:a16="http://schemas.microsoft.com/office/drawing/2014/main" val="2868856792"/>
                    </a:ext>
                  </a:extLst>
                </a:gridCol>
              </a:tblGrid>
              <a:tr h="138937">
                <a:tc>
                  <a:txBody>
                    <a:bodyPr/>
                    <a:lstStyle/>
                    <a:p>
                      <a:pPr marL="0" indent="0">
                        <a:buFont typeface="+mj-lt"/>
                        <a:buNone/>
                      </a:pPr>
                      <a:r>
                        <a:rPr lang="en-GB" sz="1400" b="1" dirty="0">
                          <a:solidFill>
                            <a:srgbClr val="002060"/>
                          </a:solidFill>
                          <a:latin typeface="+mn-lt"/>
                          <a:ea typeface="Verdana" panose="020B0604030504040204" pitchFamily="34" charset="0"/>
                          <a:cs typeface="Arial" panose="020B0604020202020204" pitchFamily="34" charset="0"/>
                        </a:rPr>
                        <a:t>PRINCIPAL RISKS  </a:t>
                      </a:r>
                      <a:r>
                        <a:rPr lang="en-GB" sz="1400" b="0" dirty="0">
                          <a:solidFill>
                            <a:srgbClr val="002060"/>
                          </a:solidFill>
                          <a:latin typeface="+mn-lt"/>
                          <a:ea typeface="Verdana" panose="020B0604030504040204" pitchFamily="34" charset="0"/>
                          <a:cs typeface="Arial" panose="020B0604020202020204" pitchFamily="34" charset="0"/>
                        </a:rPr>
                        <a:t>(continued)</a:t>
                      </a:r>
                      <a:endParaRPr lang="en-GB" sz="1400" b="0" dirty="0">
                        <a:solidFill>
                          <a:srgbClr val="FF0000"/>
                        </a:solidFill>
                        <a:latin typeface="+mn-lt"/>
                        <a:ea typeface="Verdana" panose="020B060403050404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8336446"/>
                  </a:ext>
                </a:extLst>
              </a:tr>
            </a:tbl>
          </a:graphicData>
        </a:graphic>
      </p:graphicFrame>
      <p:graphicFrame>
        <p:nvGraphicFramePr>
          <p:cNvPr id="3" name="Table 2">
            <a:extLst>
              <a:ext uri="{FF2B5EF4-FFF2-40B4-BE49-F238E27FC236}">
                <a16:creationId xmlns:a16="http://schemas.microsoft.com/office/drawing/2014/main" id="{42DDBC9F-D01B-4665-AE20-ECDA3A9FED04}"/>
              </a:ext>
            </a:extLst>
          </p:cNvPr>
          <p:cNvGraphicFramePr>
            <a:graphicFrameLocks noGrp="1"/>
          </p:cNvGraphicFramePr>
          <p:nvPr>
            <p:extLst>
              <p:ext uri="{D42A27DB-BD31-4B8C-83A1-F6EECF244321}">
                <p14:modId xmlns:p14="http://schemas.microsoft.com/office/powerpoint/2010/main" val="132866326"/>
              </p:ext>
            </p:extLst>
          </p:nvPr>
        </p:nvGraphicFramePr>
        <p:xfrm>
          <a:off x="443287" y="909320"/>
          <a:ext cx="8822173" cy="5765800"/>
        </p:xfrm>
        <a:graphic>
          <a:graphicData uri="http://schemas.openxmlformats.org/drawingml/2006/table">
            <a:tbl>
              <a:tblPr firstRow="1" bandRow="1">
                <a:tableStyleId>{5C22544A-7EE6-4342-B048-85BDC9FD1C3A}</a:tableStyleId>
              </a:tblPr>
              <a:tblGrid>
                <a:gridCol w="298585">
                  <a:extLst>
                    <a:ext uri="{9D8B030D-6E8A-4147-A177-3AD203B41FA5}">
                      <a16:colId xmlns:a16="http://schemas.microsoft.com/office/drawing/2014/main" val="20000"/>
                    </a:ext>
                  </a:extLst>
                </a:gridCol>
                <a:gridCol w="2389517">
                  <a:extLst>
                    <a:ext uri="{9D8B030D-6E8A-4147-A177-3AD203B41FA5}">
                      <a16:colId xmlns:a16="http://schemas.microsoft.com/office/drawing/2014/main" val="2041282725"/>
                    </a:ext>
                  </a:extLst>
                </a:gridCol>
                <a:gridCol w="2734573">
                  <a:extLst>
                    <a:ext uri="{9D8B030D-6E8A-4147-A177-3AD203B41FA5}">
                      <a16:colId xmlns:a16="http://schemas.microsoft.com/office/drawing/2014/main" val="514650805"/>
                    </a:ext>
                  </a:extLst>
                </a:gridCol>
                <a:gridCol w="3399498">
                  <a:extLst>
                    <a:ext uri="{9D8B030D-6E8A-4147-A177-3AD203B41FA5}">
                      <a16:colId xmlns:a16="http://schemas.microsoft.com/office/drawing/2014/main" val="4066817797"/>
                    </a:ext>
                  </a:extLst>
                </a:gridCol>
              </a:tblGrid>
              <a:tr h="370840">
                <a:tc>
                  <a:txBody>
                    <a:bodyPr/>
                    <a:lstStyle/>
                    <a:p>
                      <a:endParaRPr lang="en-GB" sz="1400" dirty="0">
                        <a:latin typeface="+mn-lt"/>
                        <a:cs typeface="Arial" panose="020B0604020202020204" pitchFamily="34" charset="0"/>
                      </a:endParaRPr>
                    </a:p>
                  </a:txBody>
                  <a:tcP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solidFill>
                      <a:srgbClr val="002060"/>
                    </a:solidFill>
                  </a:tcPr>
                </a:tc>
                <a:tc>
                  <a:txBody>
                    <a:bodyPr/>
                    <a:lstStyle/>
                    <a:p>
                      <a:r>
                        <a:rPr lang="en-GB" sz="1400" dirty="0">
                          <a:latin typeface="+mn-lt"/>
                          <a:cs typeface="Arial" panose="020B0604020202020204" pitchFamily="34" charset="0"/>
                        </a:rPr>
                        <a:t>RISK</a:t>
                      </a:r>
                    </a:p>
                  </a:txBody>
                  <a:tcP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solidFill>
                      <a:srgbClr val="002060"/>
                    </a:solidFill>
                  </a:tcPr>
                </a:tc>
                <a:tc>
                  <a:txBody>
                    <a:bodyPr/>
                    <a:lstStyle/>
                    <a:p>
                      <a:r>
                        <a:rPr lang="en-GB" sz="1400" dirty="0">
                          <a:latin typeface="+mn-lt"/>
                          <a:cs typeface="Arial" panose="020B0604020202020204" pitchFamily="34" charset="0"/>
                        </a:rPr>
                        <a:t>IMPACT</a:t>
                      </a:r>
                    </a:p>
                  </a:txBody>
                  <a:tcP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solidFill>
                      <a:srgbClr val="002060"/>
                    </a:solidFill>
                  </a:tcPr>
                </a:tc>
                <a:tc>
                  <a:txBody>
                    <a:bodyPr/>
                    <a:lstStyle/>
                    <a:p>
                      <a:r>
                        <a:rPr lang="en-GB" sz="1400" dirty="0">
                          <a:latin typeface="+mn-lt"/>
                          <a:cs typeface="Arial" panose="020B0604020202020204" pitchFamily="34" charset="0"/>
                        </a:rPr>
                        <a:t>MITIGATION</a:t>
                      </a:r>
                    </a:p>
                  </a:txBody>
                  <a:tcP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860684127"/>
                  </a:ext>
                </a:extLst>
              </a:tr>
              <a:tr h="370840">
                <a:tc>
                  <a:txBody>
                    <a:bodyPr/>
                    <a:lstStyle/>
                    <a:p>
                      <a:pPr algn="ctr"/>
                      <a:r>
                        <a:rPr lang="en-GB" sz="1200" dirty="0">
                          <a:latin typeface="+mn-lt"/>
                          <a:cs typeface="Arial" panose="020B0604020202020204" pitchFamily="34" charset="0"/>
                        </a:rPr>
                        <a:t>4</a:t>
                      </a:r>
                    </a:p>
                  </a:txBody>
                  <a:tcP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noFill/>
                  </a:tcPr>
                </a:tc>
                <a:tc>
                  <a:txBody>
                    <a:bodyPr/>
                    <a:lstStyle/>
                    <a:p>
                      <a:r>
                        <a:rPr lang="en-GB" sz="1200" dirty="0">
                          <a:latin typeface="+mn-lt"/>
                          <a:cs typeface="Arial" panose="020B0604020202020204" pitchFamily="34" charset="0"/>
                        </a:rPr>
                        <a:t>Procurement and supply chain</a:t>
                      </a:r>
                    </a:p>
                  </a:txBody>
                  <a:tcP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noFill/>
                  </a:tcPr>
                </a:tc>
                <a:tc>
                  <a:txBody>
                    <a:bodyPr/>
                    <a:lstStyle/>
                    <a:p>
                      <a:r>
                        <a:rPr lang="en-GB" sz="1200" dirty="0">
                          <a:latin typeface="+mn-lt"/>
                          <a:cs typeface="Arial" panose="020B0604020202020204" pitchFamily="34" charset="0"/>
                        </a:rPr>
                        <a:t>Transfer of Procurement services from MINT back into force could result in delays in contracts being issued and re-negotiated.</a:t>
                      </a:r>
                      <a:endParaRPr lang="en-GB" sz="1200" baseline="0" dirty="0">
                        <a:latin typeface="+mn-lt"/>
                        <a:cs typeface="Arial" panose="020B0604020202020204" pitchFamily="34" charset="0"/>
                      </a:endParaRPr>
                    </a:p>
                    <a:p>
                      <a:endParaRPr lang="en-GB" sz="1200" baseline="0" dirty="0">
                        <a:latin typeface="+mn-lt"/>
                        <a:cs typeface="Arial" panose="020B0604020202020204" pitchFamily="34" charset="0"/>
                      </a:endParaRPr>
                    </a:p>
                    <a:p>
                      <a:r>
                        <a:rPr lang="en-GB" sz="1200" baseline="0" dirty="0">
                          <a:latin typeface="+mn-lt"/>
                          <a:cs typeface="Arial" panose="020B0604020202020204" pitchFamily="34" charset="0"/>
                        </a:rPr>
                        <a:t>Lack of computer chips and vehicle parts mean the force may be unable to supply laptops to new officers and vehicle access may be restricted.</a:t>
                      </a:r>
                    </a:p>
                  </a:txBody>
                  <a:tcP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noFill/>
                  </a:tcPr>
                </a:tc>
                <a:tc>
                  <a:txBody>
                    <a:bodyPr/>
                    <a:lstStyle/>
                    <a:p>
                      <a:pPr algn="just"/>
                      <a:r>
                        <a:rPr lang="en-GB" sz="1200" dirty="0">
                          <a:latin typeface="+mn-lt"/>
                          <a:cs typeface="Arial" panose="020B0604020202020204" pitchFamily="34" charset="0"/>
                        </a:rPr>
                        <a:t>Prioritising of workload and regular meetings with Chief Officer Team and active recruitment for key procurement vacancies.</a:t>
                      </a:r>
                    </a:p>
                    <a:p>
                      <a:pPr algn="just"/>
                      <a:endParaRPr lang="en-GB" sz="1200" dirty="0">
                        <a:latin typeface="+mn-lt"/>
                        <a:cs typeface="Arial" panose="020B0604020202020204" pitchFamily="34" charset="0"/>
                      </a:endParaRPr>
                    </a:p>
                    <a:p>
                      <a:pPr algn="just"/>
                      <a:r>
                        <a:rPr lang="en-GB" sz="1200" dirty="0">
                          <a:latin typeface="+mn-lt"/>
                          <a:cs typeface="Arial" panose="020B0604020202020204" pitchFamily="34" charset="0"/>
                        </a:rPr>
                        <a:t>Re-distribution of laptops according to role and stock piling where available, as well as ordering of vehicles in advance to protect against stretched lead times.</a:t>
                      </a:r>
                    </a:p>
                  </a:txBody>
                  <a:tcP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lang="en-GB" sz="1200" dirty="0">
                          <a:latin typeface="+mn-lt"/>
                          <a:cs typeface="Arial" panose="020B0604020202020204" pitchFamily="34" charset="0"/>
                        </a:rPr>
                        <a:t>5</a:t>
                      </a:r>
                    </a:p>
                  </a:txBody>
                  <a:tcP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noFill/>
                  </a:tcPr>
                </a:tc>
                <a:tc>
                  <a:txBody>
                    <a:bodyPr/>
                    <a:lstStyle/>
                    <a:p>
                      <a:r>
                        <a:rPr lang="en-GB" sz="1200" dirty="0">
                          <a:latin typeface="+mn-lt"/>
                          <a:cs typeface="Arial" panose="020B0604020202020204" pitchFamily="34" charset="0"/>
                        </a:rPr>
                        <a:t>Loss of public confidence</a:t>
                      </a:r>
                    </a:p>
                  </a:txBody>
                  <a:tcP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noFill/>
                  </a:tcPr>
                </a:tc>
                <a:tc>
                  <a:txBody>
                    <a:bodyPr/>
                    <a:lstStyle/>
                    <a:p>
                      <a:r>
                        <a:rPr lang="en-GB" sz="1200" dirty="0">
                          <a:latin typeface="+mn-lt"/>
                          <a:cs typeface="Arial" panose="020B0604020202020204" pitchFamily="34" charset="0"/>
                        </a:rPr>
                        <a:t>Breaches of trust and professional standards by serving officers nationally have resulted in a loss of confidence in the police service.</a:t>
                      </a:r>
                    </a:p>
                    <a:p>
                      <a:endParaRPr lang="en-GB" sz="1200" dirty="0">
                        <a:latin typeface="+mn-lt"/>
                        <a:cs typeface="Arial" panose="020B0604020202020204" pitchFamily="34" charset="0"/>
                      </a:endParaRPr>
                    </a:p>
                    <a:p>
                      <a:r>
                        <a:rPr lang="en-GB" sz="1200" dirty="0">
                          <a:latin typeface="+mn-lt"/>
                          <a:cs typeface="Arial" panose="020B0604020202020204" pitchFamily="34" charset="0"/>
                        </a:rPr>
                        <a:t>Grading of “requires improvement” in the PEEL Inspection 2020/21 report could further lead to loss of trust and confidence.</a:t>
                      </a:r>
                    </a:p>
                  </a:txBody>
                  <a:tcP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noFill/>
                  </a:tcPr>
                </a:tc>
                <a:tc>
                  <a:txBody>
                    <a:bodyPr/>
                    <a:lstStyle/>
                    <a:p>
                      <a:pPr algn="just"/>
                      <a:r>
                        <a:rPr lang="en-GB" sz="1200" baseline="0" dirty="0">
                          <a:latin typeface="+mn-lt"/>
                          <a:cs typeface="Arial" panose="020B0604020202020204" pitchFamily="34" charset="0"/>
                        </a:rPr>
                        <a:t>Training packages rolled out encouraging officers and staff to take action and identify concerning behaviour.</a:t>
                      </a:r>
                    </a:p>
                    <a:p>
                      <a:pPr algn="just"/>
                      <a:endParaRPr lang="en-GB" sz="1200" baseline="0" dirty="0">
                        <a:latin typeface="+mn-lt"/>
                        <a:cs typeface="Arial" panose="020B0604020202020204" pitchFamily="34" charset="0"/>
                      </a:endParaRPr>
                    </a:p>
                    <a:p>
                      <a:pPr algn="just"/>
                      <a:r>
                        <a:rPr lang="en-GB" sz="1200" kern="1200" baseline="0" dirty="0">
                          <a:solidFill>
                            <a:schemeClr val="dk1"/>
                          </a:solidFill>
                          <a:latin typeface="+mn-lt"/>
                          <a:ea typeface="+mn-ea"/>
                          <a:cs typeface="Arial" panose="020B0604020202020204" pitchFamily="34" charset="0"/>
                        </a:rPr>
                        <a:t>Implementation of governments Violence against Women and Girls Strategy and Action Plan and i</a:t>
                      </a:r>
                      <a:r>
                        <a:rPr lang="en-GB" sz="1200" baseline="0" dirty="0">
                          <a:latin typeface="+mn-lt"/>
                          <a:cs typeface="Arial" panose="020B0604020202020204" pitchFamily="34" charset="0"/>
                        </a:rPr>
                        <a:t>mprovements in community engagement.</a:t>
                      </a:r>
                    </a:p>
                    <a:p>
                      <a:pPr algn="just"/>
                      <a:endParaRPr lang="en-GB" sz="1200" baseline="0" dirty="0">
                        <a:latin typeface="+mn-lt"/>
                        <a:cs typeface="Arial" panose="020B0604020202020204" pitchFamily="34" charset="0"/>
                      </a:endParaRPr>
                    </a:p>
                    <a:p>
                      <a:pPr algn="just"/>
                      <a:r>
                        <a:rPr lang="en-GB" sz="1200" baseline="0" dirty="0">
                          <a:latin typeface="+mn-lt"/>
                          <a:cs typeface="Arial" panose="020B0604020202020204" pitchFamily="34" charset="0"/>
                        </a:rPr>
                        <a:t>Regular audits to ensure effective governance and outcomes fed into the Data Quality Board.</a:t>
                      </a:r>
                    </a:p>
                  </a:txBody>
                  <a:tcP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ctr"/>
                      <a:r>
                        <a:rPr lang="en-GB" sz="1200" dirty="0">
                          <a:latin typeface="+mn-lt"/>
                          <a:cs typeface="Arial" panose="020B0604020202020204" pitchFamily="34" charset="0"/>
                        </a:rPr>
                        <a:t>6</a:t>
                      </a:r>
                    </a:p>
                  </a:txBody>
                  <a:tcP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noFill/>
                  </a:tcPr>
                </a:tc>
                <a:tc>
                  <a:txBody>
                    <a:bodyPr/>
                    <a:lstStyle/>
                    <a:p>
                      <a:r>
                        <a:rPr lang="en-GB" sz="1200" dirty="0">
                          <a:latin typeface="+mn-lt"/>
                          <a:cs typeface="Arial" panose="020B0604020202020204" pitchFamily="34" charset="0"/>
                        </a:rPr>
                        <a:t>Recruitment</a:t>
                      </a:r>
                    </a:p>
                  </a:txBody>
                  <a:tcP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noFill/>
                  </a:tcPr>
                </a:tc>
                <a:tc>
                  <a:txBody>
                    <a:bodyPr/>
                    <a:lstStyle/>
                    <a:p>
                      <a:r>
                        <a:rPr lang="en-GB" sz="1200" dirty="0">
                          <a:latin typeface="+mn-lt"/>
                          <a:cs typeface="Arial" panose="020B0604020202020204" pitchFamily="34" charset="0"/>
                        </a:rPr>
                        <a:t>High number of new inexperienced  officers as a result of Op Uplift which could add extra pressure to existing officers as new officers are trained.</a:t>
                      </a:r>
                    </a:p>
                    <a:p>
                      <a:endParaRPr lang="en-GB" sz="1200" dirty="0">
                        <a:latin typeface="+mn-lt"/>
                        <a:cs typeface="Arial" panose="020B0604020202020204" pitchFamily="34" charset="0"/>
                      </a:endParaRPr>
                    </a:p>
                    <a:p>
                      <a:r>
                        <a:rPr lang="en-GB" sz="1200" dirty="0">
                          <a:latin typeface="+mn-lt"/>
                          <a:cs typeface="Arial" panose="020B0604020202020204" pitchFamily="34" charset="0"/>
                        </a:rPr>
                        <a:t>Lack of detectives nationally leading to an inadequate level of service as well as loss of staff and recruitment challenges due to the cost of living crisis.</a:t>
                      </a:r>
                    </a:p>
                  </a:txBody>
                  <a:tcP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noFill/>
                  </a:tcPr>
                </a:tc>
                <a:tc>
                  <a:txBody>
                    <a:bodyPr/>
                    <a:lstStyle/>
                    <a:p>
                      <a:pPr algn="just"/>
                      <a:r>
                        <a:rPr lang="en-GB" sz="1200" dirty="0">
                          <a:latin typeface="+mn-lt"/>
                          <a:cs typeface="Arial" panose="020B0604020202020204" pitchFamily="34" charset="0"/>
                        </a:rPr>
                        <a:t>Release of response officers through tactical workforce planning and university candidates sought for graduate investigator scheme with fast track to DC.</a:t>
                      </a:r>
                    </a:p>
                    <a:p>
                      <a:pPr algn="just"/>
                      <a:endParaRPr lang="en-GB" sz="1200" dirty="0">
                        <a:latin typeface="+mn-lt"/>
                        <a:cs typeface="Arial" panose="020B0604020202020204" pitchFamily="34" charset="0"/>
                      </a:endParaRPr>
                    </a:p>
                    <a:p>
                      <a:pPr algn="just"/>
                      <a:r>
                        <a:rPr lang="en-GB" sz="1200" dirty="0">
                          <a:latin typeface="+mn-lt"/>
                          <a:cs typeface="Arial" panose="020B0604020202020204" pitchFamily="34" charset="0"/>
                        </a:rPr>
                        <a:t>Proactive staff wellbeing monitoring through career conversations and mental health initiatives.</a:t>
                      </a:r>
                    </a:p>
                    <a:p>
                      <a:pPr algn="just"/>
                      <a:endParaRPr lang="en-GB" sz="1200" dirty="0">
                        <a:latin typeface="+mn-lt"/>
                        <a:cs typeface="Arial" panose="020B0604020202020204" pitchFamily="34" charset="0"/>
                      </a:endParaRPr>
                    </a:p>
                    <a:p>
                      <a:pPr algn="just"/>
                      <a:r>
                        <a:rPr lang="en-GB" sz="1200" dirty="0">
                          <a:latin typeface="+mn-lt"/>
                          <a:cs typeface="Arial" panose="020B0604020202020204" pitchFamily="34" charset="0"/>
                        </a:rPr>
                        <a:t>Tracking new officer numbers for Op Uplift.</a:t>
                      </a:r>
                    </a:p>
                  </a:txBody>
                  <a:tcP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80998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67446" y="0"/>
            <a:ext cx="338554" cy="6876000"/>
          </a:xfrm>
          <a:prstGeom prst="rect">
            <a:avLst/>
          </a:prstGeom>
          <a:solidFill>
            <a:srgbClr val="00206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CHIEF OFFICER’S NARRATIVE REPORT     </a:t>
            </a:r>
            <a:r>
              <a:rPr lang="en-GB" sz="1000" b="1" dirty="0">
                <a:solidFill>
                  <a:schemeClr val="bg1"/>
                </a:solidFill>
              </a:rPr>
              <a:t>|      STATEMENT OF ACCOUNTS – 2021-22</a:t>
            </a:r>
            <a:endParaRPr lang="en-GB" sz="1000" dirty="0">
              <a:solidFill>
                <a:schemeClr val="bg1"/>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2" y="6356358"/>
            <a:ext cx="315109" cy="365125"/>
          </a:xfrm>
        </p:spPr>
        <p:txBody>
          <a:bodyPr vert="horz"/>
          <a:lstStyle/>
          <a:p>
            <a:fld id="{97D3BC75-7245-4D53-964E-6D1A27AF082C}" type="slidenum">
              <a:rPr lang="en-GB" sz="1000" smtClean="0">
                <a:solidFill>
                  <a:schemeClr val="bg1"/>
                </a:solidFill>
              </a:rPr>
              <a:t>21</a:t>
            </a:fld>
            <a:endParaRPr lang="en-GB" sz="1000" dirty="0">
              <a:solidFill>
                <a:schemeClr val="bg1"/>
              </a:solidFill>
            </a:endParaRPr>
          </a:p>
        </p:txBody>
      </p:sp>
      <p:graphicFrame>
        <p:nvGraphicFramePr>
          <p:cNvPr id="3" name="Table 2">
            <a:extLst>
              <a:ext uri="{FF2B5EF4-FFF2-40B4-BE49-F238E27FC236}">
                <a16:creationId xmlns:a16="http://schemas.microsoft.com/office/drawing/2014/main" id="{42DDBC9F-D01B-4665-AE20-ECDA3A9FED04}"/>
              </a:ext>
            </a:extLst>
          </p:cNvPr>
          <p:cNvGraphicFramePr>
            <a:graphicFrameLocks noGrp="1"/>
          </p:cNvGraphicFramePr>
          <p:nvPr>
            <p:extLst>
              <p:ext uri="{D42A27DB-BD31-4B8C-83A1-F6EECF244321}">
                <p14:modId xmlns:p14="http://schemas.microsoft.com/office/powerpoint/2010/main" val="4270162124"/>
              </p:ext>
            </p:extLst>
          </p:nvPr>
        </p:nvGraphicFramePr>
        <p:xfrm>
          <a:off x="370036" y="532426"/>
          <a:ext cx="8931567" cy="4421318"/>
        </p:xfrm>
        <a:graphic>
          <a:graphicData uri="http://schemas.openxmlformats.org/drawingml/2006/table">
            <a:tbl>
              <a:tblPr firstRow="1" bandRow="1">
                <a:tableStyleId>{5C22544A-7EE6-4342-B048-85BDC9FD1C3A}</a:tableStyleId>
              </a:tblPr>
              <a:tblGrid>
                <a:gridCol w="2977189">
                  <a:extLst>
                    <a:ext uri="{9D8B030D-6E8A-4147-A177-3AD203B41FA5}">
                      <a16:colId xmlns:a16="http://schemas.microsoft.com/office/drawing/2014/main" val="2041282725"/>
                    </a:ext>
                  </a:extLst>
                </a:gridCol>
                <a:gridCol w="2977189">
                  <a:extLst>
                    <a:ext uri="{9D8B030D-6E8A-4147-A177-3AD203B41FA5}">
                      <a16:colId xmlns:a16="http://schemas.microsoft.com/office/drawing/2014/main" val="514650805"/>
                    </a:ext>
                  </a:extLst>
                </a:gridCol>
                <a:gridCol w="2977189">
                  <a:extLst>
                    <a:ext uri="{9D8B030D-6E8A-4147-A177-3AD203B41FA5}">
                      <a16:colId xmlns:a16="http://schemas.microsoft.com/office/drawing/2014/main" val="4066817797"/>
                    </a:ext>
                  </a:extLst>
                </a:gridCol>
              </a:tblGrid>
              <a:tr h="597348">
                <a:tc>
                  <a:txBody>
                    <a:bodyPr/>
                    <a:lstStyle/>
                    <a:p>
                      <a:r>
                        <a:rPr lang="en-GB" sz="1400" dirty="0">
                          <a:latin typeface="+mn-lt"/>
                          <a:cs typeface="Arial" panose="020B0604020202020204" pitchFamily="34" charset="0"/>
                        </a:rPr>
                        <a:t>Explanation of Accounting Statements</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r>
                        <a:rPr lang="en-GB" sz="1400" dirty="0">
                          <a:latin typeface="+mn-lt"/>
                          <a:cs typeface="Arial" panose="020B0604020202020204" pitchFamily="34" charset="0"/>
                        </a:rPr>
                        <a:t>The Core Statements</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r>
                        <a:rPr lang="en-GB" sz="1400" dirty="0">
                          <a:latin typeface="+mn-lt"/>
                          <a:cs typeface="Arial" panose="020B0604020202020204" pitchFamily="34" charset="0"/>
                        </a:rPr>
                        <a:t>The Supplementary Financial Statements</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860684127"/>
                  </a:ext>
                </a:extLst>
              </a:tr>
              <a:tr h="3565055">
                <a:tc>
                  <a:txBody>
                    <a:bodyPr/>
                    <a:lstStyle/>
                    <a:p>
                      <a:pPr marL="0" marR="0" algn="just">
                        <a:lnSpc>
                          <a:spcPct val="100000"/>
                        </a:lnSpc>
                        <a:spcBef>
                          <a:spcPts val="0"/>
                        </a:spcBef>
                        <a:spcAft>
                          <a:spcPts val="800"/>
                        </a:spcAft>
                      </a:pPr>
                      <a:r>
                        <a:rPr lang="en-US" sz="1200" dirty="0">
                          <a:effectLst/>
                          <a:latin typeface="+mn-lt"/>
                          <a:ea typeface="Calibri" panose="020F0502020204030204" pitchFamily="34" charset="0"/>
                          <a:cs typeface="Arial" panose="020B0604020202020204" pitchFamily="34" charset="0"/>
                        </a:rPr>
                        <a:t>The Statement of Accounts sets out the Chief Constable’s income and expenditure for the year and its financial position at 31 March 2022. It comprises core and supplementary statements, together with disclosure notes. The format and content of the financial statements are prescribed by the CIPFA Code of Practice on Local Authority Accountancy in the United Kingdom 2021-22; which in turn is underpinned by International Financial Reporting Standards.</a:t>
                      </a:r>
                      <a:endParaRPr lang="en-GB" sz="1200" dirty="0">
                        <a:effectLst/>
                        <a:latin typeface="+mn-lt"/>
                        <a:ea typeface="Calibri" panose="020F0502020204030204" pitchFamily="34" charset="0"/>
                        <a:cs typeface="Arial" panose="020B0604020202020204" pitchFamily="34" charset="0"/>
                      </a:endParaRPr>
                    </a:p>
                    <a:p>
                      <a:pPr marL="0" marR="0" algn="just">
                        <a:lnSpc>
                          <a:spcPct val="100000"/>
                        </a:lnSpc>
                        <a:spcBef>
                          <a:spcPts val="0"/>
                        </a:spcBef>
                        <a:spcAft>
                          <a:spcPts val="800"/>
                        </a:spcAft>
                      </a:pPr>
                      <a:r>
                        <a:rPr lang="en-US" sz="1200" dirty="0">
                          <a:effectLst/>
                          <a:latin typeface="+mn-lt"/>
                          <a:ea typeface="Calibri" panose="020F0502020204030204" pitchFamily="34" charset="0"/>
                          <a:cs typeface="Arial" panose="020B0604020202020204" pitchFamily="34" charset="0"/>
                        </a:rPr>
                        <a:t>A glossary of terms can be found at the end of this publication.</a:t>
                      </a:r>
                    </a:p>
                    <a:p>
                      <a:pPr marL="0" marR="0" algn="just">
                        <a:lnSpc>
                          <a:spcPct val="100000"/>
                        </a:lnSpc>
                        <a:spcBef>
                          <a:spcPts val="0"/>
                        </a:spcBef>
                        <a:spcAft>
                          <a:spcPts val="800"/>
                        </a:spcAft>
                      </a:pPr>
                      <a:r>
                        <a:rPr lang="en-US" sz="1200" dirty="0">
                          <a:effectLst/>
                          <a:latin typeface="+mn-lt"/>
                          <a:ea typeface="Calibri" panose="020F0502020204030204" pitchFamily="34" charset="0"/>
                          <a:cs typeface="Arial" panose="020B0604020202020204" pitchFamily="34" charset="0"/>
                        </a:rPr>
                        <a:t>Figures in these accounts are rounded appropriately,</a:t>
                      </a:r>
                      <a:r>
                        <a:rPr lang="en-US" sz="1200" baseline="0" dirty="0">
                          <a:effectLst/>
                          <a:latin typeface="+mn-lt"/>
                          <a:ea typeface="Calibri" panose="020F0502020204030204" pitchFamily="34" charset="0"/>
                          <a:cs typeface="Arial" panose="020B0604020202020204" pitchFamily="34" charset="0"/>
                        </a:rPr>
                        <a:t> generally to the nearest £1,000. Due to this there may appear to be minor inconsistencies or apparent arithmetic errors.</a:t>
                      </a:r>
                      <a:endParaRPr lang="en-GB" sz="1200" dirty="0">
                        <a:effectLst/>
                        <a:latin typeface="+mn-lt"/>
                        <a:ea typeface="Calibri" panose="020F0502020204030204" pitchFamily="34" charset="0"/>
                        <a:cs typeface="Arial" panose="020B0604020202020204" pitchFamily="34" charset="0"/>
                      </a:endParaRPr>
                    </a:p>
                  </a:txBody>
                  <a:tcPr marL="100330" marR="100330" marT="73025" marB="7302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lvl="0" indent="-171450" algn="l">
                        <a:spcAft>
                          <a:spcPts val="800"/>
                        </a:spcAft>
                        <a:buFont typeface="Arial" panose="020B0604020202020204" pitchFamily="34" charset="0"/>
                        <a:buChar char="•"/>
                      </a:pPr>
                      <a:r>
                        <a:rPr lang="en-US" sz="1200" b="1" kern="1200" dirty="0">
                          <a:solidFill>
                            <a:srgbClr val="002060"/>
                          </a:solidFill>
                          <a:effectLst/>
                          <a:latin typeface="+mn-lt"/>
                          <a:ea typeface="+mn-ea"/>
                          <a:cs typeface="Arial" panose="020B0604020202020204" pitchFamily="34" charset="0"/>
                        </a:rPr>
                        <a:t>The Comprehensive Income and Expenditure Statement</a:t>
                      </a:r>
                      <a:br>
                        <a:rPr lang="en-US" sz="1200" b="0" kern="1200" dirty="0">
                          <a:solidFill>
                            <a:schemeClr val="dk1"/>
                          </a:solidFill>
                          <a:effectLst/>
                          <a:latin typeface="+mn-lt"/>
                          <a:ea typeface="+mn-ea"/>
                          <a:cs typeface="Arial" panose="020B0604020202020204" pitchFamily="34" charset="0"/>
                        </a:rPr>
                      </a:br>
                      <a:r>
                        <a:rPr lang="en-US" sz="1200" b="0" kern="1200" dirty="0">
                          <a:solidFill>
                            <a:schemeClr val="dk1"/>
                          </a:solidFill>
                          <a:effectLst/>
                          <a:latin typeface="+mn-lt"/>
                          <a:ea typeface="+mn-ea"/>
                          <a:cs typeface="Arial" panose="020B0604020202020204" pitchFamily="34" charset="0"/>
                        </a:rPr>
                        <a:t>This records all income and expenditure for the year.  </a:t>
                      </a:r>
                      <a:endParaRPr lang="en-GB" sz="1200" b="0" kern="1200" dirty="0">
                        <a:solidFill>
                          <a:schemeClr val="dk1"/>
                        </a:solidFill>
                        <a:effectLst/>
                        <a:latin typeface="+mn-lt"/>
                        <a:ea typeface="+mn-ea"/>
                        <a:cs typeface="Arial" panose="020B0604020202020204" pitchFamily="34" charset="0"/>
                      </a:endParaRPr>
                    </a:p>
                    <a:p>
                      <a:pPr marL="171450" lvl="0" indent="-171450" algn="l">
                        <a:spcAft>
                          <a:spcPts val="800"/>
                        </a:spcAft>
                        <a:buFont typeface="Arial" panose="020B0604020202020204" pitchFamily="34" charset="0"/>
                        <a:buChar char="•"/>
                      </a:pPr>
                      <a:r>
                        <a:rPr lang="en-US" sz="1200" b="1" kern="1200" dirty="0">
                          <a:solidFill>
                            <a:srgbClr val="002060"/>
                          </a:solidFill>
                          <a:effectLst/>
                          <a:latin typeface="+mn-lt"/>
                          <a:ea typeface="+mn-ea"/>
                          <a:cs typeface="Arial" panose="020B0604020202020204" pitchFamily="34" charset="0"/>
                        </a:rPr>
                        <a:t>The Movement in Reserves Statement</a:t>
                      </a:r>
                      <a:r>
                        <a:rPr lang="en-US" sz="1200" b="0" kern="1200" dirty="0">
                          <a:solidFill>
                            <a:srgbClr val="002060"/>
                          </a:solidFill>
                          <a:effectLst/>
                          <a:latin typeface="+mn-lt"/>
                          <a:ea typeface="+mn-ea"/>
                          <a:cs typeface="Arial" panose="020B0604020202020204" pitchFamily="34" charset="0"/>
                        </a:rPr>
                        <a:t> </a:t>
                      </a:r>
                      <a:r>
                        <a:rPr lang="en-US" sz="1200" b="0" kern="1200" dirty="0">
                          <a:solidFill>
                            <a:schemeClr val="dk1"/>
                          </a:solidFill>
                          <a:effectLst/>
                          <a:latin typeface="+mn-lt"/>
                          <a:ea typeface="+mn-ea"/>
                          <a:cs typeface="Arial" panose="020B0604020202020204" pitchFamily="34" charset="0"/>
                        </a:rPr>
                        <a:t>This is a summary of the changes to reserves during the course of the year. </a:t>
                      </a:r>
                      <a:endParaRPr lang="en-GB" sz="1200" b="0" kern="1200" dirty="0">
                        <a:solidFill>
                          <a:schemeClr val="dk1"/>
                        </a:solidFill>
                        <a:effectLst/>
                        <a:latin typeface="+mn-lt"/>
                        <a:ea typeface="+mn-ea"/>
                        <a:cs typeface="Arial" panose="020B0604020202020204" pitchFamily="34" charset="0"/>
                      </a:endParaRPr>
                    </a:p>
                    <a:p>
                      <a:pPr marL="171450" lvl="0" indent="-171450" algn="l">
                        <a:spcAft>
                          <a:spcPts val="800"/>
                        </a:spcAft>
                        <a:buFont typeface="Arial" panose="020B0604020202020204" pitchFamily="34" charset="0"/>
                        <a:buChar char="•"/>
                      </a:pPr>
                      <a:r>
                        <a:rPr lang="en-US" sz="1200" b="1" kern="1200" dirty="0">
                          <a:solidFill>
                            <a:srgbClr val="002060"/>
                          </a:solidFill>
                          <a:effectLst/>
                          <a:latin typeface="+mn-lt"/>
                          <a:ea typeface="+mn-ea"/>
                          <a:cs typeface="Arial" panose="020B0604020202020204" pitchFamily="34" charset="0"/>
                        </a:rPr>
                        <a:t>The Balance Sheet</a:t>
                      </a:r>
                      <a:br>
                        <a:rPr lang="en-US" sz="1200" b="0" kern="1200" dirty="0">
                          <a:solidFill>
                            <a:srgbClr val="002060"/>
                          </a:solidFill>
                          <a:effectLst/>
                          <a:latin typeface="+mn-lt"/>
                          <a:ea typeface="+mn-ea"/>
                          <a:cs typeface="Arial" panose="020B0604020202020204" pitchFamily="34" charset="0"/>
                        </a:rPr>
                      </a:br>
                      <a:r>
                        <a:rPr lang="en-US" sz="1200" b="0" kern="1200" dirty="0">
                          <a:solidFill>
                            <a:schemeClr val="dk1"/>
                          </a:solidFill>
                          <a:effectLst/>
                          <a:latin typeface="+mn-lt"/>
                          <a:ea typeface="+mn-ea"/>
                          <a:cs typeface="Arial" panose="020B0604020202020204" pitchFamily="34" charset="0"/>
                        </a:rPr>
                        <a:t>This is a “snapshot” of the assets, liabilities, cash balances and reserves at the year end.</a:t>
                      </a:r>
                      <a:endParaRPr lang="en-GB" sz="1200" b="0" kern="1200" dirty="0">
                        <a:solidFill>
                          <a:schemeClr val="dk1"/>
                        </a:solidFill>
                        <a:effectLst/>
                        <a:latin typeface="+mn-lt"/>
                        <a:ea typeface="+mn-ea"/>
                        <a:cs typeface="Arial" panose="020B0604020202020204" pitchFamily="34" charset="0"/>
                      </a:endParaRPr>
                    </a:p>
                    <a:p>
                      <a:pPr marL="171450" indent="-171450" algn="l">
                        <a:spcAft>
                          <a:spcPts val="800"/>
                        </a:spcAft>
                        <a:buFont typeface="Arial" panose="020B0604020202020204" pitchFamily="34" charset="0"/>
                        <a:buChar char="•"/>
                      </a:pPr>
                      <a:r>
                        <a:rPr lang="en-US" sz="1200" b="1" kern="1200" dirty="0">
                          <a:solidFill>
                            <a:srgbClr val="002060"/>
                          </a:solidFill>
                          <a:effectLst/>
                          <a:latin typeface="+mn-lt"/>
                          <a:ea typeface="+mn-ea"/>
                          <a:cs typeface="Arial" panose="020B0604020202020204" pitchFamily="34" charset="0"/>
                        </a:rPr>
                        <a:t>The Cash Flow Statement</a:t>
                      </a:r>
                      <a:br>
                        <a:rPr lang="en-US" sz="1200" b="0" kern="1200" dirty="0">
                          <a:solidFill>
                            <a:srgbClr val="002060"/>
                          </a:solidFill>
                          <a:effectLst/>
                          <a:latin typeface="+mn-lt"/>
                          <a:ea typeface="+mn-ea"/>
                          <a:cs typeface="Arial" panose="020B0604020202020204" pitchFamily="34" charset="0"/>
                        </a:rPr>
                      </a:br>
                      <a:r>
                        <a:rPr lang="en-US" sz="1200" b="0" kern="1200" dirty="0">
                          <a:solidFill>
                            <a:schemeClr val="dk1"/>
                          </a:solidFill>
                          <a:effectLst/>
                          <a:latin typeface="+mn-lt"/>
                          <a:ea typeface="+mn-ea"/>
                          <a:cs typeface="Arial" panose="020B0604020202020204" pitchFamily="34" charset="0"/>
                        </a:rPr>
                        <a:t>This shows the reasons for changes in cash balances.</a:t>
                      </a:r>
                      <a:endParaRPr lang="en-GB" sz="1200" b="0" dirty="0">
                        <a:latin typeface="+mn-lt"/>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US" sz="1200" b="1" kern="1200" dirty="0">
                          <a:solidFill>
                            <a:srgbClr val="002060"/>
                          </a:solidFill>
                          <a:effectLst/>
                          <a:latin typeface="+mn-lt"/>
                          <a:ea typeface="+mn-ea"/>
                          <a:cs typeface="Arial" panose="020B0604020202020204" pitchFamily="34" charset="0"/>
                        </a:rPr>
                        <a:t>The Notes to the Accounts</a:t>
                      </a:r>
                      <a:br>
                        <a:rPr lang="en-US" sz="1200" b="1" kern="1200" dirty="0">
                          <a:solidFill>
                            <a:schemeClr val="dk1"/>
                          </a:solidFill>
                          <a:effectLst/>
                          <a:latin typeface="+mn-lt"/>
                          <a:ea typeface="+mn-ea"/>
                          <a:cs typeface="Arial" panose="020B0604020202020204" pitchFamily="34" charset="0"/>
                        </a:rPr>
                      </a:br>
                      <a:r>
                        <a:rPr lang="en-US" sz="1200" kern="1200" dirty="0">
                          <a:solidFill>
                            <a:schemeClr val="dk1"/>
                          </a:solidFill>
                          <a:effectLst/>
                          <a:latin typeface="+mn-lt"/>
                          <a:ea typeface="+mn-ea"/>
                          <a:cs typeface="Arial" panose="020B0604020202020204" pitchFamily="34" charset="0"/>
                        </a:rPr>
                        <a:t>These provide more detail about the accounting policies and individual transactions.</a:t>
                      </a:r>
                      <a:endParaRPr lang="en-GB" sz="1200" dirty="0">
                        <a:latin typeface="+mn-lt"/>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8716843"/>
                  </a:ext>
                </a:extLst>
              </a:tr>
            </a:tbl>
          </a:graphicData>
        </a:graphic>
      </p:graphicFrame>
    </p:spTree>
    <p:extLst>
      <p:ext uri="{BB962C8B-B14F-4D97-AF65-F5344CB8AC3E}">
        <p14:creationId xmlns:p14="http://schemas.microsoft.com/office/powerpoint/2010/main" val="4079052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67945" y="0"/>
            <a:ext cx="338554" cy="6876000"/>
          </a:xfrm>
          <a:prstGeom prst="rect">
            <a:avLst/>
          </a:prstGeom>
          <a:solidFill>
            <a:srgbClr val="00206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INDEPENDENT AUDITOR’S REPORT     </a:t>
            </a:r>
            <a:r>
              <a:rPr lang="en-GB" sz="1000" b="1" dirty="0">
                <a:solidFill>
                  <a:schemeClr val="bg1"/>
                </a:solidFill>
              </a:rPr>
              <a:t>|      STATEMENT OF ACCOUNTS – 2021-22</a:t>
            </a:r>
            <a:endParaRPr lang="en-GB" sz="1000" dirty="0">
              <a:solidFill>
                <a:schemeClr val="bg1"/>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1" y="6356358"/>
            <a:ext cx="315608" cy="365125"/>
          </a:xfrm>
        </p:spPr>
        <p:txBody>
          <a:bodyPr vert="horz"/>
          <a:lstStyle/>
          <a:p>
            <a:fld id="{97D3BC75-7245-4D53-964E-6D1A27AF082C}" type="slidenum">
              <a:rPr lang="en-GB" sz="1000" smtClean="0">
                <a:solidFill>
                  <a:schemeClr val="bg1"/>
                </a:solidFill>
              </a:rPr>
              <a:t>22</a:t>
            </a:fld>
            <a:endParaRPr lang="en-GB" sz="1000" dirty="0">
              <a:solidFill>
                <a:schemeClr val="bg1"/>
              </a:solidFill>
            </a:endParaRPr>
          </a:p>
        </p:txBody>
      </p:sp>
      <p:graphicFrame>
        <p:nvGraphicFramePr>
          <p:cNvPr id="3" name="Table 2">
            <a:extLst>
              <a:ext uri="{FF2B5EF4-FFF2-40B4-BE49-F238E27FC236}">
                <a16:creationId xmlns:a16="http://schemas.microsoft.com/office/drawing/2014/main" id="{42DDBC9F-D01B-4665-AE20-ECDA3A9FED04}"/>
              </a:ext>
            </a:extLst>
          </p:cNvPr>
          <p:cNvGraphicFramePr>
            <a:graphicFrameLocks noGrp="1"/>
          </p:cNvGraphicFramePr>
          <p:nvPr>
            <p:extLst>
              <p:ext uri="{D42A27DB-BD31-4B8C-83A1-F6EECF244321}">
                <p14:modId xmlns:p14="http://schemas.microsoft.com/office/powerpoint/2010/main" val="3752569756"/>
              </p:ext>
            </p:extLst>
          </p:nvPr>
        </p:nvGraphicFramePr>
        <p:xfrm>
          <a:off x="370035" y="532426"/>
          <a:ext cx="8931564" cy="6070245"/>
        </p:xfrm>
        <a:graphic>
          <a:graphicData uri="http://schemas.openxmlformats.org/drawingml/2006/table">
            <a:tbl>
              <a:tblPr firstRow="1" bandRow="1">
                <a:tableStyleId>{5C22544A-7EE6-4342-B048-85BDC9FD1C3A}</a:tableStyleId>
              </a:tblPr>
              <a:tblGrid>
                <a:gridCol w="8931564">
                  <a:extLst>
                    <a:ext uri="{9D8B030D-6E8A-4147-A177-3AD203B41FA5}">
                      <a16:colId xmlns:a16="http://schemas.microsoft.com/office/drawing/2014/main" val="2041282725"/>
                    </a:ext>
                  </a:extLst>
                </a:gridCol>
              </a:tblGrid>
              <a:tr h="484164">
                <a:tc>
                  <a:txBody>
                    <a:bodyPr/>
                    <a:lstStyle/>
                    <a:p>
                      <a:pPr algn="l"/>
                      <a:r>
                        <a:rPr lang="en-GB" sz="1200" dirty="0">
                          <a:latin typeface="+mn-lt"/>
                          <a:cs typeface="Arial" panose="020B0604020202020204" pitchFamily="34" charset="0"/>
                        </a:rPr>
                        <a:t> </a:t>
                      </a:r>
                      <a:r>
                        <a:rPr lang="en-GB" sz="1250" dirty="0">
                          <a:latin typeface="+mn-lt"/>
                          <a:cs typeface="Arial" panose="020B0604020202020204" pitchFamily="34" charset="0"/>
                        </a:rPr>
                        <a:t>INDEPENDENT AUDITOR’S REPORT TO  THE CHIEF CONSTABLE FOR NOTTINGHAMSHIRE </a:t>
                      </a:r>
                    </a:p>
                    <a:p>
                      <a:endParaRPr lang="en-GB" sz="1600" dirty="0">
                        <a:latin typeface="+mn-lt"/>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860684127"/>
                  </a:ext>
                </a:extLst>
              </a:tr>
              <a:tr h="5544465">
                <a:tc>
                  <a:txBody>
                    <a:bodyPr/>
                    <a:lstStyle/>
                    <a:p>
                      <a:pPr marL="0" indent="0">
                        <a:lnSpc>
                          <a:spcPts val="800"/>
                        </a:lnSpc>
                        <a:spcBef>
                          <a:spcPts val="35"/>
                        </a:spcBef>
                        <a:spcAft>
                          <a:spcPts val="0"/>
                        </a:spcAft>
                      </a:pPr>
                      <a:endParaRPr lang="en-US" sz="1200" dirty="0">
                        <a:effectLst/>
                        <a:latin typeface="+mn-lt"/>
                        <a:ea typeface="Calibri"/>
                        <a:cs typeface="Arial" panose="020B0604020202020204" pitchFamily="34" charset="0"/>
                      </a:endParaRPr>
                    </a:p>
                    <a:p>
                      <a:pPr marL="0" indent="0">
                        <a:lnSpc>
                          <a:spcPts val="800"/>
                        </a:lnSpc>
                        <a:spcBef>
                          <a:spcPts val="35"/>
                        </a:spcBef>
                        <a:spcAft>
                          <a:spcPts val="0"/>
                        </a:spcAft>
                      </a:pPr>
                      <a:endParaRPr lang="en-GB" sz="1200" dirty="0">
                        <a:effectLst/>
                        <a:latin typeface="+mn-lt"/>
                        <a:ea typeface="Calibri"/>
                        <a:cs typeface="Arial" panose="020B0604020202020204" pitchFamily="34" charset="0"/>
                      </a:endParaRPr>
                    </a:p>
                    <a:p>
                      <a:pPr>
                        <a:spcAft>
                          <a:spcPts val="0"/>
                        </a:spcAft>
                      </a:pPr>
                      <a:endParaRPr lang="en-GB" sz="1200" baseline="0" dirty="0">
                        <a:solidFill>
                          <a:schemeClr val="tx1"/>
                        </a:solidFill>
                        <a:effectLst/>
                        <a:latin typeface="+mn-lt"/>
                        <a:ea typeface="Calibri"/>
                        <a:cs typeface="Times New Roman"/>
                      </a:endParaRPr>
                    </a:p>
                    <a:p>
                      <a:pPr>
                        <a:spcAft>
                          <a:spcPts val="0"/>
                        </a:spcAft>
                      </a:pPr>
                      <a:endParaRPr lang="en-GB" sz="1200" dirty="0">
                        <a:solidFill>
                          <a:schemeClr val="tx1"/>
                        </a:solidFill>
                        <a:effectLst/>
                        <a:latin typeface="+mn-lt"/>
                        <a:ea typeface="Calibri"/>
                        <a:cs typeface="Times New Roman"/>
                      </a:endParaRPr>
                    </a:p>
                    <a:p>
                      <a:pPr marL="0" indent="0">
                        <a:lnSpc>
                          <a:spcPts val="800"/>
                        </a:lnSpc>
                        <a:spcBef>
                          <a:spcPts val="35"/>
                        </a:spcBef>
                        <a:spcAft>
                          <a:spcPts val="0"/>
                        </a:spcAft>
                      </a:pPr>
                      <a:endParaRPr lang="en-GB" sz="1600" dirty="0">
                        <a:effectLst/>
                        <a:latin typeface="+mn-lt"/>
                        <a:ea typeface="Calibri"/>
                        <a:cs typeface="Arial" panose="020B0604020202020204" pitchFamily="34" charset="0"/>
                      </a:endParaRPr>
                    </a:p>
                  </a:txBody>
                  <a:tcPr marL="100330" marR="100330" marT="73025" marB="7302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8716843"/>
                  </a:ext>
                </a:extLst>
              </a:tr>
            </a:tbl>
          </a:graphicData>
        </a:graphic>
      </p:graphicFrame>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2044" y="565981"/>
            <a:ext cx="523677" cy="472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3246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67945" y="0"/>
            <a:ext cx="338554" cy="6876000"/>
          </a:xfrm>
          <a:prstGeom prst="rect">
            <a:avLst/>
          </a:prstGeom>
          <a:solidFill>
            <a:srgbClr val="00206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INDEPENDENT AUDITOR’S REPORT     </a:t>
            </a:r>
            <a:r>
              <a:rPr lang="en-GB" sz="1000" b="1" dirty="0">
                <a:solidFill>
                  <a:schemeClr val="bg1"/>
                </a:solidFill>
              </a:rPr>
              <a:t>|      STATEMENT OF ACCOUNTS – 2021-22</a:t>
            </a:r>
            <a:endParaRPr lang="en-GB" sz="1000" dirty="0">
              <a:solidFill>
                <a:schemeClr val="bg1"/>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1" y="6356358"/>
            <a:ext cx="315608" cy="365125"/>
          </a:xfrm>
        </p:spPr>
        <p:txBody>
          <a:bodyPr vert="horz"/>
          <a:lstStyle/>
          <a:p>
            <a:fld id="{97D3BC75-7245-4D53-964E-6D1A27AF082C}" type="slidenum">
              <a:rPr lang="en-GB" sz="1000" smtClean="0">
                <a:solidFill>
                  <a:schemeClr val="bg1"/>
                </a:solidFill>
              </a:rPr>
              <a:t>23</a:t>
            </a:fld>
            <a:endParaRPr lang="en-GB" sz="1000" dirty="0">
              <a:solidFill>
                <a:schemeClr val="bg1"/>
              </a:solidFill>
            </a:endParaRPr>
          </a:p>
        </p:txBody>
      </p:sp>
      <p:graphicFrame>
        <p:nvGraphicFramePr>
          <p:cNvPr id="3" name="Table 2">
            <a:extLst>
              <a:ext uri="{FF2B5EF4-FFF2-40B4-BE49-F238E27FC236}">
                <a16:creationId xmlns:a16="http://schemas.microsoft.com/office/drawing/2014/main" id="{42DDBC9F-D01B-4665-AE20-ECDA3A9FED04}"/>
              </a:ext>
            </a:extLst>
          </p:cNvPr>
          <p:cNvGraphicFramePr>
            <a:graphicFrameLocks noGrp="1"/>
          </p:cNvGraphicFramePr>
          <p:nvPr>
            <p:extLst>
              <p:ext uri="{D42A27DB-BD31-4B8C-83A1-F6EECF244321}">
                <p14:modId xmlns:p14="http://schemas.microsoft.com/office/powerpoint/2010/main" val="3948861072"/>
              </p:ext>
            </p:extLst>
          </p:nvPr>
        </p:nvGraphicFramePr>
        <p:xfrm>
          <a:off x="370035" y="532426"/>
          <a:ext cx="8931564" cy="6070245"/>
        </p:xfrm>
        <a:graphic>
          <a:graphicData uri="http://schemas.openxmlformats.org/drawingml/2006/table">
            <a:tbl>
              <a:tblPr firstRow="1" bandRow="1">
                <a:tableStyleId>{5C22544A-7EE6-4342-B048-85BDC9FD1C3A}</a:tableStyleId>
              </a:tblPr>
              <a:tblGrid>
                <a:gridCol w="8931564">
                  <a:extLst>
                    <a:ext uri="{9D8B030D-6E8A-4147-A177-3AD203B41FA5}">
                      <a16:colId xmlns:a16="http://schemas.microsoft.com/office/drawing/2014/main" val="2041282725"/>
                    </a:ext>
                  </a:extLst>
                </a:gridCol>
              </a:tblGrid>
              <a:tr h="484164">
                <a:tc>
                  <a:txBody>
                    <a:bodyPr/>
                    <a:lstStyle/>
                    <a:p>
                      <a:pPr algn="l"/>
                      <a:r>
                        <a:rPr lang="en-GB" sz="1200" dirty="0">
                          <a:latin typeface="+mn-lt"/>
                          <a:cs typeface="Arial" panose="020B0604020202020204" pitchFamily="34" charset="0"/>
                        </a:rPr>
                        <a:t> </a:t>
                      </a:r>
                      <a:r>
                        <a:rPr lang="en-GB" sz="1250" dirty="0">
                          <a:latin typeface="+mn-lt"/>
                          <a:cs typeface="Arial" panose="020B0604020202020204" pitchFamily="34" charset="0"/>
                        </a:rPr>
                        <a:t>INDEPENDENT AUDITOR’S REPORT TO  THE CHIEF CONSTABLE FOR NOTTINGHAMSHIRE </a:t>
                      </a:r>
                    </a:p>
                    <a:p>
                      <a:endParaRPr lang="en-GB" sz="1600" dirty="0">
                        <a:latin typeface="+mn-lt"/>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860684127"/>
                  </a:ext>
                </a:extLst>
              </a:tr>
              <a:tr h="5544465">
                <a:tc>
                  <a:txBody>
                    <a:bodyPr/>
                    <a:lstStyle/>
                    <a:p>
                      <a:pPr marL="0" indent="0">
                        <a:lnSpc>
                          <a:spcPts val="800"/>
                        </a:lnSpc>
                        <a:spcBef>
                          <a:spcPts val="35"/>
                        </a:spcBef>
                        <a:spcAft>
                          <a:spcPts val="0"/>
                        </a:spcAft>
                      </a:pPr>
                      <a:endParaRPr lang="en-US" sz="1200" dirty="0">
                        <a:effectLst/>
                        <a:latin typeface="+mn-lt"/>
                        <a:ea typeface="Calibri"/>
                        <a:cs typeface="Arial" panose="020B0604020202020204" pitchFamily="34" charset="0"/>
                      </a:endParaRPr>
                    </a:p>
                    <a:p>
                      <a:pPr marL="0" indent="0">
                        <a:lnSpc>
                          <a:spcPts val="800"/>
                        </a:lnSpc>
                        <a:spcBef>
                          <a:spcPts val="35"/>
                        </a:spcBef>
                        <a:spcAft>
                          <a:spcPts val="0"/>
                        </a:spcAft>
                      </a:pPr>
                      <a:endParaRPr lang="en-GB" sz="1200" dirty="0">
                        <a:effectLst/>
                        <a:latin typeface="+mn-lt"/>
                        <a:ea typeface="Calibri"/>
                        <a:cs typeface="Arial" panose="020B0604020202020204" pitchFamily="34" charset="0"/>
                      </a:endParaRPr>
                    </a:p>
                    <a:p>
                      <a:pPr>
                        <a:spcAft>
                          <a:spcPts val="0"/>
                        </a:spcAft>
                      </a:pPr>
                      <a:endParaRPr lang="en-GB" sz="1200" baseline="0" dirty="0">
                        <a:solidFill>
                          <a:schemeClr val="tx1"/>
                        </a:solidFill>
                        <a:effectLst/>
                        <a:latin typeface="+mn-lt"/>
                        <a:ea typeface="Calibri"/>
                        <a:cs typeface="Times New Roman"/>
                      </a:endParaRPr>
                    </a:p>
                    <a:p>
                      <a:pPr>
                        <a:spcAft>
                          <a:spcPts val="0"/>
                        </a:spcAft>
                      </a:pPr>
                      <a:endParaRPr lang="en-GB" sz="1200" dirty="0">
                        <a:solidFill>
                          <a:schemeClr val="tx1"/>
                        </a:solidFill>
                        <a:effectLst/>
                        <a:latin typeface="+mn-lt"/>
                        <a:ea typeface="Calibri"/>
                        <a:cs typeface="Times New Roman"/>
                      </a:endParaRPr>
                    </a:p>
                    <a:p>
                      <a:pPr marL="0" indent="0">
                        <a:lnSpc>
                          <a:spcPts val="800"/>
                        </a:lnSpc>
                        <a:spcBef>
                          <a:spcPts val="35"/>
                        </a:spcBef>
                        <a:spcAft>
                          <a:spcPts val="0"/>
                        </a:spcAft>
                      </a:pPr>
                      <a:endParaRPr lang="en-GB" sz="1600" dirty="0">
                        <a:effectLst/>
                        <a:latin typeface="+mn-lt"/>
                        <a:ea typeface="Calibri"/>
                        <a:cs typeface="Arial" panose="020B0604020202020204" pitchFamily="34" charset="0"/>
                      </a:endParaRPr>
                    </a:p>
                  </a:txBody>
                  <a:tcPr marL="100330" marR="100330" marT="73025" marB="7302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8716843"/>
                  </a:ext>
                </a:extLst>
              </a:tr>
            </a:tbl>
          </a:graphicData>
        </a:graphic>
      </p:graphicFrame>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2044" y="565981"/>
            <a:ext cx="523677" cy="472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4054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67945" y="0"/>
            <a:ext cx="338554" cy="6876000"/>
          </a:xfrm>
          <a:prstGeom prst="rect">
            <a:avLst/>
          </a:prstGeom>
          <a:solidFill>
            <a:srgbClr val="00206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INDEPENDENT AUDITOR’S REPORT     </a:t>
            </a:r>
            <a:r>
              <a:rPr lang="en-GB" sz="1000" b="1" dirty="0">
                <a:solidFill>
                  <a:schemeClr val="bg1"/>
                </a:solidFill>
              </a:rPr>
              <a:t>|      STATEMENT OF ACCOUNTS – 2021-22</a:t>
            </a:r>
            <a:endParaRPr lang="en-GB" sz="1000" dirty="0">
              <a:solidFill>
                <a:schemeClr val="bg1"/>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1" y="6356358"/>
            <a:ext cx="315608" cy="365125"/>
          </a:xfrm>
        </p:spPr>
        <p:txBody>
          <a:bodyPr vert="horz"/>
          <a:lstStyle/>
          <a:p>
            <a:fld id="{97D3BC75-7245-4D53-964E-6D1A27AF082C}" type="slidenum">
              <a:rPr lang="en-GB" sz="1000" smtClean="0">
                <a:solidFill>
                  <a:schemeClr val="bg1"/>
                </a:solidFill>
              </a:rPr>
              <a:t>24</a:t>
            </a:fld>
            <a:endParaRPr lang="en-GB" sz="1000" dirty="0">
              <a:solidFill>
                <a:schemeClr val="bg1"/>
              </a:solidFill>
            </a:endParaRPr>
          </a:p>
        </p:txBody>
      </p:sp>
      <p:graphicFrame>
        <p:nvGraphicFramePr>
          <p:cNvPr id="3" name="Table 2">
            <a:extLst>
              <a:ext uri="{FF2B5EF4-FFF2-40B4-BE49-F238E27FC236}">
                <a16:creationId xmlns:a16="http://schemas.microsoft.com/office/drawing/2014/main" id="{42DDBC9F-D01B-4665-AE20-ECDA3A9FED04}"/>
              </a:ext>
            </a:extLst>
          </p:cNvPr>
          <p:cNvGraphicFramePr>
            <a:graphicFrameLocks noGrp="1"/>
          </p:cNvGraphicFramePr>
          <p:nvPr>
            <p:extLst>
              <p:ext uri="{D42A27DB-BD31-4B8C-83A1-F6EECF244321}">
                <p14:modId xmlns:p14="http://schemas.microsoft.com/office/powerpoint/2010/main" val="3953653339"/>
              </p:ext>
            </p:extLst>
          </p:nvPr>
        </p:nvGraphicFramePr>
        <p:xfrm>
          <a:off x="370035" y="532426"/>
          <a:ext cx="8931564" cy="6070245"/>
        </p:xfrm>
        <a:graphic>
          <a:graphicData uri="http://schemas.openxmlformats.org/drawingml/2006/table">
            <a:tbl>
              <a:tblPr firstRow="1" bandRow="1">
                <a:tableStyleId>{5C22544A-7EE6-4342-B048-85BDC9FD1C3A}</a:tableStyleId>
              </a:tblPr>
              <a:tblGrid>
                <a:gridCol w="8931564">
                  <a:extLst>
                    <a:ext uri="{9D8B030D-6E8A-4147-A177-3AD203B41FA5}">
                      <a16:colId xmlns:a16="http://schemas.microsoft.com/office/drawing/2014/main" val="2041282725"/>
                    </a:ext>
                  </a:extLst>
                </a:gridCol>
              </a:tblGrid>
              <a:tr h="484164">
                <a:tc>
                  <a:txBody>
                    <a:bodyPr/>
                    <a:lstStyle/>
                    <a:p>
                      <a:pPr algn="l"/>
                      <a:r>
                        <a:rPr lang="en-GB" sz="1200" dirty="0">
                          <a:latin typeface="+mn-lt"/>
                          <a:cs typeface="Arial" panose="020B0604020202020204" pitchFamily="34" charset="0"/>
                        </a:rPr>
                        <a:t> </a:t>
                      </a:r>
                      <a:r>
                        <a:rPr lang="en-GB" sz="1250" dirty="0">
                          <a:latin typeface="+mn-lt"/>
                          <a:cs typeface="Arial" panose="020B0604020202020204" pitchFamily="34" charset="0"/>
                        </a:rPr>
                        <a:t>INDEPENDENT AUDITOR’S REPORT TO  THE CHIEF CONSTABLE FOR NOTTINGHAMSHIRE </a:t>
                      </a:r>
                    </a:p>
                    <a:p>
                      <a:endParaRPr lang="en-GB" sz="1600" dirty="0">
                        <a:latin typeface="+mn-lt"/>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860684127"/>
                  </a:ext>
                </a:extLst>
              </a:tr>
              <a:tr h="5544465">
                <a:tc>
                  <a:txBody>
                    <a:bodyPr/>
                    <a:lstStyle/>
                    <a:p>
                      <a:pPr marL="0" indent="0">
                        <a:lnSpc>
                          <a:spcPts val="800"/>
                        </a:lnSpc>
                        <a:spcBef>
                          <a:spcPts val="35"/>
                        </a:spcBef>
                        <a:spcAft>
                          <a:spcPts val="0"/>
                        </a:spcAft>
                      </a:pPr>
                      <a:endParaRPr lang="en-US" sz="1200" dirty="0">
                        <a:effectLst/>
                        <a:latin typeface="+mn-lt"/>
                        <a:ea typeface="Calibri"/>
                        <a:cs typeface="Arial" panose="020B0604020202020204" pitchFamily="34" charset="0"/>
                      </a:endParaRPr>
                    </a:p>
                    <a:p>
                      <a:pPr marL="0" indent="0">
                        <a:lnSpc>
                          <a:spcPts val="800"/>
                        </a:lnSpc>
                        <a:spcBef>
                          <a:spcPts val="35"/>
                        </a:spcBef>
                        <a:spcAft>
                          <a:spcPts val="0"/>
                        </a:spcAft>
                      </a:pPr>
                      <a:endParaRPr lang="en-GB" sz="1200" dirty="0">
                        <a:effectLst/>
                        <a:latin typeface="+mn-lt"/>
                        <a:ea typeface="Calibri"/>
                        <a:cs typeface="Arial" panose="020B0604020202020204" pitchFamily="34" charset="0"/>
                      </a:endParaRPr>
                    </a:p>
                    <a:p>
                      <a:pPr>
                        <a:spcAft>
                          <a:spcPts val="0"/>
                        </a:spcAft>
                      </a:pPr>
                      <a:endParaRPr lang="en-GB" sz="1200" baseline="0" dirty="0">
                        <a:solidFill>
                          <a:schemeClr val="tx1"/>
                        </a:solidFill>
                        <a:effectLst/>
                        <a:latin typeface="+mn-lt"/>
                        <a:ea typeface="Calibri"/>
                        <a:cs typeface="Times New Roman"/>
                      </a:endParaRPr>
                    </a:p>
                    <a:p>
                      <a:pPr>
                        <a:spcAft>
                          <a:spcPts val="0"/>
                        </a:spcAft>
                      </a:pPr>
                      <a:endParaRPr lang="en-GB" sz="1200" dirty="0">
                        <a:solidFill>
                          <a:schemeClr val="tx1"/>
                        </a:solidFill>
                        <a:effectLst/>
                        <a:latin typeface="+mn-lt"/>
                        <a:ea typeface="Calibri"/>
                        <a:cs typeface="Times New Roman"/>
                      </a:endParaRPr>
                    </a:p>
                    <a:p>
                      <a:pPr marL="0" indent="0">
                        <a:lnSpc>
                          <a:spcPts val="800"/>
                        </a:lnSpc>
                        <a:spcBef>
                          <a:spcPts val="35"/>
                        </a:spcBef>
                        <a:spcAft>
                          <a:spcPts val="0"/>
                        </a:spcAft>
                      </a:pPr>
                      <a:endParaRPr lang="en-GB" sz="1600" dirty="0">
                        <a:effectLst/>
                        <a:latin typeface="+mn-lt"/>
                        <a:ea typeface="Calibri"/>
                        <a:cs typeface="Arial" panose="020B0604020202020204" pitchFamily="34" charset="0"/>
                      </a:endParaRPr>
                    </a:p>
                  </a:txBody>
                  <a:tcPr marL="100330" marR="100330" marT="73025" marB="7302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8716843"/>
                  </a:ext>
                </a:extLst>
              </a:tr>
            </a:tbl>
          </a:graphicData>
        </a:graphic>
      </p:graphicFrame>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2044" y="565981"/>
            <a:ext cx="523677" cy="472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8947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67945" y="0"/>
            <a:ext cx="338554" cy="6876000"/>
          </a:xfrm>
          <a:prstGeom prst="rect">
            <a:avLst/>
          </a:prstGeom>
          <a:solidFill>
            <a:srgbClr val="00206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INDEPENDENT AUDITOR’S REPORT     </a:t>
            </a:r>
            <a:r>
              <a:rPr lang="en-GB" sz="1000" b="1" dirty="0">
                <a:solidFill>
                  <a:schemeClr val="bg1"/>
                </a:solidFill>
              </a:rPr>
              <a:t>|      STATEMENT OF ACCOUNTS – 2021-22</a:t>
            </a:r>
            <a:endParaRPr lang="en-GB" sz="1000" dirty="0">
              <a:solidFill>
                <a:schemeClr val="bg1"/>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1" y="6356358"/>
            <a:ext cx="315608" cy="365125"/>
          </a:xfrm>
        </p:spPr>
        <p:txBody>
          <a:bodyPr vert="horz"/>
          <a:lstStyle/>
          <a:p>
            <a:fld id="{97D3BC75-7245-4D53-964E-6D1A27AF082C}" type="slidenum">
              <a:rPr lang="en-GB" sz="1000" smtClean="0">
                <a:solidFill>
                  <a:schemeClr val="bg1"/>
                </a:solidFill>
              </a:rPr>
              <a:t>25</a:t>
            </a:fld>
            <a:endParaRPr lang="en-GB" sz="1000" dirty="0">
              <a:solidFill>
                <a:schemeClr val="bg1"/>
              </a:solidFill>
            </a:endParaRPr>
          </a:p>
        </p:txBody>
      </p:sp>
      <p:graphicFrame>
        <p:nvGraphicFramePr>
          <p:cNvPr id="3" name="Table 2">
            <a:extLst>
              <a:ext uri="{FF2B5EF4-FFF2-40B4-BE49-F238E27FC236}">
                <a16:creationId xmlns:a16="http://schemas.microsoft.com/office/drawing/2014/main" id="{42DDBC9F-D01B-4665-AE20-ECDA3A9FED04}"/>
              </a:ext>
            </a:extLst>
          </p:cNvPr>
          <p:cNvGraphicFramePr>
            <a:graphicFrameLocks noGrp="1"/>
          </p:cNvGraphicFramePr>
          <p:nvPr>
            <p:extLst>
              <p:ext uri="{D42A27DB-BD31-4B8C-83A1-F6EECF244321}">
                <p14:modId xmlns:p14="http://schemas.microsoft.com/office/powerpoint/2010/main" val="1346557789"/>
              </p:ext>
            </p:extLst>
          </p:nvPr>
        </p:nvGraphicFramePr>
        <p:xfrm>
          <a:off x="370035" y="532426"/>
          <a:ext cx="8931564" cy="6070245"/>
        </p:xfrm>
        <a:graphic>
          <a:graphicData uri="http://schemas.openxmlformats.org/drawingml/2006/table">
            <a:tbl>
              <a:tblPr firstRow="1" bandRow="1">
                <a:tableStyleId>{5C22544A-7EE6-4342-B048-85BDC9FD1C3A}</a:tableStyleId>
              </a:tblPr>
              <a:tblGrid>
                <a:gridCol w="8931564">
                  <a:extLst>
                    <a:ext uri="{9D8B030D-6E8A-4147-A177-3AD203B41FA5}">
                      <a16:colId xmlns:a16="http://schemas.microsoft.com/office/drawing/2014/main" val="2041282725"/>
                    </a:ext>
                  </a:extLst>
                </a:gridCol>
              </a:tblGrid>
              <a:tr h="484164">
                <a:tc>
                  <a:txBody>
                    <a:bodyPr/>
                    <a:lstStyle/>
                    <a:p>
                      <a:pPr algn="l"/>
                      <a:r>
                        <a:rPr lang="en-GB" sz="1200" dirty="0">
                          <a:latin typeface="+mn-lt"/>
                          <a:cs typeface="Arial" panose="020B0604020202020204" pitchFamily="34" charset="0"/>
                        </a:rPr>
                        <a:t> </a:t>
                      </a:r>
                      <a:r>
                        <a:rPr lang="en-GB" sz="1250" dirty="0">
                          <a:latin typeface="+mn-lt"/>
                          <a:cs typeface="Arial" panose="020B0604020202020204" pitchFamily="34" charset="0"/>
                        </a:rPr>
                        <a:t>INDEPENDENT AUDITOR’S REPORT TO  THE CHIEF CONSTABLE FOR NOTTINGHAMSHIRE </a:t>
                      </a:r>
                    </a:p>
                    <a:p>
                      <a:endParaRPr lang="en-GB" sz="1600" dirty="0">
                        <a:latin typeface="+mn-lt"/>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860684127"/>
                  </a:ext>
                </a:extLst>
              </a:tr>
              <a:tr h="5544465">
                <a:tc>
                  <a:txBody>
                    <a:bodyPr/>
                    <a:lstStyle/>
                    <a:p>
                      <a:pPr marL="0" indent="0">
                        <a:lnSpc>
                          <a:spcPts val="800"/>
                        </a:lnSpc>
                        <a:spcBef>
                          <a:spcPts val="35"/>
                        </a:spcBef>
                        <a:spcAft>
                          <a:spcPts val="0"/>
                        </a:spcAft>
                      </a:pPr>
                      <a:endParaRPr lang="en-US" sz="1200" dirty="0">
                        <a:effectLst/>
                        <a:latin typeface="+mn-lt"/>
                        <a:ea typeface="Calibri"/>
                        <a:cs typeface="Arial" panose="020B0604020202020204" pitchFamily="34" charset="0"/>
                      </a:endParaRPr>
                    </a:p>
                    <a:p>
                      <a:pPr marL="0" indent="0">
                        <a:lnSpc>
                          <a:spcPts val="800"/>
                        </a:lnSpc>
                        <a:spcBef>
                          <a:spcPts val="35"/>
                        </a:spcBef>
                        <a:spcAft>
                          <a:spcPts val="0"/>
                        </a:spcAft>
                      </a:pPr>
                      <a:endParaRPr lang="en-GB" sz="1200" dirty="0">
                        <a:effectLst/>
                        <a:latin typeface="+mn-lt"/>
                        <a:ea typeface="Calibri"/>
                        <a:cs typeface="Arial" panose="020B0604020202020204" pitchFamily="34" charset="0"/>
                      </a:endParaRPr>
                    </a:p>
                    <a:p>
                      <a:pPr>
                        <a:spcAft>
                          <a:spcPts val="0"/>
                        </a:spcAft>
                      </a:pPr>
                      <a:endParaRPr lang="en-GB" sz="1200" baseline="0" dirty="0">
                        <a:solidFill>
                          <a:schemeClr val="tx1"/>
                        </a:solidFill>
                        <a:effectLst/>
                        <a:latin typeface="+mn-lt"/>
                        <a:ea typeface="Calibri"/>
                        <a:cs typeface="Times New Roman"/>
                      </a:endParaRPr>
                    </a:p>
                    <a:p>
                      <a:pPr>
                        <a:spcAft>
                          <a:spcPts val="0"/>
                        </a:spcAft>
                      </a:pPr>
                      <a:endParaRPr lang="en-GB" sz="1200" dirty="0">
                        <a:solidFill>
                          <a:schemeClr val="tx1"/>
                        </a:solidFill>
                        <a:effectLst/>
                        <a:latin typeface="+mn-lt"/>
                        <a:ea typeface="Calibri"/>
                        <a:cs typeface="Times New Roman"/>
                      </a:endParaRPr>
                    </a:p>
                    <a:p>
                      <a:pPr marL="0" indent="0">
                        <a:lnSpc>
                          <a:spcPts val="800"/>
                        </a:lnSpc>
                        <a:spcBef>
                          <a:spcPts val="35"/>
                        </a:spcBef>
                        <a:spcAft>
                          <a:spcPts val="0"/>
                        </a:spcAft>
                      </a:pPr>
                      <a:endParaRPr lang="en-GB" sz="1600" dirty="0">
                        <a:effectLst/>
                        <a:latin typeface="+mn-lt"/>
                        <a:ea typeface="Calibri"/>
                        <a:cs typeface="Arial" panose="020B0604020202020204" pitchFamily="34" charset="0"/>
                      </a:endParaRPr>
                    </a:p>
                  </a:txBody>
                  <a:tcPr marL="100330" marR="100330" marT="73025" marB="7302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8716843"/>
                  </a:ext>
                </a:extLst>
              </a:tr>
            </a:tbl>
          </a:graphicData>
        </a:graphic>
      </p:graphicFrame>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2044" y="565981"/>
            <a:ext cx="523677" cy="472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9506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67945" y="0"/>
            <a:ext cx="338554" cy="6876000"/>
          </a:xfrm>
          <a:prstGeom prst="rect">
            <a:avLst/>
          </a:prstGeom>
          <a:solidFill>
            <a:srgbClr val="00206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INDEPENDENT AUDITOR’S REPORT     </a:t>
            </a:r>
            <a:r>
              <a:rPr lang="en-GB" sz="1000" b="1" dirty="0">
                <a:solidFill>
                  <a:schemeClr val="bg1"/>
                </a:solidFill>
              </a:rPr>
              <a:t>|      STATEMENT OF ACCOUNTS – 2021-22</a:t>
            </a:r>
            <a:endParaRPr lang="en-GB" sz="1000" dirty="0">
              <a:solidFill>
                <a:schemeClr val="bg1"/>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1" y="6356358"/>
            <a:ext cx="315608" cy="365125"/>
          </a:xfrm>
        </p:spPr>
        <p:txBody>
          <a:bodyPr vert="horz"/>
          <a:lstStyle/>
          <a:p>
            <a:fld id="{97D3BC75-7245-4D53-964E-6D1A27AF082C}" type="slidenum">
              <a:rPr lang="en-GB" sz="1000" smtClean="0">
                <a:solidFill>
                  <a:schemeClr val="bg1"/>
                </a:solidFill>
              </a:rPr>
              <a:t>26</a:t>
            </a:fld>
            <a:endParaRPr lang="en-GB" sz="1000" dirty="0">
              <a:solidFill>
                <a:schemeClr val="bg1"/>
              </a:solidFill>
            </a:endParaRPr>
          </a:p>
        </p:txBody>
      </p:sp>
      <p:graphicFrame>
        <p:nvGraphicFramePr>
          <p:cNvPr id="3" name="Table 2">
            <a:extLst>
              <a:ext uri="{FF2B5EF4-FFF2-40B4-BE49-F238E27FC236}">
                <a16:creationId xmlns:a16="http://schemas.microsoft.com/office/drawing/2014/main" id="{42DDBC9F-D01B-4665-AE20-ECDA3A9FED04}"/>
              </a:ext>
            </a:extLst>
          </p:cNvPr>
          <p:cNvGraphicFramePr>
            <a:graphicFrameLocks noGrp="1"/>
          </p:cNvGraphicFramePr>
          <p:nvPr>
            <p:extLst>
              <p:ext uri="{D42A27DB-BD31-4B8C-83A1-F6EECF244321}">
                <p14:modId xmlns:p14="http://schemas.microsoft.com/office/powerpoint/2010/main" val="1448283846"/>
              </p:ext>
            </p:extLst>
          </p:nvPr>
        </p:nvGraphicFramePr>
        <p:xfrm>
          <a:off x="370035" y="532426"/>
          <a:ext cx="8931564" cy="6070245"/>
        </p:xfrm>
        <a:graphic>
          <a:graphicData uri="http://schemas.openxmlformats.org/drawingml/2006/table">
            <a:tbl>
              <a:tblPr firstRow="1" bandRow="1">
                <a:tableStyleId>{5C22544A-7EE6-4342-B048-85BDC9FD1C3A}</a:tableStyleId>
              </a:tblPr>
              <a:tblGrid>
                <a:gridCol w="8931564">
                  <a:extLst>
                    <a:ext uri="{9D8B030D-6E8A-4147-A177-3AD203B41FA5}">
                      <a16:colId xmlns:a16="http://schemas.microsoft.com/office/drawing/2014/main" val="2041282725"/>
                    </a:ext>
                  </a:extLst>
                </a:gridCol>
              </a:tblGrid>
              <a:tr h="484164">
                <a:tc>
                  <a:txBody>
                    <a:bodyPr/>
                    <a:lstStyle/>
                    <a:p>
                      <a:pPr algn="l"/>
                      <a:r>
                        <a:rPr lang="en-GB" sz="1200" dirty="0">
                          <a:latin typeface="+mn-lt"/>
                          <a:cs typeface="Arial" panose="020B0604020202020204" pitchFamily="34" charset="0"/>
                        </a:rPr>
                        <a:t> </a:t>
                      </a:r>
                      <a:r>
                        <a:rPr lang="en-GB" sz="1250" dirty="0">
                          <a:latin typeface="+mn-lt"/>
                          <a:cs typeface="Arial" panose="020B0604020202020204" pitchFamily="34" charset="0"/>
                        </a:rPr>
                        <a:t>INDEPENDENT AUDITOR’S REPORT TO  THE CHIEF CONSTABLE FOR NOTTINGHAMSHIRE </a:t>
                      </a:r>
                    </a:p>
                    <a:p>
                      <a:endParaRPr lang="en-GB" sz="1600" dirty="0">
                        <a:latin typeface="+mn-lt"/>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860684127"/>
                  </a:ext>
                </a:extLst>
              </a:tr>
              <a:tr h="5544465">
                <a:tc>
                  <a:txBody>
                    <a:bodyPr/>
                    <a:lstStyle/>
                    <a:p>
                      <a:pPr marL="0" indent="0">
                        <a:lnSpc>
                          <a:spcPts val="800"/>
                        </a:lnSpc>
                        <a:spcBef>
                          <a:spcPts val="35"/>
                        </a:spcBef>
                        <a:spcAft>
                          <a:spcPts val="0"/>
                        </a:spcAft>
                      </a:pPr>
                      <a:endParaRPr lang="en-US" sz="1200" dirty="0">
                        <a:effectLst/>
                        <a:latin typeface="+mn-lt"/>
                        <a:ea typeface="Calibri"/>
                        <a:cs typeface="Arial" panose="020B0604020202020204" pitchFamily="34" charset="0"/>
                      </a:endParaRPr>
                    </a:p>
                    <a:p>
                      <a:pPr marL="0" indent="0">
                        <a:lnSpc>
                          <a:spcPts val="800"/>
                        </a:lnSpc>
                        <a:spcBef>
                          <a:spcPts val="35"/>
                        </a:spcBef>
                        <a:spcAft>
                          <a:spcPts val="0"/>
                        </a:spcAft>
                      </a:pPr>
                      <a:endParaRPr lang="en-GB" sz="1200" dirty="0">
                        <a:effectLst/>
                        <a:latin typeface="+mn-lt"/>
                        <a:ea typeface="Calibri"/>
                        <a:cs typeface="Arial" panose="020B0604020202020204" pitchFamily="34" charset="0"/>
                      </a:endParaRPr>
                    </a:p>
                    <a:p>
                      <a:pPr>
                        <a:spcAft>
                          <a:spcPts val="0"/>
                        </a:spcAft>
                      </a:pPr>
                      <a:endParaRPr lang="en-GB" sz="1200" baseline="0" dirty="0">
                        <a:solidFill>
                          <a:schemeClr val="tx1"/>
                        </a:solidFill>
                        <a:effectLst/>
                        <a:latin typeface="+mn-lt"/>
                        <a:ea typeface="Calibri"/>
                        <a:cs typeface="Times New Roman"/>
                      </a:endParaRPr>
                    </a:p>
                    <a:p>
                      <a:pPr>
                        <a:spcAft>
                          <a:spcPts val="0"/>
                        </a:spcAft>
                      </a:pPr>
                      <a:endParaRPr lang="en-GB" sz="1200" dirty="0">
                        <a:solidFill>
                          <a:schemeClr val="tx1"/>
                        </a:solidFill>
                        <a:effectLst/>
                        <a:latin typeface="+mn-lt"/>
                        <a:ea typeface="Calibri"/>
                        <a:cs typeface="Times New Roman"/>
                      </a:endParaRPr>
                    </a:p>
                    <a:p>
                      <a:pPr marL="0" indent="0">
                        <a:lnSpc>
                          <a:spcPts val="800"/>
                        </a:lnSpc>
                        <a:spcBef>
                          <a:spcPts val="35"/>
                        </a:spcBef>
                        <a:spcAft>
                          <a:spcPts val="0"/>
                        </a:spcAft>
                      </a:pPr>
                      <a:endParaRPr lang="en-GB" sz="1600" dirty="0">
                        <a:effectLst/>
                        <a:latin typeface="+mn-lt"/>
                        <a:ea typeface="Calibri"/>
                        <a:cs typeface="Arial" panose="020B0604020202020204" pitchFamily="34" charset="0"/>
                      </a:endParaRPr>
                    </a:p>
                  </a:txBody>
                  <a:tcPr marL="100330" marR="100330" marT="73025" marB="7302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8716843"/>
                  </a:ext>
                </a:extLst>
              </a:tr>
            </a:tbl>
          </a:graphicData>
        </a:graphic>
      </p:graphicFrame>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2044" y="565981"/>
            <a:ext cx="523677" cy="472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322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67945" y="0"/>
            <a:ext cx="338554" cy="6876000"/>
          </a:xfrm>
          <a:prstGeom prst="rect">
            <a:avLst/>
          </a:prstGeom>
          <a:solidFill>
            <a:srgbClr val="00206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INDEPENDENT AUDITOR’S REPORT     </a:t>
            </a:r>
            <a:r>
              <a:rPr lang="en-GB" sz="1000" b="1" dirty="0">
                <a:solidFill>
                  <a:schemeClr val="bg1"/>
                </a:solidFill>
              </a:rPr>
              <a:t>|      STATEMENT OF ACCOUNTS – 2021-22</a:t>
            </a:r>
            <a:endParaRPr lang="en-GB" sz="1000" dirty="0">
              <a:solidFill>
                <a:schemeClr val="bg1"/>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1" y="6356358"/>
            <a:ext cx="315608" cy="365125"/>
          </a:xfrm>
        </p:spPr>
        <p:txBody>
          <a:bodyPr vert="horz"/>
          <a:lstStyle/>
          <a:p>
            <a:fld id="{97D3BC75-7245-4D53-964E-6D1A27AF082C}" type="slidenum">
              <a:rPr lang="en-GB" sz="1000" smtClean="0">
                <a:solidFill>
                  <a:schemeClr val="bg1"/>
                </a:solidFill>
              </a:rPr>
              <a:t>27</a:t>
            </a:fld>
            <a:endParaRPr lang="en-GB" sz="1000" dirty="0">
              <a:solidFill>
                <a:schemeClr val="bg1"/>
              </a:solidFill>
            </a:endParaRPr>
          </a:p>
        </p:txBody>
      </p:sp>
      <p:graphicFrame>
        <p:nvGraphicFramePr>
          <p:cNvPr id="3" name="Table 2">
            <a:extLst>
              <a:ext uri="{FF2B5EF4-FFF2-40B4-BE49-F238E27FC236}">
                <a16:creationId xmlns:a16="http://schemas.microsoft.com/office/drawing/2014/main" id="{42DDBC9F-D01B-4665-AE20-ECDA3A9FED04}"/>
              </a:ext>
            </a:extLst>
          </p:cNvPr>
          <p:cNvGraphicFramePr>
            <a:graphicFrameLocks noGrp="1"/>
          </p:cNvGraphicFramePr>
          <p:nvPr>
            <p:extLst>
              <p:ext uri="{D42A27DB-BD31-4B8C-83A1-F6EECF244321}">
                <p14:modId xmlns:p14="http://schemas.microsoft.com/office/powerpoint/2010/main" val="4132098199"/>
              </p:ext>
            </p:extLst>
          </p:nvPr>
        </p:nvGraphicFramePr>
        <p:xfrm>
          <a:off x="370035" y="532426"/>
          <a:ext cx="8931564" cy="6070245"/>
        </p:xfrm>
        <a:graphic>
          <a:graphicData uri="http://schemas.openxmlformats.org/drawingml/2006/table">
            <a:tbl>
              <a:tblPr firstRow="1" bandRow="1">
                <a:tableStyleId>{5C22544A-7EE6-4342-B048-85BDC9FD1C3A}</a:tableStyleId>
              </a:tblPr>
              <a:tblGrid>
                <a:gridCol w="8931564">
                  <a:extLst>
                    <a:ext uri="{9D8B030D-6E8A-4147-A177-3AD203B41FA5}">
                      <a16:colId xmlns:a16="http://schemas.microsoft.com/office/drawing/2014/main" val="2041282725"/>
                    </a:ext>
                  </a:extLst>
                </a:gridCol>
              </a:tblGrid>
              <a:tr h="484164">
                <a:tc>
                  <a:txBody>
                    <a:bodyPr/>
                    <a:lstStyle/>
                    <a:p>
                      <a:pPr algn="l"/>
                      <a:r>
                        <a:rPr lang="en-GB" sz="1200" dirty="0">
                          <a:latin typeface="+mn-lt"/>
                          <a:cs typeface="Arial" panose="020B0604020202020204" pitchFamily="34" charset="0"/>
                        </a:rPr>
                        <a:t> </a:t>
                      </a:r>
                      <a:r>
                        <a:rPr lang="en-GB" sz="1250" dirty="0">
                          <a:latin typeface="+mn-lt"/>
                          <a:cs typeface="Arial" panose="020B0604020202020204" pitchFamily="34" charset="0"/>
                        </a:rPr>
                        <a:t>INDEPENDENT AUDITOR’S REPORT TO  THE CHIEF CONSTABLE FOR NOTTINGHAMSHIRE </a:t>
                      </a:r>
                    </a:p>
                    <a:p>
                      <a:endParaRPr lang="en-GB" sz="1600" dirty="0">
                        <a:latin typeface="+mn-lt"/>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860684127"/>
                  </a:ext>
                </a:extLst>
              </a:tr>
              <a:tr h="5544465">
                <a:tc>
                  <a:txBody>
                    <a:bodyPr/>
                    <a:lstStyle/>
                    <a:p>
                      <a:pPr marL="0" indent="0">
                        <a:lnSpc>
                          <a:spcPts val="800"/>
                        </a:lnSpc>
                        <a:spcBef>
                          <a:spcPts val="35"/>
                        </a:spcBef>
                        <a:spcAft>
                          <a:spcPts val="0"/>
                        </a:spcAft>
                      </a:pPr>
                      <a:endParaRPr lang="en-US" sz="1200" dirty="0">
                        <a:effectLst/>
                        <a:latin typeface="+mn-lt"/>
                        <a:ea typeface="Calibri"/>
                        <a:cs typeface="Arial" panose="020B0604020202020204" pitchFamily="34" charset="0"/>
                      </a:endParaRPr>
                    </a:p>
                    <a:p>
                      <a:pPr marL="0" indent="0">
                        <a:lnSpc>
                          <a:spcPts val="800"/>
                        </a:lnSpc>
                        <a:spcBef>
                          <a:spcPts val="35"/>
                        </a:spcBef>
                        <a:spcAft>
                          <a:spcPts val="0"/>
                        </a:spcAft>
                      </a:pPr>
                      <a:endParaRPr lang="en-GB" sz="1200" dirty="0">
                        <a:effectLst/>
                        <a:latin typeface="+mn-lt"/>
                        <a:ea typeface="Calibri"/>
                        <a:cs typeface="Arial" panose="020B0604020202020204" pitchFamily="34" charset="0"/>
                      </a:endParaRPr>
                    </a:p>
                    <a:p>
                      <a:pPr>
                        <a:spcAft>
                          <a:spcPts val="0"/>
                        </a:spcAft>
                      </a:pPr>
                      <a:endParaRPr lang="en-GB" sz="1200" baseline="0" dirty="0">
                        <a:solidFill>
                          <a:schemeClr val="tx1"/>
                        </a:solidFill>
                        <a:effectLst/>
                        <a:latin typeface="+mn-lt"/>
                        <a:ea typeface="Calibri"/>
                        <a:cs typeface="Times New Roman"/>
                      </a:endParaRPr>
                    </a:p>
                    <a:p>
                      <a:pPr>
                        <a:spcAft>
                          <a:spcPts val="0"/>
                        </a:spcAft>
                      </a:pPr>
                      <a:endParaRPr lang="en-GB" sz="1200" dirty="0">
                        <a:solidFill>
                          <a:schemeClr val="tx1"/>
                        </a:solidFill>
                        <a:effectLst/>
                        <a:latin typeface="+mn-lt"/>
                        <a:ea typeface="Calibri"/>
                        <a:cs typeface="Times New Roman"/>
                      </a:endParaRPr>
                    </a:p>
                    <a:p>
                      <a:pPr marL="0" indent="0">
                        <a:lnSpc>
                          <a:spcPts val="800"/>
                        </a:lnSpc>
                        <a:spcBef>
                          <a:spcPts val="35"/>
                        </a:spcBef>
                        <a:spcAft>
                          <a:spcPts val="0"/>
                        </a:spcAft>
                      </a:pPr>
                      <a:endParaRPr lang="en-GB" sz="1600" dirty="0">
                        <a:effectLst/>
                        <a:latin typeface="+mn-lt"/>
                        <a:ea typeface="Calibri"/>
                        <a:cs typeface="Arial" panose="020B0604020202020204" pitchFamily="34" charset="0"/>
                      </a:endParaRPr>
                    </a:p>
                  </a:txBody>
                  <a:tcPr marL="100330" marR="100330" marT="73025" marB="7302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8716843"/>
                  </a:ext>
                </a:extLst>
              </a:tr>
            </a:tbl>
          </a:graphicData>
        </a:graphic>
      </p:graphicFrame>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2044" y="565981"/>
            <a:ext cx="523677" cy="472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8674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81592" y="0"/>
            <a:ext cx="338554" cy="6876000"/>
          </a:xfrm>
          <a:prstGeom prst="rect">
            <a:avLst/>
          </a:prstGeom>
          <a:solidFill>
            <a:srgbClr val="00206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STATEMENT OF RESPONSIBILITIES    </a:t>
            </a:r>
            <a:r>
              <a:rPr lang="en-GB" sz="1000" b="1" dirty="0">
                <a:solidFill>
                  <a:schemeClr val="bg1"/>
                </a:solidFill>
              </a:rPr>
              <a:t>|      STATEMENT OF ACCOUNTS – 2021-22</a:t>
            </a:r>
            <a:endParaRPr lang="en-GB" sz="1000" dirty="0">
              <a:solidFill>
                <a:schemeClr val="bg1"/>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1" y="6356358"/>
            <a:ext cx="329255" cy="365125"/>
          </a:xfrm>
        </p:spPr>
        <p:txBody>
          <a:bodyPr vert="horz"/>
          <a:lstStyle/>
          <a:p>
            <a:fld id="{97D3BC75-7245-4D53-964E-6D1A27AF082C}" type="slidenum">
              <a:rPr lang="en-GB" sz="1000" smtClean="0">
                <a:solidFill>
                  <a:schemeClr val="bg1"/>
                </a:solidFill>
              </a:rPr>
              <a:t>28</a:t>
            </a:fld>
            <a:endParaRPr lang="en-GB" sz="1000" dirty="0">
              <a:solidFill>
                <a:schemeClr val="bg1"/>
              </a:solidFill>
            </a:endParaRPr>
          </a:p>
        </p:txBody>
      </p:sp>
      <p:graphicFrame>
        <p:nvGraphicFramePr>
          <p:cNvPr id="3" name="Table 2">
            <a:extLst>
              <a:ext uri="{FF2B5EF4-FFF2-40B4-BE49-F238E27FC236}">
                <a16:creationId xmlns:a16="http://schemas.microsoft.com/office/drawing/2014/main" id="{42DDBC9F-D01B-4665-AE20-ECDA3A9FED04}"/>
              </a:ext>
            </a:extLst>
          </p:cNvPr>
          <p:cNvGraphicFramePr>
            <a:graphicFrameLocks noGrp="1"/>
          </p:cNvGraphicFramePr>
          <p:nvPr>
            <p:extLst>
              <p:ext uri="{D42A27DB-BD31-4B8C-83A1-F6EECF244321}">
                <p14:modId xmlns:p14="http://schemas.microsoft.com/office/powerpoint/2010/main" val="944442159"/>
              </p:ext>
            </p:extLst>
          </p:nvPr>
        </p:nvGraphicFramePr>
        <p:xfrm>
          <a:off x="370036" y="532427"/>
          <a:ext cx="8931567" cy="6040120"/>
        </p:xfrm>
        <a:graphic>
          <a:graphicData uri="http://schemas.openxmlformats.org/drawingml/2006/table">
            <a:tbl>
              <a:tblPr firstRow="1" bandRow="1">
                <a:tableStyleId>{5C22544A-7EE6-4342-B048-85BDC9FD1C3A}</a:tableStyleId>
              </a:tblPr>
              <a:tblGrid>
                <a:gridCol w="2977189">
                  <a:extLst>
                    <a:ext uri="{9D8B030D-6E8A-4147-A177-3AD203B41FA5}">
                      <a16:colId xmlns:a16="http://schemas.microsoft.com/office/drawing/2014/main" val="2041282725"/>
                    </a:ext>
                  </a:extLst>
                </a:gridCol>
                <a:gridCol w="2977189">
                  <a:extLst>
                    <a:ext uri="{9D8B030D-6E8A-4147-A177-3AD203B41FA5}">
                      <a16:colId xmlns:a16="http://schemas.microsoft.com/office/drawing/2014/main" val="514650805"/>
                    </a:ext>
                  </a:extLst>
                </a:gridCol>
                <a:gridCol w="2977189">
                  <a:extLst>
                    <a:ext uri="{9D8B030D-6E8A-4147-A177-3AD203B41FA5}">
                      <a16:colId xmlns:a16="http://schemas.microsoft.com/office/drawing/2014/main" val="4066817797"/>
                    </a:ext>
                  </a:extLst>
                </a:gridCol>
              </a:tblGrid>
              <a:tr h="370840">
                <a:tc gridSpan="3">
                  <a:txBody>
                    <a:bodyPr/>
                    <a:lstStyle/>
                    <a:p>
                      <a:r>
                        <a:rPr lang="en-GB" sz="1400" dirty="0">
                          <a:latin typeface="+mn-lt"/>
                          <a:cs typeface="Arial" panose="020B0604020202020204" pitchFamily="34" charset="0"/>
                        </a:rPr>
                        <a:t>STATEMENT OF RESPONSIBILITIES</a:t>
                      </a:r>
                      <a:endParaRPr lang="en-GB" sz="2400" dirty="0">
                        <a:solidFill>
                          <a:srgbClr val="FF0000"/>
                        </a:solidFill>
                        <a:latin typeface="+mn-lt"/>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GB" sz="14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GB" sz="14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860684127"/>
                  </a:ext>
                </a:extLst>
              </a:tr>
              <a:tr h="37084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kern="1200" dirty="0">
                        <a:solidFill>
                          <a:srgbClr val="002060"/>
                        </a:solidFill>
                        <a:effectLst/>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rgbClr val="002060"/>
                          </a:solidFill>
                          <a:effectLst/>
                          <a:latin typeface="+mn-lt"/>
                          <a:ea typeface="+mn-ea"/>
                          <a:cs typeface="Arial" panose="020B0604020202020204" pitchFamily="34" charset="0"/>
                        </a:rPr>
                        <a:t>The Responsibilities of the Chief Constable</a:t>
                      </a:r>
                    </a:p>
                  </a:txBody>
                  <a:tcPr marL="100330" marR="100330" marT="73025" marB="7302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spcAft>
                          <a:spcPts val="0"/>
                        </a:spcAft>
                        <a:buFont typeface="Arial" panose="020B0604020202020204" pitchFamily="34" charset="0"/>
                        <a:buNone/>
                      </a:pPr>
                      <a:endParaRPr lang="en-US" sz="1200" b="1" kern="1200" dirty="0">
                        <a:solidFill>
                          <a:srgbClr val="002060"/>
                        </a:solidFill>
                        <a:effectLst/>
                        <a:latin typeface="+mn-lt"/>
                        <a:ea typeface="+mn-ea"/>
                        <a:cs typeface="Arial" panose="020B0604020202020204" pitchFamily="34" charset="0"/>
                      </a:endParaRPr>
                    </a:p>
                    <a:p>
                      <a:pPr marL="0" indent="0" algn="l">
                        <a:spcAft>
                          <a:spcPts val="0"/>
                        </a:spcAft>
                        <a:buFont typeface="Arial" panose="020B0604020202020204" pitchFamily="34" charset="0"/>
                        <a:buNone/>
                      </a:pPr>
                      <a:r>
                        <a:rPr lang="en-US" sz="1200" b="1" kern="1200" dirty="0">
                          <a:solidFill>
                            <a:srgbClr val="002060"/>
                          </a:solidFill>
                          <a:effectLst/>
                          <a:latin typeface="+mn-lt"/>
                          <a:ea typeface="+mn-ea"/>
                          <a:cs typeface="Arial" panose="020B0604020202020204" pitchFamily="34" charset="0"/>
                        </a:rPr>
                        <a:t>The Responsibilities of the Chief Finance Officer</a:t>
                      </a:r>
                      <a:endParaRPr lang="en-GB" sz="1200" b="0" dirty="0">
                        <a:latin typeface="+mn-lt"/>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kern="1200" dirty="0">
                        <a:solidFill>
                          <a:srgbClr val="002060"/>
                        </a:solidFill>
                        <a:effectLst/>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rgbClr val="002060"/>
                          </a:solidFill>
                          <a:effectLst/>
                          <a:latin typeface="+mn-lt"/>
                          <a:ea typeface="+mn-ea"/>
                          <a:cs typeface="Arial" panose="020B0604020202020204" pitchFamily="34" charset="0"/>
                        </a:rPr>
                        <a:t>Certification</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marL="0" algn="just">
                        <a:spcAft>
                          <a:spcPts val="0"/>
                        </a:spcAft>
                      </a:pPr>
                      <a:r>
                        <a:rPr lang="en-US" sz="1200" kern="1200" baseline="0" dirty="0">
                          <a:solidFill>
                            <a:schemeClr val="dk1"/>
                          </a:solidFill>
                          <a:effectLst/>
                          <a:latin typeface="+mn-lt"/>
                          <a:ea typeface="+mn-ea"/>
                          <a:cs typeface="Arial" panose="020B0604020202020204" pitchFamily="34" charset="0"/>
                        </a:rPr>
                        <a:t>The Chief Constable is required to:</a:t>
                      </a:r>
                      <a:endParaRPr lang="en-GB" sz="1200" kern="1200" baseline="0" dirty="0">
                        <a:solidFill>
                          <a:schemeClr val="dk1"/>
                        </a:solidFill>
                        <a:effectLst/>
                        <a:latin typeface="+mn-lt"/>
                        <a:ea typeface="+mn-ea"/>
                        <a:cs typeface="Arial" panose="020B0604020202020204" pitchFamily="34" charset="0"/>
                      </a:endParaRPr>
                    </a:p>
                    <a:p>
                      <a:pPr marL="0" lvl="0" indent="-171450" algn="just">
                        <a:spcAft>
                          <a:spcPts val="0"/>
                        </a:spcAft>
                        <a:buFont typeface="Arial" panose="020B0604020202020204" pitchFamily="34" charset="0"/>
                        <a:buChar char="•"/>
                      </a:pPr>
                      <a:r>
                        <a:rPr lang="en-US" sz="1200" kern="1200" baseline="0" dirty="0">
                          <a:solidFill>
                            <a:schemeClr val="dk1"/>
                          </a:solidFill>
                          <a:effectLst/>
                          <a:latin typeface="+mn-lt"/>
                          <a:ea typeface="+mn-ea"/>
                          <a:cs typeface="Arial" panose="020B0604020202020204" pitchFamily="34" charset="0"/>
                        </a:rPr>
                        <a:t>Make arrangements for the proper administration of its financial affairs and to secure that one of its officers has responsibility for the administration of those affairs. The Chief Constable has designated this undertaking to the Chief Finance Officer (CFO).</a:t>
                      </a:r>
                      <a:endParaRPr lang="en-GB" sz="1200" kern="1200" baseline="0" dirty="0">
                        <a:solidFill>
                          <a:schemeClr val="dk1"/>
                        </a:solidFill>
                        <a:effectLst/>
                        <a:latin typeface="+mn-lt"/>
                        <a:ea typeface="+mn-ea"/>
                        <a:cs typeface="Arial" panose="020B0604020202020204" pitchFamily="34" charset="0"/>
                      </a:endParaRPr>
                    </a:p>
                    <a:p>
                      <a:pPr marL="0" lvl="0" indent="-171450" algn="just">
                        <a:spcAft>
                          <a:spcPts val="0"/>
                        </a:spcAft>
                        <a:buFont typeface="Arial" panose="020B0604020202020204" pitchFamily="34" charset="0"/>
                        <a:buChar char="•"/>
                      </a:pPr>
                      <a:r>
                        <a:rPr lang="en-US" sz="1200" kern="1200" baseline="0" dirty="0">
                          <a:solidFill>
                            <a:schemeClr val="dk1"/>
                          </a:solidFill>
                          <a:effectLst/>
                          <a:latin typeface="+mn-lt"/>
                          <a:ea typeface="+mn-ea"/>
                          <a:cs typeface="Arial" panose="020B0604020202020204" pitchFamily="34" charset="0"/>
                        </a:rPr>
                        <a:t>Manage its affairs to secure economic, efficient and effective use of resources and to safeguard its assets.</a:t>
                      </a:r>
                      <a:endParaRPr lang="en-GB" sz="1200" kern="1200" baseline="0" dirty="0">
                        <a:solidFill>
                          <a:schemeClr val="dk1"/>
                        </a:solidFill>
                        <a:effectLst/>
                        <a:latin typeface="+mn-lt"/>
                        <a:ea typeface="+mn-ea"/>
                        <a:cs typeface="Arial" panose="020B0604020202020204" pitchFamily="34" charset="0"/>
                      </a:endParaRPr>
                    </a:p>
                    <a:p>
                      <a:pPr marL="0" lvl="0" indent="-171450" algn="just">
                        <a:spcAft>
                          <a:spcPts val="0"/>
                        </a:spcAft>
                        <a:buFont typeface="Arial" panose="020B0604020202020204" pitchFamily="34" charset="0"/>
                        <a:buChar char="•"/>
                      </a:pPr>
                      <a:r>
                        <a:rPr lang="en-US" sz="1200" kern="1200" baseline="0" dirty="0">
                          <a:solidFill>
                            <a:schemeClr val="dk1"/>
                          </a:solidFill>
                          <a:effectLst/>
                          <a:latin typeface="+mn-lt"/>
                          <a:ea typeface="+mn-ea"/>
                          <a:cs typeface="Arial" panose="020B0604020202020204" pitchFamily="34" charset="0"/>
                        </a:rPr>
                        <a:t>Ensure that there is an adequate Annual Governance Statement.</a:t>
                      </a:r>
                      <a:endParaRPr lang="en-GB" sz="1200" kern="1200" baseline="0" dirty="0">
                        <a:solidFill>
                          <a:schemeClr val="dk1"/>
                        </a:solidFill>
                        <a:effectLst/>
                        <a:latin typeface="+mn-lt"/>
                        <a:ea typeface="+mn-ea"/>
                        <a:cs typeface="Arial" panose="020B0604020202020204" pitchFamily="34" charset="0"/>
                      </a:endParaRPr>
                    </a:p>
                    <a:p>
                      <a:pPr marL="0" indent="-171450" algn="just">
                        <a:spcAft>
                          <a:spcPts val="0"/>
                        </a:spcAft>
                        <a:buFont typeface="Arial" panose="020B0604020202020204" pitchFamily="34" charset="0"/>
                        <a:buChar char="•"/>
                      </a:pPr>
                      <a:r>
                        <a:rPr lang="en-US" sz="1200" kern="1200" baseline="0" dirty="0">
                          <a:solidFill>
                            <a:schemeClr val="dk1"/>
                          </a:solidFill>
                          <a:effectLst/>
                          <a:latin typeface="+mn-lt"/>
                          <a:ea typeface="+mn-ea"/>
                          <a:cs typeface="Arial" panose="020B0604020202020204" pitchFamily="34" charset="0"/>
                        </a:rPr>
                        <a:t>Approve the Statement of Accounts.</a:t>
                      </a:r>
                      <a:endParaRPr lang="en-GB" sz="1200" baseline="0" dirty="0">
                        <a:effectLst/>
                        <a:latin typeface="+mn-lt"/>
                        <a:ea typeface="Calibri" panose="020F0502020204030204" pitchFamily="34" charset="0"/>
                        <a:cs typeface="Arial" panose="020B0604020202020204" pitchFamily="34" charset="0"/>
                      </a:endParaRPr>
                    </a:p>
                  </a:txBody>
                  <a:tcPr marL="100330" marR="100330" marT="73025" marB="7302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just">
                        <a:spcAft>
                          <a:spcPts val="0"/>
                        </a:spcAft>
                      </a:pPr>
                      <a:r>
                        <a:rPr lang="en-US" sz="1200" kern="1200" baseline="0" dirty="0">
                          <a:solidFill>
                            <a:schemeClr val="dk1"/>
                          </a:solidFill>
                          <a:effectLst/>
                          <a:latin typeface="+mn-lt"/>
                          <a:ea typeface="+mn-ea"/>
                          <a:cs typeface="Arial" panose="020B0604020202020204" pitchFamily="34" charset="0"/>
                        </a:rPr>
                        <a:t>The Chief Finance Officer is responsible for the preparation of the Statement of Accounts in accordance with proper accounting practices as set out in the CIPFA Code of Practice on Local Authority Accounting in the United Kingdom. The statement is required to present fairly, the financial position of the Chief Constable as at the accounting date and its Income and Expenditure for the year ended 31 March 2022.</a:t>
                      </a:r>
                    </a:p>
                    <a:p>
                      <a:pPr marL="0" algn="just">
                        <a:spcAft>
                          <a:spcPts val="0"/>
                        </a:spcAft>
                      </a:pPr>
                      <a:endParaRPr lang="en-US" sz="1200" kern="1200" baseline="0" dirty="0">
                        <a:solidFill>
                          <a:schemeClr val="dk1"/>
                        </a:solidFill>
                        <a:effectLst/>
                        <a:latin typeface="+mn-lt"/>
                        <a:ea typeface="+mn-ea"/>
                        <a:cs typeface="Arial" panose="020B0604020202020204" pitchFamily="34" charset="0"/>
                      </a:endParaRPr>
                    </a:p>
                    <a:p>
                      <a:pPr marL="0" algn="just">
                        <a:spcAft>
                          <a:spcPts val="0"/>
                        </a:spcAft>
                      </a:pPr>
                      <a:r>
                        <a:rPr lang="en-US" sz="1200" kern="1200" baseline="0" dirty="0">
                          <a:solidFill>
                            <a:schemeClr val="dk1"/>
                          </a:solidFill>
                          <a:effectLst/>
                          <a:latin typeface="+mn-lt"/>
                          <a:ea typeface="+mn-ea"/>
                          <a:cs typeface="Arial" panose="020B0604020202020204" pitchFamily="34" charset="0"/>
                        </a:rPr>
                        <a:t>In preparing the accounts the CFO has:</a:t>
                      </a:r>
                      <a:endParaRPr lang="en-GB" sz="1200" kern="1200" baseline="0" dirty="0">
                        <a:solidFill>
                          <a:schemeClr val="dk1"/>
                        </a:solidFill>
                        <a:effectLst/>
                        <a:latin typeface="+mn-lt"/>
                        <a:ea typeface="+mn-ea"/>
                        <a:cs typeface="Arial" panose="020B0604020202020204" pitchFamily="34" charset="0"/>
                      </a:endParaRPr>
                    </a:p>
                    <a:p>
                      <a:pPr marL="171450" lvl="0" indent="-171450" algn="just">
                        <a:spcAft>
                          <a:spcPts val="0"/>
                        </a:spcAft>
                        <a:buFont typeface="Arial" panose="020B0604020202020204" pitchFamily="34" charset="0"/>
                        <a:buChar char="•"/>
                      </a:pPr>
                      <a:r>
                        <a:rPr lang="en-US" sz="1200" kern="1200" baseline="0" dirty="0">
                          <a:solidFill>
                            <a:schemeClr val="dk1"/>
                          </a:solidFill>
                          <a:effectLst/>
                          <a:latin typeface="+mn-lt"/>
                          <a:ea typeface="+mn-ea"/>
                          <a:cs typeface="Arial" panose="020B0604020202020204" pitchFamily="34" charset="0"/>
                        </a:rPr>
                        <a:t>Selected suitable accounting policies then applied them consistently.</a:t>
                      </a:r>
                      <a:endParaRPr lang="en-GB" sz="1200" kern="1200" baseline="0" dirty="0">
                        <a:solidFill>
                          <a:schemeClr val="dk1"/>
                        </a:solidFill>
                        <a:effectLst/>
                        <a:latin typeface="+mn-lt"/>
                        <a:ea typeface="+mn-ea"/>
                        <a:cs typeface="Arial" panose="020B0604020202020204" pitchFamily="34" charset="0"/>
                      </a:endParaRPr>
                    </a:p>
                    <a:p>
                      <a:pPr marL="171450" lvl="0" indent="-171450" algn="just">
                        <a:spcAft>
                          <a:spcPts val="0"/>
                        </a:spcAft>
                        <a:buFont typeface="Arial" panose="020B0604020202020204" pitchFamily="34" charset="0"/>
                        <a:buChar char="•"/>
                      </a:pPr>
                      <a:r>
                        <a:rPr lang="en-US" sz="1200" kern="1200" baseline="0" dirty="0">
                          <a:solidFill>
                            <a:schemeClr val="dk1"/>
                          </a:solidFill>
                          <a:effectLst/>
                          <a:latin typeface="+mn-lt"/>
                          <a:ea typeface="+mn-ea"/>
                          <a:cs typeface="Arial" panose="020B0604020202020204" pitchFamily="34" charset="0"/>
                        </a:rPr>
                        <a:t>Made judgements and estimates that are reasonable and prudent.</a:t>
                      </a:r>
                      <a:endParaRPr lang="en-GB" sz="1200" kern="1200" baseline="0" dirty="0">
                        <a:solidFill>
                          <a:schemeClr val="dk1"/>
                        </a:solidFill>
                        <a:effectLst/>
                        <a:latin typeface="+mn-lt"/>
                        <a:ea typeface="+mn-ea"/>
                        <a:cs typeface="Arial" panose="020B0604020202020204" pitchFamily="34" charset="0"/>
                      </a:endParaRPr>
                    </a:p>
                    <a:p>
                      <a:pPr marL="171450" lvl="0" indent="-171450" algn="just">
                        <a:spcAft>
                          <a:spcPts val="0"/>
                        </a:spcAft>
                        <a:buFont typeface="Arial" panose="020B0604020202020204" pitchFamily="34" charset="0"/>
                        <a:buChar char="•"/>
                      </a:pPr>
                      <a:r>
                        <a:rPr lang="en-US" sz="1200" kern="1200" baseline="0" dirty="0">
                          <a:solidFill>
                            <a:schemeClr val="dk1"/>
                          </a:solidFill>
                          <a:effectLst/>
                          <a:latin typeface="+mn-lt"/>
                          <a:ea typeface="+mn-ea"/>
                          <a:cs typeface="Arial" panose="020B0604020202020204" pitchFamily="34" charset="0"/>
                        </a:rPr>
                        <a:t>Complied with the Code of Practice.</a:t>
                      </a:r>
                      <a:endParaRPr lang="en-GB" sz="1200" kern="1200" baseline="0" dirty="0">
                        <a:solidFill>
                          <a:schemeClr val="dk1"/>
                        </a:solidFill>
                        <a:effectLst/>
                        <a:latin typeface="+mn-lt"/>
                        <a:ea typeface="+mn-ea"/>
                        <a:cs typeface="Arial" panose="020B0604020202020204" pitchFamily="34" charset="0"/>
                      </a:endParaRPr>
                    </a:p>
                    <a:p>
                      <a:pPr marL="171450" lvl="0" indent="-171450" algn="just">
                        <a:spcAft>
                          <a:spcPts val="0"/>
                        </a:spcAft>
                        <a:buFont typeface="Arial" panose="020B0604020202020204" pitchFamily="34" charset="0"/>
                        <a:buChar char="•"/>
                      </a:pPr>
                      <a:r>
                        <a:rPr lang="en-US" sz="1200" kern="1200" baseline="0" dirty="0">
                          <a:solidFill>
                            <a:schemeClr val="dk1"/>
                          </a:solidFill>
                          <a:effectLst/>
                          <a:latin typeface="+mn-lt"/>
                          <a:ea typeface="+mn-ea"/>
                          <a:cs typeface="Arial" panose="020B0604020202020204" pitchFamily="34" charset="0"/>
                        </a:rPr>
                        <a:t>Kept proper records that are up to date.</a:t>
                      </a:r>
                      <a:endParaRPr lang="en-GB" sz="1200" kern="1200" baseline="0" dirty="0">
                        <a:solidFill>
                          <a:schemeClr val="dk1"/>
                        </a:solidFill>
                        <a:effectLst/>
                        <a:latin typeface="+mn-lt"/>
                        <a:ea typeface="+mn-ea"/>
                        <a:cs typeface="Arial" panose="020B0604020202020204" pitchFamily="34" charset="0"/>
                      </a:endParaRPr>
                    </a:p>
                    <a:p>
                      <a:pPr marL="171450" lvl="0" indent="-171450" algn="just">
                        <a:spcAft>
                          <a:spcPts val="0"/>
                        </a:spcAft>
                        <a:buFont typeface="Arial" panose="020B0604020202020204" pitchFamily="34" charset="0"/>
                        <a:buChar char="•"/>
                      </a:pPr>
                      <a:r>
                        <a:rPr lang="en-US" sz="1200" kern="1200" baseline="0" dirty="0">
                          <a:solidFill>
                            <a:schemeClr val="dk1"/>
                          </a:solidFill>
                          <a:effectLst/>
                          <a:latin typeface="+mn-lt"/>
                          <a:ea typeface="+mn-ea"/>
                          <a:cs typeface="Arial" panose="020B0604020202020204" pitchFamily="34" charset="0"/>
                        </a:rPr>
                        <a:t>Taken reasonable steps for the prevention and detection of fraud and other irregularities.</a:t>
                      </a:r>
                      <a:endParaRPr lang="en-GB" sz="1200" b="0" baseline="0" dirty="0">
                        <a:latin typeface="+mn-lt"/>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just">
                        <a:spcAft>
                          <a:spcPts val="0"/>
                        </a:spcAft>
                      </a:pPr>
                      <a:r>
                        <a:rPr lang="en-US" sz="1200" kern="1200" baseline="0" dirty="0">
                          <a:solidFill>
                            <a:schemeClr val="dk1"/>
                          </a:solidFill>
                          <a:effectLst/>
                          <a:latin typeface="+mn-lt"/>
                          <a:ea typeface="+mn-ea"/>
                          <a:cs typeface="Arial" panose="020B0604020202020204" pitchFamily="34" charset="0"/>
                        </a:rPr>
                        <a:t>I certify that in my opinion this Statement of Accounts present a true and fair view of the financial position of the Chief Constable as at 31 March 2022 and its income and expenditure for the year ended 31 March 2022.</a:t>
                      </a:r>
                      <a:endParaRPr lang="en-GB" sz="1200" baseline="0" dirty="0">
                        <a:effectLst/>
                        <a:latin typeface="+mn-lt"/>
                        <a:cs typeface="Arial" panose="020B0604020202020204" pitchFamily="34" charset="0"/>
                      </a:endParaRPr>
                    </a:p>
                    <a:p>
                      <a:pPr marL="0" algn="just">
                        <a:spcAft>
                          <a:spcPts val="0"/>
                        </a:spcAft>
                      </a:pPr>
                      <a:r>
                        <a:rPr lang="en-US" sz="1200" kern="1200" baseline="0" dirty="0">
                          <a:solidFill>
                            <a:schemeClr val="dk1"/>
                          </a:solidFill>
                          <a:effectLst/>
                          <a:latin typeface="+mn-lt"/>
                          <a:ea typeface="+mn-ea"/>
                          <a:cs typeface="Arial" panose="020B0604020202020204" pitchFamily="34" charset="0"/>
                        </a:rPr>
                        <a:t> </a:t>
                      </a:r>
                      <a:endParaRPr lang="en-GB" sz="1200" baseline="0" dirty="0">
                        <a:effectLst/>
                        <a:latin typeface="+mn-lt"/>
                        <a:cs typeface="Arial" panose="020B0604020202020204" pitchFamily="34" charset="0"/>
                      </a:endParaRPr>
                    </a:p>
                    <a:p>
                      <a:pPr marL="0" algn="just">
                        <a:spcAft>
                          <a:spcPts val="0"/>
                        </a:spcAft>
                      </a:pPr>
                      <a:r>
                        <a:rPr lang="en-US" sz="1200" kern="1200" baseline="0" dirty="0">
                          <a:solidFill>
                            <a:schemeClr val="dk1"/>
                          </a:solidFill>
                          <a:effectLst/>
                          <a:latin typeface="+mn-lt"/>
                          <a:ea typeface="+mn-ea"/>
                          <a:cs typeface="Arial" panose="020B0604020202020204" pitchFamily="34" charset="0"/>
                        </a:rPr>
                        <a:t> </a:t>
                      </a:r>
                    </a:p>
                    <a:p>
                      <a:pPr marL="0" algn="just">
                        <a:spcAft>
                          <a:spcPts val="0"/>
                        </a:spcAft>
                      </a:pPr>
                      <a:endParaRPr lang="en-GB" sz="1200" baseline="0" dirty="0">
                        <a:effectLst/>
                        <a:latin typeface="+mn-lt"/>
                        <a:cs typeface="Arial" panose="020B0604020202020204" pitchFamily="34" charset="0"/>
                      </a:endParaRPr>
                    </a:p>
                    <a:p>
                      <a:pPr marL="0" algn="l">
                        <a:spcAft>
                          <a:spcPts val="0"/>
                        </a:spcAft>
                      </a:pPr>
                      <a:r>
                        <a:rPr lang="en-US" sz="1200" kern="1200" baseline="0" dirty="0">
                          <a:solidFill>
                            <a:srgbClr val="002060"/>
                          </a:solidFill>
                          <a:effectLst/>
                          <a:latin typeface="+mn-lt"/>
                          <a:ea typeface="+mn-ea"/>
                          <a:cs typeface="Arial" panose="020B0604020202020204" pitchFamily="34" charset="0"/>
                        </a:rPr>
                        <a:t>M. Kimberley, CPFA</a:t>
                      </a:r>
                      <a:br>
                        <a:rPr lang="en-US" sz="1200" kern="1200" baseline="0" dirty="0">
                          <a:solidFill>
                            <a:srgbClr val="002060"/>
                          </a:solidFill>
                          <a:effectLst/>
                          <a:latin typeface="+mn-lt"/>
                          <a:ea typeface="+mn-ea"/>
                          <a:cs typeface="Arial" panose="020B0604020202020204" pitchFamily="34" charset="0"/>
                        </a:rPr>
                      </a:br>
                      <a:r>
                        <a:rPr lang="en-US" sz="1200" kern="1200" baseline="0" dirty="0">
                          <a:solidFill>
                            <a:srgbClr val="002060"/>
                          </a:solidFill>
                          <a:effectLst/>
                          <a:latin typeface="+mn-lt"/>
                          <a:ea typeface="+mn-ea"/>
                          <a:cs typeface="Arial" panose="020B0604020202020204" pitchFamily="34" charset="0"/>
                        </a:rPr>
                        <a:t>Chief Finance Officer Nottinghamshire Police </a:t>
                      </a:r>
                      <a:br>
                        <a:rPr lang="en-US" sz="1200" kern="1200" baseline="0" dirty="0">
                          <a:solidFill>
                            <a:srgbClr val="002060"/>
                          </a:solidFill>
                          <a:effectLst/>
                          <a:latin typeface="+mn-lt"/>
                          <a:ea typeface="+mn-ea"/>
                          <a:cs typeface="Arial" panose="020B0604020202020204" pitchFamily="34" charset="0"/>
                        </a:rPr>
                      </a:br>
                      <a:endParaRPr lang="en-GB" sz="1200" b="1" baseline="0" dirty="0">
                        <a:solidFill>
                          <a:srgbClr val="FF0000"/>
                        </a:solidFill>
                        <a:effectLst/>
                        <a:latin typeface="+mn-lt"/>
                        <a:cs typeface="Arial" panose="020B0604020202020204" pitchFamily="34" charset="0"/>
                      </a:endParaRPr>
                    </a:p>
                    <a:p>
                      <a:pPr marL="0" algn="just">
                        <a:spcAft>
                          <a:spcPts val="0"/>
                        </a:spcAft>
                      </a:pPr>
                      <a:r>
                        <a:rPr lang="en-US" sz="1200" kern="1200" baseline="0" dirty="0">
                          <a:solidFill>
                            <a:schemeClr val="dk1"/>
                          </a:solidFill>
                          <a:effectLst/>
                          <a:latin typeface="+mn-lt"/>
                          <a:ea typeface="+mn-ea"/>
                          <a:cs typeface="Arial" panose="020B0604020202020204" pitchFamily="34" charset="0"/>
                        </a:rPr>
                        <a:t> </a:t>
                      </a:r>
                    </a:p>
                    <a:p>
                      <a:pPr marL="0" algn="just">
                        <a:spcAft>
                          <a:spcPts val="0"/>
                        </a:spcAft>
                      </a:pPr>
                      <a:endParaRPr lang="en-US" sz="1200" kern="1200" baseline="0" dirty="0">
                        <a:solidFill>
                          <a:schemeClr val="dk1"/>
                        </a:solidFill>
                        <a:effectLst/>
                        <a:latin typeface="+mn-lt"/>
                        <a:ea typeface="+mn-ea"/>
                        <a:cs typeface="Arial" panose="020B0604020202020204" pitchFamily="34" charset="0"/>
                      </a:endParaRPr>
                    </a:p>
                    <a:p>
                      <a:pPr marL="0" algn="just">
                        <a:spcAft>
                          <a:spcPts val="0"/>
                        </a:spcAft>
                      </a:pPr>
                      <a:endParaRPr lang="en-US" sz="1200" kern="1200" baseline="0" dirty="0">
                        <a:solidFill>
                          <a:schemeClr val="dk1"/>
                        </a:solidFill>
                        <a:effectLst/>
                        <a:latin typeface="+mn-lt"/>
                        <a:ea typeface="+mn-ea"/>
                        <a:cs typeface="Arial" panose="020B0604020202020204" pitchFamily="34" charset="0"/>
                      </a:endParaRPr>
                    </a:p>
                    <a:p>
                      <a:pPr marL="0" algn="just">
                        <a:spcAft>
                          <a:spcPts val="0"/>
                        </a:spcAft>
                      </a:pPr>
                      <a:endParaRPr lang="en-GB" sz="1200" baseline="0" dirty="0">
                        <a:effectLst/>
                        <a:latin typeface="+mn-lt"/>
                        <a:cs typeface="Arial" panose="020B0604020202020204" pitchFamily="34" charset="0"/>
                      </a:endParaRPr>
                    </a:p>
                    <a:p>
                      <a:pPr marL="0" algn="l">
                        <a:spcAft>
                          <a:spcPts val="0"/>
                        </a:spcAft>
                      </a:pPr>
                      <a:r>
                        <a:rPr lang="en-US" sz="1200" b="1" kern="1200" baseline="0" dirty="0">
                          <a:solidFill>
                            <a:srgbClr val="002060"/>
                          </a:solidFill>
                          <a:effectLst/>
                          <a:latin typeface="+mn-lt"/>
                          <a:ea typeface="+mn-ea"/>
                          <a:cs typeface="Arial" panose="020B0604020202020204" pitchFamily="34" charset="0"/>
                        </a:rPr>
                        <a:t>Approval</a:t>
                      </a:r>
                      <a:br>
                        <a:rPr lang="en-US" sz="1200" b="1" kern="1200" baseline="0" dirty="0">
                          <a:solidFill>
                            <a:schemeClr val="dk1"/>
                          </a:solidFill>
                          <a:effectLst/>
                          <a:latin typeface="+mn-lt"/>
                          <a:ea typeface="+mn-ea"/>
                          <a:cs typeface="Arial" panose="020B0604020202020204" pitchFamily="34" charset="0"/>
                        </a:rPr>
                      </a:br>
                      <a:r>
                        <a:rPr lang="en-US" sz="1200" kern="1200" baseline="0" dirty="0">
                          <a:solidFill>
                            <a:schemeClr val="dk1"/>
                          </a:solidFill>
                          <a:effectLst/>
                          <a:latin typeface="+mn-lt"/>
                          <a:ea typeface="+mn-ea"/>
                          <a:cs typeface="Arial" panose="020B0604020202020204" pitchFamily="34" charset="0"/>
                        </a:rPr>
                        <a:t>The Statement of Accounts was approved by the Joint Independent Audit Committee.</a:t>
                      </a:r>
                      <a:endParaRPr lang="en-US" sz="1200" b="1" kern="1200" baseline="0" dirty="0">
                        <a:solidFill>
                          <a:srgbClr val="FF0000"/>
                        </a:solidFill>
                        <a:effectLst/>
                        <a:latin typeface="+mn-lt"/>
                        <a:ea typeface="+mn-ea"/>
                        <a:cs typeface="Arial" panose="020B0604020202020204" pitchFamily="34" charset="0"/>
                      </a:endParaRPr>
                    </a:p>
                    <a:p>
                      <a:pPr marL="0" algn="just">
                        <a:spcAft>
                          <a:spcPts val="0"/>
                        </a:spcAft>
                      </a:pPr>
                      <a:endParaRPr lang="en-US" sz="1200" kern="1200" baseline="0" dirty="0">
                        <a:solidFill>
                          <a:srgbClr val="002060"/>
                        </a:solidFill>
                        <a:effectLst/>
                        <a:latin typeface="+mn-lt"/>
                        <a:ea typeface="+mn-ea"/>
                        <a:cs typeface="Arial" panose="020B0604020202020204" pitchFamily="34" charset="0"/>
                      </a:endParaRPr>
                    </a:p>
                    <a:p>
                      <a:pPr marL="0" algn="just">
                        <a:spcAft>
                          <a:spcPts val="0"/>
                        </a:spcAft>
                      </a:pPr>
                      <a:endParaRPr lang="en-US" sz="1200" kern="1200" baseline="0" dirty="0">
                        <a:solidFill>
                          <a:srgbClr val="002060"/>
                        </a:solidFill>
                        <a:effectLst/>
                        <a:latin typeface="+mn-lt"/>
                        <a:ea typeface="+mn-ea"/>
                        <a:cs typeface="Arial" panose="020B0604020202020204" pitchFamily="34" charset="0"/>
                      </a:endParaRPr>
                    </a:p>
                    <a:p>
                      <a:pPr marL="0" algn="just">
                        <a:spcAft>
                          <a:spcPts val="0"/>
                        </a:spcAft>
                      </a:pPr>
                      <a:endParaRPr lang="en-US" sz="1200" kern="1200" baseline="0" dirty="0">
                        <a:solidFill>
                          <a:srgbClr val="002060"/>
                        </a:solidFill>
                        <a:effectLst/>
                        <a:latin typeface="+mn-lt"/>
                        <a:ea typeface="+mn-ea"/>
                        <a:cs typeface="Arial" panose="020B0604020202020204" pitchFamily="34" charset="0"/>
                      </a:endParaRPr>
                    </a:p>
                    <a:p>
                      <a:pPr marL="0" algn="just">
                        <a:spcAft>
                          <a:spcPts val="0"/>
                        </a:spcAft>
                      </a:pPr>
                      <a:endParaRPr lang="en-US" sz="1200" kern="1200" baseline="0" dirty="0">
                        <a:solidFill>
                          <a:srgbClr val="002060"/>
                        </a:solidFill>
                        <a:effectLst/>
                        <a:latin typeface="+mn-lt"/>
                        <a:ea typeface="+mn-ea"/>
                        <a:cs typeface="Arial" panose="020B0604020202020204" pitchFamily="34" charset="0"/>
                      </a:endParaRPr>
                    </a:p>
                    <a:p>
                      <a:pPr marL="0" algn="l">
                        <a:spcAft>
                          <a:spcPts val="0"/>
                        </a:spcAft>
                      </a:pPr>
                      <a:r>
                        <a:rPr lang="en-US" sz="1200" kern="1200" baseline="0" dirty="0">
                          <a:solidFill>
                            <a:srgbClr val="002060"/>
                          </a:solidFill>
                          <a:effectLst/>
                          <a:latin typeface="+mn-lt"/>
                          <a:ea typeface="+mn-ea"/>
                          <a:cs typeface="Arial" panose="020B0604020202020204" pitchFamily="34" charset="0"/>
                        </a:rPr>
                        <a:t>K. Meynell</a:t>
                      </a:r>
                      <a:br>
                        <a:rPr lang="en-US" sz="1200" kern="1200" baseline="0" dirty="0">
                          <a:solidFill>
                            <a:srgbClr val="002060"/>
                          </a:solidFill>
                          <a:effectLst/>
                          <a:latin typeface="+mn-lt"/>
                          <a:ea typeface="+mn-ea"/>
                          <a:cs typeface="Arial" panose="020B0604020202020204" pitchFamily="34" charset="0"/>
                        </a:rPr>
                      </a:br>
                      <a:r>
                        <a:rPr lang="en-US" sz="1200" kern="1200" baseline="0" dirty="0">
                          <a:solidFill>
                            <a:srgbClr val="002060"/>
                          </a:solidFill>
                          <a:effectLst/>
                          <a:latin typeface="+mn-lt"/>
                          <a:ea typeface="+mn-ea"/>
                          <a:cs typeface="Arial" panose="020B0604020202020204" pitchFamily="34" charset="0"/>
                        </a:rPr>
                        <a:t>Nottinghamshire Police Chief Constable</a:t>
                      </a:r>
                    </a:p>
                    <a:p>
                      <a:pPr marL="0" algn="l">
                        <a:spcAft>
                          <a:spcPts val="0"/>
                        </a:spcAft>
                      </a:pPr>
                      <a:endParaRPr lang="en-US" sz="1200" b="1" kern="1200" baseline="0" dirty="0">
                        <a:solidFill>
                          <a:srgbClr val="FF0000"/>
                        </a:solidFill>
                        <a:effectLst/>
                        <a:latin typeface="+mn-lt"/>
                        <a:ea typeface="+mn-ea"/>
                        <a:cs typeface="Arial" panose="020B0604020202020204" pitchFamily="34" charset="0"/>
                      </a:endParaRPr>
                    </a:p>
                    <a:p>
                      <a:pPr marL="0" indent="-171450" algn="just">
                        <a:spcAft>
                          <a:spcPts val="0"/>
                        </a:spcAft>
                        <a:buFont typeface="Arial" panose="020B0604020202020204" pitchFamily="34" charset="0"/>
                        <a:buChar char="•"/>
                      </a:pPr>
                      <a:endParaRPr lang="en-GB" sz="1200" baseline="0" dirty="0">
                        <a:latin typeface="+mn-lt"/>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8716843"/>
                  </a:ext>
                </a:extLst>
              </a:tr>
            </a:tbl>
          </a:graphicData>
        </a:graphic>
      </p:graphicFrame>
    </p:spTree>
    <p:extLst>
      <p:ext uri="{BB962C8B-B14F-4D97-AF65-F5344CB8AC3E}">
        <p14:creationId xmlns:p14="http://schemas.microsoft.com/office/powerpoint/2010/main" val="1015284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67446" y="0"/>
            <a:ext cx="338554" cy="6876000"/>
          </a:xfrm>
          <a:prstGeom prst="rect">
            <a:avLst/>
          </a:prstGeom>
          <a:solidFill>
            <a:srgbClr val="00206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ANNUAL GOVERNANCE STATEMENT</a:t>
            </a:r>
            <a:r>
              <a:rPr lang="en-GB" sz="1000" b="1" dirty="0">
                <a:solidFill>
                  <a:schemeClr val="bg1"/>
                </a:solidFill>
              </a:rPr>
              <a:t>  |   STATEMENT OF ACCOUNTS – 2021-22</a:t>
            </a:r>
            <a:endParaRPr lang="en-GB" sz="1000" dirty="0">
              <a:solidFill>
                <a:schemeClr val="bg1"/>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2" y="6356358"/>
            <a:ext cx="315109" cy="365125"/>
          </a:xfrm>
        </p:spPr>
        <p:txBody>
          <a:bodyPr vert="horz"/>
          <a:lstStyle/>
          <a:p>
            <a:fld id="{97D3BC75-7245-4D53-964E-6D1A27AF082C}" type="slidenum">
              <a:rPr lang="en-GB" sz="1000" smtClean="0">
                <a:solidFill>
                  <a:schemeClr val="bg1"/>
                </a:solidFill>
              </a:rPr>
              <a:t>29</a:t>
            </a:fld>
            <a:endParaRPr lang="en-GB" sz="1000" dirty="0">
              <a:solidFill>
                <a:schemeClr val="bg1"/>
              </a:solidFill>
            </a:endParaRPr>
          </a:p>
        </p:txBody>
      </p:sp>
      <p:pic>
        <p:nvPicPr>
          <p:cNvPr id="22" name="Picture 21">
            <a:extLst>
              <a:ext uri="{FF2B5EF4-FFF2-40B4-BE49-F238E27FC236}">
                <a16:creationId xmlns:a16="http://schemas.microsoft.com/office/drawing/2014/main" id="{15DF5B37-50D9-4E93-BEBD-31A5BD0841B6}"/>
              </a:ext>
            </a:extLst>
          </p:cNvPr>
          <p:cNvPicPr>
            <a:picLocks noChangeAspect="1"/>
          </p:cNvPicPr>
          <p:nvPr/>
        </p:nvPicPr>
        <p:blipFill rotWithShape="1">
          <a:blip r:embed="rId2">
            <a:extLst>
              <a:ext uri="{28A0092B-C50C-407E-A947-70E740481C1C}">
                <a14:useLocalDpi xmlns:a14="http://schemas.microsoft.com/office/drawing/2010/main" val="0"/>
              </a:ext>
            </a:extLst>
          </a:blip>
          <a:srcRect l="34195"/>
          <a:stretch/>
        </p:blipFill>
        <p:spPr>
          <a:xfrm>
            <a:off x="6951216" y="140573"/>
            <a:ext cx="1895190" cy="1152000"/>
          </a:xfrm>
          <a:prstGeom prst="rect">
            <a:avLst/>
          </a:prstGeom>
        </p:spPr>
      </p:pic>
      <p:graphicFrame>
        <p:nvGraphicFramePr>
          <p:cNvPr id="7" name="Table 6">
            <a:extLst>
              <a:ext uri="{FF2B5EF4-FFF2-40B4-BE49-F238E27FC236}">
                <a16:creationId xmlns:a16="http://schemas.microsoft.com/office/drawing/2014/main" id="{700572DE-53C6-466F-911B-A6BFFDA02DD8}"/>
              </a:ext>
            </a:extLst>
          </p:cNvPr>
          <p:cNvGraphicFramePr>
            <a:graphicFrameLocks noGrp="1"/>
          </p:cNvGraphicFramePr>
          <p:nvPr>
            <p:extLst>
              <p:ext uri="{D42A27DB-BD31-4B8C-83A1-F6EECF244321}">
                <p14:modId xmlns:p14="http://schemas.microsoft.com/office/powerpoint/2010/main" val="1452147699"/>
              </p:ext>
            </p:extLst>
          </p:nvPr>
        </p:nvGraphicFramePr>
        <p:xfrm>
          <a:off x="416214" y="142305"/>
          <a:ext cx="4235685" cy="728292"/>
        </p:xfrm>
        <a:graphic>
          <a:graphicData uri="http://schemas.openxmlformats.org/drawingml/2006/table">
            <a:tbl>
              <a:tblPr firstRow="1" bandRow="1">
                <a:tableStyleId>{5C22544A-7EE6-4342-B048-85BDC9FD1C3A}</a:tableStyleId>
              </a:tblPr>
              <a:tblGrid>
                <a:gridCol w="4235685">
                  <a:extLst>
                    <a:ext uri="{9D8B030D-6E8A-4147-A177-3AD203B41FA5}">
                      <a16:colId xmlns:a16="http://schemas.microsoft.com/office/drawing/2014/main" val="2041282725"/>
                    </a:ext>
                  </a:extLst>
                </a:gridCol>
              </a:tblGrid>
              <a:tr h="728292">
                <a:tc>
                  <a:txBody>
                    <a:bodyPr/>
                    <a:lstStyle/>
                    <a:p>
                      <a:r>
                        <a:rPr lang="en-US" sz="1800" b="1" kern="1200" dirty="0">
                          <a:solidFill>
                            <a:srgbClr val="002060"/>
                          </a:solidFill>
                          <a:effectLst/>
                          <a:latin typeface="+mn-lt"/>
                          <a:ea typeface="+mn-ea"/>
                          <a:cs typeface="Arial" panose="020B0604020202020204" pitchFamily="34" charset="0"/>
                        </a:rPr>
                        <a:t>Nottinghamshire Police</a:t>
                      </a:r>
                      <a:endParaRPr lang="en-GB" sz="1800" b="1" kern="1200" dirty="0">
                        <a:solidFill>
                          <a:srgbClr val="002060"/>
                        </a:solidFill>
                        <a:effectLst/>
                        <a:latin typeface="+mn-lt"/>
                        <a:ea typeface="+mn-ea"/>
                        <a:cs typeface="Arial" panose="020B0604020202020204" pitchFamily="34" charset="0"/>
                      </a:endParaRPr>
                    </a:p>
                    <a:p>
                      <a:r>
                        <a:rPr lang="en-US" sz="1800" b="1" kern="1200" dirty="0">
                          <a:solidFill>
                            <a:srgbClr val="002060"/>
                          </a:solidFill>
                          <a:effectLst/>
                          <a:latin typeface="+mn-lt"/>
                          <a:ea typeface="+mn-ea"/>
                          <a:cs typeface="Arial" panose="020B0604020202020204" pitchFamily="34" charset="0"/>
                        </a:rPr>
                        <a:t>Annual Governance Statement </a:t>
                      </a:r>
                      <a:r>
                        <a:rPr lang="en-GB" sz="1800" b="1" kern="1200" dirty="0">
                          <a:solidFill>
                            <a:srgbClr val="002060"/>
                          </a:solidFill>
                          <a:effectLst/>
                          <a:latin typeface="+mn-lt"/>
                          <a:ea typeface="+mn-ea"/>
                          <a:cs typeface="Arial" panose="020B0604020202020204" pitchFamily="34" charset="0"/>
                        </a:rPr>
                        <a:t>2021-22</a:t>
                      </a:r>
                      <a:endParaRPr lang="en-GB" sz="1200" dirty="0">
                        <a:effectLst/>
                        <a:latin typeface="+mn-lt"/>
                        <a:ea typeface="Calibri" panose="020F0502020204030204" pitchFamily="34" charset="0"/>
                        <a:cs typeface="Arial" panose="020B0604020202020204" pitchFamily="34" charset="0"/>
                      </a:endParaRPr>
                    </a:p>
                  </a:txBody>
                  <a:tcPr marL="100330" marR="100330" marT="73025" marB="7302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8716843"/>
                  </a:ext>
                </a:extLst>
              </a:tr>
            </a:tbl>
          </a:graphicData>
        </a:graphic>
      </p:graphicFrame>
      <p:graphicFrame>
        <p:nvGraphicFramePr>
          <p:cNvPr id="8" name="Table 7">
            <a:extLst>
              <a:ext uri="{FF2B5EF4-FFF2-40B4-BE49-F238E27FC236}">
                <a16:creationId xmlns:a16="http://schemas.microsoft.com/office/drawing/2014/main" id="{BCCCE41E-3B13-4183-8F7C-13F73329C9DD}"/>
              </a:ext>
            </a:extLst>
          </p:cNvPr>
          <p:cNvGraphicFramePr>
            <a:graphicFrameLocks noGrp="1"/>
          </p:cNvGraphicFramePr>
          <p:nvPr>
            <p:extLst>
              <p:ext uri="{D42A27DB-BD31-4B8C-83A1-F6EECF244321}">
                <p14:modId xmlns:p14="http://schemas.microsoft.com/office/powerpoint/2010/main" val="2764176688"/>
              </p:ext>
            </p:extLst>
          </p:nvPr>
        </p:nvGraphicFramePr>
        <p:xfrm>
          <a:off x="267418" y="861361"/>
          <a:ext cx="9204385" cy="5845810"/>
        </p:xfrm>
        <a:graphic>
          <a:graphicData uri="http://schemas.openxmlformats.org/drawingml/2006/table">
            <a:tbl>
              <a:tblPr firstRow="1" bandRow="1">
                <a:tableStyleId>{5C22544A-7EE6-4342-B048-85BDC9FD1C3A}</a:tableStyleId>
              </a:tblPr>
              <a:tblGrid>
                <a:gridCol w="9204385">
                  <a:extLst>
                    <a:ext uri="{9D8B030D-6E8A-4147-A177-3AD203B41FA5}">
                      <a16:colId xmlns:a16="http://schemas.microsoft.com/office/drawing/2014/main" val="2041282725"/>
                    </a:ext>
                  </a:extLst>
                </a:gridCol>
              </a:tblGrid>
              <a:tr h="5414598">
                <a:tc>
                  <a:txBody>
                    <a:bodyPr/>
                    <a:lstStyle/>
                    <a:p>
                      <a:pPr marL="0" indent="0" algn="just">
                        <a:lnSpc>
                          <a:spcPct val="100000"/>
                        </a:lnSpc>
                        <a:spcBef>
                          <a:spcPts val="0"/>
                        </a:spcBef>
                        <a:spcAft>
                          <a:spcPts val="0"/>
                        </a:spcAft>
                        <a:buFont typeface="+mj-lt"/>
                        <a:buNone/>
                      </a:pPr>
                      <a:r>
                        <a:rPr lang="en-GB" sz="1400" b="1" dirty="0">
                          <a:solidFill>
                            <a:srgbClr val="002060"/>
                          </a:solidFill>
                          <a:effectLst/>
                          <a:latin typeface="+mn-lt"/>
                          <a:ea typeface="Calibri" panose="020F0502020204030204" pitchFamily="34" charset="0"/>
                          <a:cs typeface="Arial" panose="020B0604020202020204" pitchFamily="34" charset="0"/>
                        </a:rPr>
                        <a:t>1.0       Introduction</a:t>
                      </a:r>
                    </a:p>
                    <a:p>
                      <a:pPr marL="0" indent="0" algn="just">
                        <a:lnSpc>
                          <a:spcPct val="100000"/>
                        </a:lnSpc>
                        <a:spcBef>
                          <a:spcPts val="0"/>
                        </a:spcBef>
                        <a:spcAft>
                          <a:spcPts val="0"/>
                        </a:spcAft>
                        <a:buFont typeface="+mj-lt"/>
                        <a:buNone/>
                      </a:pPr>
                      <a:endParaRPr lang="en-GB" sz="1200" b="1" dirty="0">
                        <a:solidFill>
                          <a:srgbClr val="002060"/>
                        </a:solidFill>
                        <a:effectLst/>
                        <a:latin typeface="+mn-lt"/>
                        <a:ea typeface="Calibri" panose="020F0502020204030204" pitchFamily="34" charset="0"/>
                        <a:cs typeface="Arial" panose="020B0604020202020204" pitchFamily="34" charset="0"/>
                      </a:endParaRPr>
                    </a:p>
                    <a:p>
                      <a:pPr marL="0" indent="0" algn="just">
                        <a:lnSpc>
                          <a:spcPct val="100000"/>
                        </a:lnSpc>
                        <a:spcBef>
                          <a:spcPts val="0"/>
                        </a:spcBef>
                        <a:spcAft>
                          <a:spcPts val="0"/>
                        </a:spcAft>
                        <a:buFont typeface="+mj-lt"/>
                        <a:buNone/>
                      </a:pPr>
                      <a:r>
                        <a:rPr lang="en-GB" sz="1200" b="1" dirty="0">
                          <a:solidFill>
                            <a:srgbClr val="002060"/>
                          </a:solidFill>
                          <a:effectLst/>
                          <a:latin typeface="+mn-lt"/>
                          <a:ea typeface="Calibri" panose="020F0502020204030204" pitchFamily="34" charset="0"/>
                          <a:cs typeface="Arial" panose="020B0604020202020204" pitchFamily="34" charset="0"/>
                        </a:rPr>
                        <a:t>1.1       Scope of responsibility</a:t>
                      </a:r>
                    </a:p>
                    <a:p>
                      <a:pPr marL="0" indent="0" algn="just">
                        <a:lnSpc>
                          <a:spcPct val="100000"/>
                        </a:lnSpc>
                        <a:spcBef>
                          <a:spcPts val="0"/>
                        </a:spcBef>
                        <a:spcAft>
                          <a:spcPts val="0"/>
                        </a:spcAft>
                        <a:buFont typeface="+mj-lt"/>
                        <a:buNone/>
                      </a:pPr>
                      <a:endParaRPr lang="en-GB" sz="1200" b="1" dirty="0">
                        <a:solidFill>
                          <a:srgbClr val="002060"/>
                        </a:solidFill>
                        <a:effectLst/>
                        <a:latin typeface="+mn-lt"/>
                        <a:ea typeface="Calibri" panose="020F0502020204030204" pitchFamily="34" charset="0"/>
                        <a:cs typeface="Arial" panose="020B0604020202020204" pitchFamily="34" charset="0"/>
                      </a:endParaRPr>
                    </a:p>
                    <a:p>
                      <a:pPr marL="457200" lvl="1" indent="0" algn="just">
                        <a:lnSpc>
                          <a:spcPct val="100000"/>
                        </a:lnSpc>
                        <a:spcBef>
                          <a:spcPts val="0"/>
                        </a:spcBef>
                        <a:spcAft>
                          <a:spcPts val="0"/>
                        </a:spcAft>
                        <a:buFont typeface="+mj-lt"/>
                        <a:buNone/>
                      </a:pPr>
                      <a:r>
                        <a:rPr lang="en-GB" sz="1200" b="0" dirty="0">
                          <a:solidFill>
                            <a:schemeClr val="tx1"/>
                          </a:solidFill>
                          <a:effectLst/>
                          <a:latin typeface="+mn-lt"/>
                          <a:ea typeface="Calibri" panose="020F0502020204030204" pitchFamily="34" charset="0"/>
                          <a:cs typeface="Arial" panose="020B0604020202020204" pitchFamily="34" charset="0"/>
                        </a:rPr>
                        <a:t>Nottinghamshire Police is responsible for ensuring that its business is conducted in accordance with the law and proper standards, and that public money is safeguarded and properly accounted for, and used economically, efficiently and effectively. The Force has a duty under the Local Government Act 1999 to make arrangements to secure continuous improvement in the way in which its functions are exercised.</a:t>
                      </a:r>
                    </a:p>
                    <a:p>
                      <a:pPr marL="457200" lvl="1" indent="0" algn="just">
                        <a:lnSpc>
                          <a:spcPct val="100000"/>
                        </a:lnSpc>
                        <a:spcBef>
                          <a:spcPts val="0"/>
                        </a:spcBef>
                        <a:spcAft>
                          <a:spcPts val="0"/>
                        </a:spcAft>
                        <a:buFont typeface="+mj-lt"/>
                        <a:buNone/>
                      </a:pPr>
                      <a:endParaRPr lang="en-GB" sz="1200" b="0" dirty="0">
                        <a:solidFill>
                          <a:schemeClr val="tx1"/>
                        </a:solidFill>
                        <a:effectLst/>
                        <a:latin typeface="+mn-lt"/>
                        <a:ea typeface="Calibri" panose="020F0502020204030204" pitchFamily="34" charset="0"/>
                        <a:cs typeface="Arial" panose="020B0604020202020204" pitchFamily="34" charset="0"/>
                      </a:endParaRPr>
                    </a:p>
                    <a:p>
                      <a:pPr marL="457200" lvl="1" indent="0" algn="just">
                        <a:lnSpc>
                          <a:spcPct val="100000"/>
                        </a:lnSpc>
                        <a:spcBef>
                          <a:spcPts val="0"/>
                        </a:spcBef>
                        <a:spcAft>
                          <a:spcPts val="0"/>
                        </a:spcAft>
                        <a:buFont typeface="+mj-lt"/>
                        <a:buNone/>
                      </a:pPr>
                      <a:r>
                        <a:rPr lang="en-GB" sz="1200" b="0" dirty="0">
                          <a:solidFill>
                            <a:schemeClr val="tx1"/>
                          </a:solidFill>
                          <a:effectLst/>
                          <a:latin typeface="+mn-lt"/>
                          <a:ea typeface="Calibri" panose="020F0502020204030204" pitchFamily="34" charset="0"/>
                          <a:cs typeface="Arial" panose="020B0604020202020204" pitchFamily="34" charset="0"/>
                        </a:rPr>
                        <a:t>In discharging this overall responsibility, Nottinghamshire Police (hereafter referred to as the Force) is responsible for putting in place proper arrangements for the governance of its affairs, facilitating the effective exercise of its functions, and which includes arrangements for the management of risk.</a:t>
                      </a:r>
                    </a:p>
                    <a:p>
                      <a:pPr marL="457200" lvl="1" indent="0" algn="just">
                        <a:lnSpc>
                          <a:spcPct val="100000"/>
                        </a:lnSpc>
                        <a:spcBef>
                          <a:spcPts val="0"/>
                        </a:spcBef>
                        <a:spcAft>
                          <a:spcPts val="0"/>
                        </a:spcAft>
                        <a:buFont typeface="+mj-lt"/>
                        <a:buNone/>
                      </a:pPr>
                      <a:endParaRPr lang="en-GB" sz="1200" b="0" dirty="0">
                        <a:solidFill>
                          <a:schemeClr val="tx1"/>
                        </a:solidFill>
                        <a:effectLst/>
                        <a:latin typeface="+mn-lt"/>
                        <a:ea typeface="Calibri" panose="020F0502020204030204" pitchFamily="34" charset="0"/>
                        <a:cs typeface="Arial" panose="020B0604020202020204" pitchFamily="34" charset="0"/>
                      </a:endParaRPr>
                    </a:p>
                    <a:p>
                      <a:pPr marL="457200" lvl="1" indent="0" algn="just">
                        <a:lnSpc>
                          <a:spcPct val="100000"/>
                        </a:lnSpc>
                        <a:spcBef>
                          <a:spcPts val="0"/>
                        </a:spcBef>
                        <a:spcAft>
                          <a:spcPts val="0"/>
                        </a:spcAft>
                        <a:buFont typeface="+mj-lt"/>
                        <a:buNone/>
                      </a:pPr>
                      <a:r>
                        <a:rPr lang="en-GB" sz="1200" b="0" dirty="0">
                          <a:solidFill>
                            <a:schemeClr val="tx1"/>
                          </a:solidFill>
                          <a:effectLst/>
                          <a:latin typeface="+mn-lt"/>
                          <a:ea typeface="Calibri" panose="020F0502020204030204" pitchFamily="34" charset="0"/>
                          <a:cs typeface="Arial" panose="020B0604020202020204" pitchFamily="34" charset="0"/>
                        </a:rPr>
                        <a:t>The Chief Constable of Nottinghamshire Police and the Police and Crime Commissioner (PCC) for Nottinghamshire have adopted a Joint Code of Corporate Governance, which is consistent with the principles of the CIPFA 2016 Edition Framework ‘Delivering Good Governance in Local Government’. A copy of the Code of Governance can be obtained from the Nottinghamshire Office of Police and Crime Commissioner (NOPCC) website at </a:t>
                      </a:r>
                      <a:r>
                        <a:rPr lang="en-GB" sz="1200" b="0" dirty="0">
                          <a:solidFill>
                            <a:schemeClr val="tx1"/>
                          </a:solidFill>
                          <a:effectLst/>
                          <a:latin typeface="+mn-lt"/>
                          <a:ea typeface="Calibri" panose="020F0502020204030204" pitchFamily="34" charset="0"/>
                          <a:cs typeface="Arial" panose="020B0604020202020204" pitchFamily="34" charset="0"/>
                          <a:hlinkClick r:id="rId3"/>
                        </a:rPr>
                        <a:t>http://www.nottinghamshire.pcc.police.uk</a:t>
                      </a:r>
                      <a:r>
                        <a:rPr lang="en-GB" sz="1200" b="0" dirty="0">
                          <a:solidFill>
                            <a:schemeClr val="tx1"/>
                          </a:solidFill>
                          <a:effectLst/>
                          <a:latin typeface="+mn-lt"/>
                          <a:ea typeface="Calibri" panose="020F0502020204030204" pitchFamily="34" charset="0"/>
                          <a:cs typeface="Arial" panose="020B0604020202020204" pitchFamily="34" charset="0"/>
                        </a:rPr>
                        <a:t> .  </a:t>
                      </a:r>
                    </a:p>
                    <a:p>
                      <a:pPr marL="457200" lvl="1" indent="0" algn="just">
                        <a:lnSpc>
                          <a:spcPct val="100000"/>
                        </a:lnSpc>
                        <a:spcBef>
                          <a:spcPts val="0"/>
                        </a:spcBef>
                        <a:spcAft>
                          <a:spcPts val="0"/>
                        </a:spcAft>
                        <a:buFont typeface="+mj-lt"/>
                        <a:buNone/>
                      </a:pPr>
                      <a:endParaRPr lang="en-GB" sz="1200" b="0" dirty="0">
                        <a:solidFill>
                          <a:schemeClr val="tx1"/>
                        </a:solidFill>
                        <a:effectLst/>
                        <a:latin typeface="+mn-lt"/>
                        <a:ea typeface="Calibri" panose="020F0502020204030204" pitchFamily="34" charset="0"/>
                        <a:cs typeface="Arial" panose="020B0604020202020204" pitchFamily="34" charset="0"/>
                      </a:endParaRPr>
                    </a:p>
                    <a:p>
                      <a:pPr marL="457200" lvl="1" indent="0" algn="just">
                        <a:lnSpc>
                          <a:spcPct val="100000"/>
                        </a:lnSpc>
                        <a:spcBef>
                          <a:spcPts val="0"/>
                        </a:spcBef>
                        <a:spcAft>
                          <a:spcPts val="0"/>
                        </a:spcAft>
                        <a:buFont typeface="+mj-lt"/>
                        <a:buNone/>
                      </a:pPr>
                      <a:r>
                        <a:rPr lang="en-GB" sz="1200" b="0" dirty="0">
                          <a:solidFill>
                            <a:schemeClr val="tx1"/>
                          </a:solidFill>
                          <a:effectLst/>
                          <a:latin typeface="+mn-lt"/>
                          <a:ea typeface="Calibri" panose="020F0502020204030204" pitchFamily="34" charset="0"/>
                          <a:cs typeface="Arial" panose="020B0604020202020204" pitchFamily="34" charset="0"/>
                        </a:rPr>
                        <a:t>This Statement has been prepared following an assessment of the key elements of the governance framework, including the role of those responsible for the development and maintenance of the governance environment.  The statement explains how the Force has complied with the Code and also meets the requirements of Accounts and Audit (England) Regulations 2011, regulation 4(3), which requires all relevant bodies to prepare an annual governance statement.</a:t>
                      </a:r>
                    </a:p>
                    <a:p>
                      <a:pPr marL="0" indent="0" algn="just">
                        <a:lnSpc>
                          <a:spcPct val="100000"/>
                        </a:lnSpc>
                        <a:spcBef>
                          <a:spcPts val="0"/>
                        </a:spcBef>
                        <a:spcAft>
                          <a:spcPts val="0"/>
                        </a:spcAft>
                        <a:buFont typeface="+mj-lt"/>
                        <a:buNone/>
                      </a:pPr>
                      <a:endParaRPr lang="en-GB" sz="1200" b="1" dirty="0">
                        <a:solidFill>
                          <a:srgbClr val="002060"/>
                        </a:solidFill>
                        <a:effectLst/>
                        <a:latin typeface="+mn-lt"/>
                        <a:ea typeface="Calibri" panose="020F0502020204030204" pitchFamily="34" charset="0"/>
                        <a:cs typeface="Arial" panose="020B0604020202020204" pitchFamily="34" charset="0"/>
                      </a:endParaRPr>
                    </a:p>
                    <a:p>
                      <a:pPr marL="457200" lvl="1" indent="0" algn="just">
                        <a:lnSpc>
                          <a:spcPct val="100000"/>
                        </a:lnSpc>
                        <a:spcBef>
                          <a:spcPts val="0"/>
                        </a:spcBef>
                        <a:spcAft>
                          <a:spcPts val="0"/>
                        </a:spcAft>
                        <a:buFont typeface="+mj-lt"/>
                        <a:buNone/>
                      </a:pPr>
                      <a:r>
                        <a:rPr lang="en-GB" sz="1200" b="0" dirty="0">
                          <a:solidFill>
                            <a:schemeClr val="tx1"/>
                          </a:solidFill>
                          <a:effectLst/>
                          <a:latin typeface="+mn-lt"/>
                          <a:ea typeface="Calibri" panose="020F0502020204030204" pitchFamily="34" charset="0"/>
                          <a:cs typeface="Arial" panose="020B0604020202020204" pitchFamily="34" charset="0"/>
                        </a:rPr>
                        <a:t>The Statement also identifies how any changes made to governance as a result of Covid-19 have been put in place and how this has impacted on governance arrangements during the year. </a:t>
                      </a:r>
                    </a:p>
                    <a:p>
                      <a:pPr marL="0" indent="0" algn="just">
                        <a:lnSpc>
                          <a:spcPct val="100000"/>
                        </a:lnSpc>
                        <a:spcBef>
                          <a:spcPts val="0"/>
                        </a:spcBef>
                        <a:spcAft>
                          <a:spcPts val="0"/>
                        </a:spcAft>
                        <a:buFont typeface="+mj-lt"/>
                        <a:buNone/>
                      </a:pPr>
                      <a:endParaRPr lang="en-GB" sz="1200" b="1" dirty="0">
                        <a:solidFill>
                          <a:srgbClr val="002060"/>
                        </a:solidFill>
                        <a:effectLst/>
                        <a:latin typeface="+mn-lt"/>
                        <a:ea typeface="Calibri" panose="020F0502020204030204" pitchFamily="34" charset="0"/>
                        <a:cs typeface="Arial" panose="020B0604020202020204" pitchFamily="34" charset="0"/>
                      </a:endParaRPr>
                    </a:p>
                    <a:p>
                      <a:pPr marL="0" indent="0" algn="just">
                        <a:lnSpc>
                          <a:spcPct val="100000"/>
                        </a:lnSpc>
                        <a:spcBef>
                          <a:spcPts val="0"/>
                        </a:spcBef>
                        <a:spcAft>
                          <a:spcPts val="0"/>
                        </a:spcAft>
                        <a:buFont typeface="+mj-lt"/>
                        <a:buNone/>
                      </a:pPr>
                      <a:r>
                        <a:rPr lang="en-GB" sz="1200" b="1" dirty="0">
                          <a:solidFill>
                            <a:srgbClr val="002060"/>
                          </a:solidFill>
                          <a:effectLst/>
                          <a:latin typeface="+mn-lt"/>
                          <a:ea typeface="Calibri" panose="020F0502020204030204" pitchFamily="34" charset="0"/>
                          <a:cs typeface="Arial" panose="020B0604020202020204" pitchFamily="34" charset="0"/>
                        </a:rPr>
                        <a:t>1.2</a:t>
                      </a:r>
                      <a:r>
                        <a:rPr lang="en-GB" sz="1200" b="1" baseline="0" dirty="0">
                          <a:solidFill>
                            <a:srgbClr val="002060"/>
                          </a:solidFill>
                          <a:effectLst/>
                          <a:latin typeface="+mn-lt"/>
                          <a:ea typeface="Calibri" panose="020F0502020204030204" pitchFamily="34" charset="0"/>
                          <a:cs typeface="Arial" panose="020B0604020202020204" pitchFamily="34" charset="0"/>
                        </a:rPr>
                        <a:t>        </a:t>
                      </a:r>
                      <a:r>
                        <a:rPr lang="en-GB" sz="1200" b="1" dirty="0">
                          <a:solidFill>
                            <a:srgbClr val="002060"/>
                          </a:solidFill>
                          <a:effectLst/>
                          <a:latin typeface="+mn-lt"/>
                          <a:ea typeface="Calibri" panose="020F0502020204030204" pitchFamily="34" charset="0"/>
                          <a:cs typeface="Arial" panose="020B0604020202020204" pitchFamily="34" charset="0"/>
                        </a:rPr>
                        <a:t>The purpose of the governance framework</a:t>
                      </a:r>
                    </a:p>
                    <a:p>
                      <a:pPr marL="0" indent="0" algn="just">
                        <a:lnSpc>
                          <a:spcPct val="100000"/>
                        </a:lnSpc>
                        <a:spcBef>
                          <a:spcPts val="0"/>
                        </a:spcBef>
                        <a:spcAft>
                          <a:spcPts val="0"/>
                        </a:spcAft>
                        <a:buFont typeface="+mj-lt"/>
                        <a:buNone/>
                      </a:pPr>
                      <a:endParaRPr lang="en-GB" sz="1200" b="1" dirty="0">
                        <a:solidFill>
                          <a:srgbClr val="002060"/>
                        </a:solidFill>
                        <a:effectLst/>
                        <a:latin typeface="+mn-lt"/>
                        <a:ea typeface="Calibri" panose="020F0502020204030204" pitchFamily="34" charset="0"/>
                        <a:cs typeface="Arial" panose="020B0604020202020204" pitchFamily="34" charset="0"/>
                      </a:endParaRPr>
                    </a:p>
                    <a:p>
                      <a:pPr marL="457200" lvl="1" indent="0" algn="just">
                        <a:lnSpc>
                          <a:spcPct val="100000"/>
                        </a:lnSpc>
                        <a:spcBef>
                          <a:spcPts val="0"/>
                        </a:spcBef>
                        <a:spcAft>
                          <a:spcPts val="0"/>
                        </a:spcAft>
                        <a:buFont typeface="+mj-lt"/>
                        <a:buNone/>
                      </a:pPr>
                      <a:r>
                        <a:rPr lang="en-GB" sz="1200" b="0" dirty="0">
                          <a:solidFill>
                            <a:schemeClr val="tx1"/>
                          </a:solidFill>
                          <a:effectLst/>
                          <a:latin typeface="+mn-lt"/>
                          <a:ea typeface="Calibri" panose="020F0502020204030204" pitchFamily="34" charset="0"/>
                          <a:cs typeface="Arial" panose="020B0604020202020204" pitchFamily="34" charset="0"/>
                        </a:rPr>
                        <a:t>The governance framework comprises the systems and processes, culture and values by which the Force is directed and controlled and the activities through which it accounts to and engages with the community. It enables the Force to monitor the achievement of its strategic objectives and to consider whether those objectives have led to the delivery of appropriate services and value for money.</a:t>
                      </a:r>
                    </a:p>
                  </a:txBody>
                  <a:tcPr marL="100330" marR="100330" marT="73025" marB="7302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8716843"/>
                  </a:ext>
                </a:extLst>
              </a:tr>
            </a:tbl>
          </a:graphicData>
        </a:graphic>
      </p:graphicFrame>
      <p:pic>
        <p:nvPicPr>
          <p:cNvPr id="5" name="Picture 4">
            <a:extLst>
              <a:ext uri="{FF2B5EF4-FFF2-40B4-BE49-F238E27FC236}">
                <a16:creationId xmlns:a16="http://schemas.microsoft.com/office/drawing/2014/main" id="{1FCDE8D6-74D4-C829-9113-BFEF4F351A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6246" y="140573"/>
            <a:ext cx="1039327" cy="1336807"/>
          </a:xfrm>
          <a:prstGeom prst="rect">
            <a:avLst/>
          </a:prstGeom>
        </p:spPr>
      </p:pic>
    </p:spTree>
    <p:extLst>
      <p:ext uri="{BB962C8B-B14F-4D97-AF65-F5344CB8AC3E}">
        <p14:creationId xmlns:p14="http://schemas.microsoft.com/office/powerpoint/2010/main" val="2735002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5" name="Text Box 14">
            <a:extLst>
              <a:ext uri="{FF2B5EF4-FFF2-40B4-BE49-F238E27FC236}">
                <a16:creationId xmlns:a16="http://schemas.microsoft.com/office/drawing/2014/main" id="{98EEFE40-751E-4342-B4AF-609533A81AE7}"/>
              </a:ext>
            </a:extLst>
          </p:cNvPr>
          <p:cNvSpPr txBox="1"/>
          <p:nvPr/>
        </p:nvSpPr>
        <p:spPr>
          <a:xfrm>
            <a:off x="4876800" y="6608"/>
            <a:ext cx="5029200" cy="6846953"/>
          </a:xfrm>
          <a:prstGeom prst="rect">
            <a:avLst/>
          </a:prstGeom>
          <a:solidFill>
            <a:srgbClr val="002060">
              <a:alpha val="40000"/>
            </a:srgb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GB" sz="12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6" name="Text Box 6">
            <a:extLst>
              <a:ext uri="{FF2B5EF4-FFF2-40B4-BE49-F238E27FC236}">
                <a16:creationId xmlns:a16="http://schemas.microsoft.com/office/drawing/2014/main" id="{F72D085B-E0ED-40D0-91C0-719E3F0B55E7}"/>
              </a:ext>
            </a:extLst>
          </p:cNvPr>
          <p:cNvSpPr txBox="1"/>
          <p:nvPr/>
        </p:nvSpPr>
        <p:spPr>
          <a:xfrm>
            <a:off x="5119922" y="2246515"/>
            <a:ext cx="4690745" cy="10046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GB" sz="2200" b="1" dirty="0">
                <a:solidFill>
                  <a:srgbClr val="FFFFFF"/>
                </a:solidFill>
                <a:effectLst/>
                <a:latin typeface="Aller" panose="020B0503030302020204" pitchFamily="34" charset="0"/>
                <a:ea typeface="Calibri" panose="020F0502020204030204" pitchFamily="34" charset="0"/>
                <a:cs typeface="Arial" panose="020B0604020202020204" pitchFamily="34" charset="0"/>
              </a:rPr>
              <a:t>   </a:t>
            </a:r>
            <a:r>
              <a:rPr lang="en-GB" sz="2800" dirty="0">
                <a:solidFill>
                  <a:srgbClr val="FFFFFF"/>
                </a:solidFill>
                <a:effectLst/>
                <a:ea typeface="Verdana" panose="020B0604030504040204" pitchFamily="34" charset="0"/>
                <a:cs typeface="Arial" panose="020B0604020202020204" pitchFamily="34" charset="0"/>
              </a:rPr>
              <a:t>CHIEF FINANCE OFFICER’S</a:t>
            </a:r>
          </a:p>
          <a:p>
            <a:pPr marL="0" marR="0">
              <a:spcBef>
                <a:spcPts val="0"/>
              </a:spcBef>
              <a:spcAft>
                <a:spcPts val="0"/>
              </a:spcAft>
            </a:pPr>
            <a:r>
              <a:rPr lang="en-GB" sz="2800" dirty="0">
                <a:solidFill>
                  <a:srgbClr val="FFFFFF"/>
                </a:solidFill>
                <a:ea typeface="Verdana" panose="020B0604030504040204" pitchFamily="34" charset="0"/>
                <a:cs typeface="Arial" panose="020B0604020202020204" pitchFamily="34" charset="0"/>
              </a:rPr>
              <a:t>   NARRATIVE REPORT</a:t>
            </a:r>
            <a:endParaRPr lang="en-GB" sz="2800" dirty="0">
              <a:effectLst/>
              <a:ea typeface="Verdana" panose="020B060403050404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10700" y="6319695"/>
            <a:ext cx="194460" cy="365125"/>
          </a:xfrm>
        </p:spPr>
        <p:txBody>
          <a:bodyPr vert="horz"/>
          <a:lstStyle/>
          <a:p>
            <a:fld id="{8DDDE3C8-E522-45B2-AB95-93474BEF6781}" type="slidenum">
              <a:rPr lang="en-GB" sz="1000" smtClean="0">
                <a:solidFill>
                  <a:schemeClr val="bg1"/>
                </a:solidFill>
              </a:rPr>
              <a:t>3</a:t>
            </a:fld>
            <a:endParaRPr lang="en-GB" sz="1000" dirty="0">
              <a:solidFill>
                <a:schemeClr val="bg1"/>
              </a:solidFill>
            </a:endParaRPr>
          </a:p>
        </p:txBody>
      </p:sp>
      <p:pic>
        <p:nvPicPr>
          <p:cNvPr id="10" name="Picture 9" descr="A picture containing indoor&#10;&#10;Description automatically generated">
            <a:extLst>
              <a:ext uri="{FF2B5EF4-FFF2-40B4-BE49-F238E27FC236}">
                <a16:creationId xmlns:a16="http://schemas.microsoft.com/office/drawing/2014/main" id="{5B463566-7009-CA3D-5954-1F3E9E3D7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234" y="3827691"/>
            <a:ext cx="2928062" cy="2196047"/>
          </a:xfrm>
          <a:prstGeom prst="rect">
            <a:avLst/>
          </a:prstGeom>
        </p:spPr>
      </p:pic>
      <p:pic>
        <p:nvPicPr>
          <p:cNvPr id="14" name="Picture 13" descr="A group of people wearing helmets&#10;&#10;Description automatically generated with low confidence">
            <a:extLst>
              <a:ext uri="{FF2B5EF4-FFF2-40B4-BE49-F238E27FC236}">
                <a16:creationId xmlns:a16="http://schemas.microsoft.com/office/drawing/2014/main" id="{98E93D55-2426-1EDA-2D06-4E712A286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234" y="891884"/>
            <a:ext cx="2928062" cy="2122846"/>
          </a:xfrm>
          <a:prstGeom prst="rect">
            <a:avLst/>
          </a:prstGeom>
        </p:spPr>
      </p:pic>
    </p:spTree>
    <p:extLst>
      <p:ext uri="{BB962C8B-B14F-4D97-AF65-F5344CB8AC3E}">
        <p14:creationId xmlns:p14="http://schemas.microsoft.com/office/powerpoint/2010/main" val="339895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67945" y="-18000"/>
            <a:ext cx="338554" cy="6876000"/>
          </a:xfrm>
          <a:prstGeom prst="rect">
            <a:avLst/>
          </a:prstGeom>
          <a:solidFill>
            <a:srgbClr val="00206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ANNUAL GOVERNANCE STATEMENT </a:t>
            </a:r>
            <a:r>
              <a:rPr lang="en-GB" sz="1000" b="1" dirty="0">
                <a:solidFill>
                  <a:schemeClr val="bg1"/>
                </a:solidFill>
              </a:rPr>
              <a:t> |      STATEMENT OF ACCOUNTS – 2021-22</a:t>
            </a:r>
            <a:endParaRPr lang="en-GB" sz="1000" dirty="0">
              <a:solidFill>
                <a:schemeClr val="bg1"/>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1" y="6356358"/>
            <a:ext cx="315608" cy="365125"/>
          </a:xfrm>
        </p:spPr>
        <p:txBody>
          <a:bodyPr vert="horz"/>
          <a:lstStyle/>
          <a:p>
            <a:fld id="{97D3BC75-7245-4D53-964E-6D1A27AF082C}" type="slidenum">
              <a:rPr lang="en-GB" sz="1000" smtClean="0">
                <a:solidFill>
                  <a:schemeClr val="bg1"/>
                </a:solidFill>
              </a:rPr>
              <a:t>30</a:t>
            </a:fld>
            <a:endParaRPr lang="en-GB" sz="1000" dirty="0">
              <a:solidFill>
                <a:schemeClr val="bg1"/>
              </a:solidFill>
            </a:endParaRPr>
          </a:p>
        </p:txBody>
      </p:sp>
      <p:sp>
        <p:nvSpPr>
          <p:cNvPr id="5" name="Rectangle 4">
            <a:extLst>
              <a:ext uri="{FF2B5EF4-FFF2-40B4-BE49-F238E27FC236}">
                <a16:creationId xmlns:a16="http://schemas.microsoft.com/office/drawing/2014/main" id="{6E4E2E9B-2026-427C-8400-8A929609A1AF}"/>
              </a:ext>
            </a:extLst>
          </p:cNvPr>
          <p:cNvSpPr/>
          <p:nvPr/>
        </p:nvSpPr>
        <p:spPr>
          <a:xfrm>
            <a:off x="232913" y="198038"/>
            <a:ext cx="9057736" cy="6701578"/>
          </a:xfrm>
          <a:prstGeom prst="rect">
            <a:avLst/>
          </a:prstGeom>
        </p:spPr>
        <p:txBody>
          <a:bodyPr wrap="square">
            <a:spAutoFit/>
          </a:bodyPr>
          <a:lstStyle/>
          <a:p>
            <a:r>
              <a:rPr lang="en-GB" sz="1400" b="1" dirty="0">
                <a:solidFill>
                  <a:srgbClr val="002060"/>
                </a:solidFill>
              </a:rPr>
              <a:t>2.0	The Governance Framework</a:t>
            </a:r>
          </a:p>
          <a:p>
            <a:endParaRPr lang="en-GB" sz="1200" dirty="0"/>
          </a:p>
          <a:p>
            <a:pPr lvl="1" algn="just"/>
            <a:r>
              <a:rPr lang="en-GB" sz="1200" dirty="0"/>
              <a:t>The principles which form the basis of the Governance Framework and how they are applied within the Force are described in the following sections. The Chief Constable and Chief Finance Officer have put in place management and reporting arrangements to enable them to be satisfied that the approach to the corporate governance arrangements have been effective and supports the aims of the OPCC, these include;</a:t>
            </a:r>
          </a:p>
          <a:p>
            <a:endParaRPr lang="en-GB" sz="1200" dirty="0"/>
          </a:p>
          <a:p>
            <a:pPr marL="628650" lvl="1" indent="-171450">
              <a:buFont typeface="Calibri" panose="020F0502020204030204" pitchFamily="34" charset="0"/>
              <a:buChar char="-"/>
            </a:pPr>
            <a:r>
              <a:rPr lang="en-GB" sz="1200" dirty="0"/>
              <a:t>The Governance Framework and the principals included within this</a:t>
            </a:r>
          </a:p>
          <a:p>
            <a:pPr marL="628650" lvl="1" indent="-171450">
              <a:buFont typeface="Calibri" panose="020F0502020204030204" pitchFamily="34" charset="0"/>
              <a:buChar char="-"/>
            </a:pPr>
            <a:r>
              <a:rPr lang="en-GB" sz="1200" dirty="0"/>
              <a:t>A Risk Management Strategy and arrangements to embed this within the organisation</a:t>
            </a:r>
          </a:p>
          <a:p>
            <a:pPr marL="628650" lvl="1" indent="-171450">
              <a:buFont typeface="Calibri" panose="020F0502020204030204" pitchFamily="34" charset="0"/>
              <a:buChar char="-"/>
            </a:pPr>
            <a:r>
              <a:rPr lang="en-GB" sz="1200" dirty="0"/>
              <a:t>The Scheme of Delegation</a:t>
            </a:r>
          </a:p>
          <a:p>
            <a:pPr marL="628650" lvl="1" indent="-171450">
              <a:buFont typeface="Calibri" panose="020F0502020204030204" pitchFamily="34" charset="0"/>
              <a:buChar char="-"/>
            </a:pPr>
            <a:r>
              <a:rPr lang="en-GB" sz="1200" dirty="0"/>
              <a:t>The Financial Regulations</a:t>
            </a:r>
          </a:p>
          <a:p>
            <a:pPr marL="628650" lvl="1" indent="-171450">
              <a:buFont typeface="Calibri" panose="020F0502020204030204" pitchFamily="34" charset="0"/>
              <a:buChar char="-"/>
            </a:pPr>
            <a:r>
              <a:rPr lang="en-GB" sz="1200" dirty="0"/>
              <a:t>Contract Standing Orders</a:t>
            </a:r>
          </a:p>
          <a:p>
            <a:pPr marL="628650" lvl="1" indent="-171450">
              <a:buFont typeface="Calibri" panose="020F0502020204030204" pitchFamily="34" charset="0"/>
              <a:buChar char="-"/>
            </a:pPr>
            <a:r>
              <a:rPr lang="en-GB" sz="1200" dirty="0"/>
              <a:t>The PROUD values</a:t>
            </a:r>
          </a:p>
          <a:p>
            <a:pPr marL="628650" lvl="1" indent="-171450">
              <a:buFont typeface="Calibri" panose="020F0502020204030204" pitchFamily="34" charset="0"/>
              <a:buChar char="-"/>
            </a:pPr>
            <a:r>
              <a:rPr lang="en-GB" sz="1200" dirty="0"/>
              <a:t>The Annual Budget setting process</a:t>
            </a:r>
          </a:p>
          <a:p>
            <a:pPr lvl="1" algn="just"/>
            <a:r>
              <a:rPr lang="en-GB" sz="1200" dirty="0"/>
              <a:t>This list is not exhaustive but covers the main documents that set the culture of the method of operation of governance within the organisation.</a:t>
            </a:r>
          </a:p>
          <a:p>
            <a:endParaRPr lang="en-GB" sz="1200" dirty="0">
              <a:solidFill>
                <a:srgbClr val="002060"/>
              </a:solidFill>
            </a:endParaRPr>
          </a:p>
          <a:p>
            <a:r>
              <a:rPr lang="en-GB" sz="1200" b="1" dirty="0">
                <a:solidFill>
                  <a:srgbClr val="002060"/>
                </a:solidFill>
              </a:rPr>
              <a:t>2.1 	Principle A: Behaving with integrity, demonstrating strong commitment to ethical values, respecting the rule of the law </a:t>
            </a:r>
          </a:p>
          <a:p>
            <a:pPr algn="just"/>
            <a:endParaRPr lang="en-GB" sz="1200" dirty="0"/>
          </a:p>
          <a:p>
            <a:pPr marL="628650" lvl="1" indent="-171450" algn="just">
              <a:lnSpc>
                <a:spcPts val="1450"/>
              </a:lnSpc>
              <a:spcBef>
                <a:spcPts val="10"/>
              </a:spcBef>
              <a:spcAft>
                <a:spcPts val="0"/>
              </a:spcAft>
              <a:buSzPts val="1200"/>
              <a:buFont typeface="Arial" panose="020B0604020202020204" pitchFamily="34" charset="0"/>
              <a:buChar char="•"/>
            </a:pPr>
            <a:r>
              <a:rPr lang="en-GB" sz="1200" dirty="0"/>
              <a:t>All officers, staff and volunteers are committed to the Code of Ethics, which find expression in the Force PROUD values.</a:t>
            </a:r>
          </a:p>
          <a:p>
            <a:pPr marL="628650" marR="311785" lvl="1" indent="-171450" algn="just">
              <a:lnSpc>
                <a:spcPct val="97000"/>
              </a:lnSpc>
              <a:spcBef>
                <a:spcPts val="10"/>
              </a:spcBef>
              <a:spcAft>
                <a:spcPts val="0"/>
              </a:spcAft>
              <a:buSzPts val="1200"/>
              <a:buFont typeface="Arial" panose="020B0604020202020204" pitchFamily="34" charset="0"/>
              <a:buChar char="•"/>
            </a:pPr>
            <a:r>
              <a:rPr lang="en-GB" sz="1200" dirty="0"/>
              <a:t>The Force continually reinforces the Code of Ethics and expected standards of professional behaviour; guidance and advice is sent to officers and staff using a combination of intranet articles and the Chief’s fortnightly video blog.</a:t>
            </a:r>
          </a:p>
          <a:p>
            <a:pPr marL="628650" marR="310515" lvl="1" indent="-171450" algn="just">
              <a:lnSpc>
                <a:spcPct val="97000"/>
              </a:lnSpc>
              <a:spcBef>
                <a:spcPts val="10"/>
              </a:spcBef>
              <a:spcAft>
                <a:spcPts val="0"/>
              </a:spcAft>
              <a:buSzPts val="1200"/>
              <a:buFont typeface="Arial" panose="020B0604020202020204" pitchFamily="34" charset="0"/>
              <a:buChar char="•"/>
            </a:pPr>
            <a:r>
              <a:rPr lang="en-GB" sz="1200" dirty="0"/>
              <a:t>The Code of Ethics sits at the centre of the National Decision Model, so is explicitly referenced, and considered in any decision-making   situation.</a:t>
            </a:r>
          </a:p>
          <a:p>
            <a:pPr marL="628650" marR="310515" lvl="1" indent="-171450" algn="just">
              <a:lnSpc>
                <a:spcPct val="97000"/>
              </a:lnSpc>
              <a:spcBef>
                <a:spcPts val="10"/>
              </a:spcBef>
              <a:spcAft>
                <a:spcPts val="0"/>
              </a:spcAft>
              <a:buSzPts val="1200"/>
              <a:buFont typeface="Arial" panose="020B0604020202020204" pitchFamily="34" charset="0"/>
              <a:buChar char="•"/>
            </a:pPr>
            <a:r>
              <a:rPr lang="en-GB" sz="1200" dirty="0"/>
              <a:t>Student officers receive a copy of the Code of Ethics on day one of their training and receive an input from PSD regarding The Standards of Professional Behaviour (</a:t>
            </a:r>
            <a:r>
              <a:rPr lang="en-GB" sz="1200" dirty="0" err="1"/>
              <a:t>SoPB</a:t>
            </a:r>
            <a:r>
              <a:rPr lang="en-GB" sz="1200" dirty="0"/>
              <a:t>) ethics and values. Throughout training many of the subjects are linked back to the Code of Ethics and the </a:t>
            </a:r>
            <a:r>
              <a:rPr lang="en-GB" sz="1200" dirty="0" err="1"/>
              <a:t>SoPB</a:t>
            </a:r>
            <a:r>
              <a:rPr lang="en-GB" sz="1200" dirty="0"/>
              <a:t>.</a:t>
            </a:r>
          </a:p>
          <a:p>
            <a:pPr marL="628650" marR="311150" lvl="1" indent="-171450" algn="just">
              <a:lnSpc>
                <a:spcPct val="97000"/>
              </a:lnSpc>
              <a:spcBef>
                <a:spcPts val="10"/>
              </a:spcBef>
              <a:spcAft>
                <a:spcPts val="0"/>
              </a:spcAft>
              <a:buSzPts val="1200"/>
              <a:buFont typeface="Arial" panose="020B0604020202020204" pitchFamily="34" charset="0"/>
              <a:buChar char="•"/>
            </a:pPr>
            <a:r>
              <a:rPr lang="en-GB" sz="1200" dirty="0"/>
              <a:t>A PSD led initiative promoting and encouraging interaction with Ethical Dilemmas for staff and officers, which also provides guidance, is linked across to the Ethics Intranet page.</a:t>
            </a:r>
          </a:p>
          <a:p>
            <a:pPr marL="628650" marR="311150" lvl="1" indent="-171450" algn="just">
              <a:lnSpc>
                <a:spcPct val="97000"/>
              </a:lnSpc>
              <a:spcBef>
                <a:spcPts val="10"/>
              </a:spcBef>
              <a:spcAft>
                <a:spcPts val="0"/>
              </a:spcAft>
              <a:buSzPts val="1200"/>
              <a:buFont typeface="Arial" panose="020B0604020202020204" pitchFamily="34" charset="0"/>
              <a:buChar char="•"/>
              <a:tabLst>
                <a:tab pos="630555" algn="l"/>
              </a:tabLst>
            </a:pPr>
            <a:r>
              <a:rPr lang="en-GB" sz="1200" dirty="0"/>
              <a:t>The Force have embedded the College of Policing’s Competency Values Framework (CVF) which sets out nationally recognised behaviours and values into the Leadership Programme.</a:t>
            </a:r>
          </a:p>
          <a:p>
            <a:pPr marL="628650" lvl="1" indent="-171450" algn="just">
              <a:buFont typeface="Arial" panose="020B0604020202020204" pitchFamily="34" charset="0"/>
              <a:buChar char="•"/>
            </a:pPr>
            <a:r>
              <a:rPr lang="en-GB" sz="1200" dirty="0"/>
              <a:t>The Force refer to the Home Office Guidance in relation to Police Officer Misconduct for procedures relating to misconduct, unsatisfactory performance and attendance of police officers and special constables.</a:t>
            </a:r>
          </a:p>
          <a:p>
            <a:pPr marL="628650" marR="310515" lvl="1" indent="-171450" algn="just">
              <a:lnSpc>
                <a:spcPct val="97000"/>
              </a:lnSpc>
              <a:spcBef>
                <a:spcPts val="10"/>
              </a:spcBef>
              <a:buSzPts val="1200"/>
              <a:buFont typeface="Arial" panose="020B0604020202020204" pitchFamily="34" charset="0"/>
              <a:buChar char="•"/>
              <a:tabLst>
                <a:tab pos="630555" algn="l"/>
              </a:tabLst>
            </a:pPr>
            <a:r>
              <a:rPr lang="en-GB" sz="1200" dirty="0"/>
              <a:t>The Police Staff Misconduct Policy provides a clear framework for all police staff in terms of expected standards of conduct, professional behaviour and the likely consequence of failure in meeting those standards. This was rewritten and published in July 2021 and falls in line with the new Police Misconduct Regulations 2020 providing parity for staff.</a:t>
            </a:r>
          </a:p>
        </p:txBody>
      </p:sp>
    </p:spTree>
    <p:extLst>
      <p:ext uri="{BB962C8B-B14F-4D97-AF65-F5344CB8AC3E}">
        <p14:creationId xmlns:p14="http://schemas.microsoft.com/office/powerpoint/2010/main" val="1163099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77454" y="0"/>
            <a:ext cx="338554" cy="6876000"/>
          </a:xfrm>
          <a:prstGeom prst="rect">
            <a:avLst/>
          </a:prstGeom>
          <a:solidFill>
            <a:srgbClr val="00206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ANNUAL GOVERNANCE STATEMENT</a:t>
            </a:r>
            <a:r>
              <a:rPr lang="en-GB" sz="1000" b="1" dirty="0">
                <a:solidFill>
                  <a:schemeClr val="bg1"/>
                </a:solidFill>
              </a:rPr>
              <a:t> |      STATEMENT OF ACCOUNTS – 2021-22</a:t>
            </a:r>
            <a:endParaRPr lang="en-GB" sz="1000" dirty="0">
              <a:solidFill>
                <a:schemeClr val="bg1"/>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2" y="6356358"/>
            <a:ext cx="315109" cy="365125"/>
          </a:xfrm>
        </p:spPr>
        <p:txBody>
          <a:bodyPr vert="horz"/>
          <a:lstStyle/>
          <a:p>
            <a:fld id="{97D3BC75-7245-4D53-964E-6D1A27AF082C}" type="slidenum">
              <a:rPr lang="en-GB" sz="1000" smtClean="0">
                <a:solidFill>
                  <a:schemeClr val="bg1"/>
                </a:solidFill>
              </a:rPr>
              <a:t>31</a:t>
            </a:fld>
            <a:endParaRPr lang="en-GB" sz="1000" dirty="0">
              <a:solidFill>
                <a:schemeClr val="bg1"/>
              </a:solidFill>
            </a:endParaRPr>
          </a:p>
        </p:txBody>
      </p:sp>
      <p:sp>
        <p:nvSpPr>
          <p:cNvPr id="5" name="Rectangle 4">
            <a:extLst>
              <a:ext uri="{FF2B5EF4-FFF2-40B4-BE49-F238E27FC236}">
                <a16:creationId xmlns:a16="http://schemas.microsoft.com/office/drawing/2014/main" id="{0D456488-E255-476D-99C3-2F15C33A7B08}"/>
              </a:ext>
            </a:extLst>
          </p:cNvPr>
          <p:cNvSpPr/>
          <p:nvPr/>
        </p:nvSpPr>
        <p:spPr>
          <a:xfrm>
            <a:off x="131976" y="193863"/>
            <a:ext cx="9341962" cy="6315832"/>
          </a:xfrm>
          <a:prstGeom prst="rect">
            <a:avLst/>
          </a:prstGeom>
        </p:spPr>
        <p:txBody>
          <a:bodyPr wrap="square">
            <a:spAutoFit/>
          </a:bodyPr>
          <a:lstStyle/>
          <a:p>
            <a:pPr marL="628650" lvl="1" indent="-171450" algn="just">
              <a:buFont typeface="Arial" panose="020B0604020202020204" pitchFamily="34" charset="0"/>
              <a:buChar char="•"/>
            </a:pPr>
            <a:r>
              <a:rPr lang="en-GB" sz="1200" dirty="0"/>
              <a:t>There are clear processes in place around confidential reporting `Whistleblowing’ outlined in the Professional Standards Reporting Procedure. A new ‘Whistleblowing’ policy has been written and published. Staff can report breaches confidentially to PSD confidentially. There has been a reinvigoration of Integrity Messenger and Crimestoppers to ensure officer/staff feel able to report confidentially. </a:t>
            </a:r>
          </a:p>
          <a:p>
            <a:pPr marL="628650" lvl="1" indent="-171450" algn="just">
              <a:buFont typeface="Arial" panose="020B0604020202020204" pitchFamily="34" charset="0"/>
              <a:buChar char="•"/>
            </a:pPr>
            <a:r>
              <a:rPr lang="en-GB" sz="1200" dirty="0"/>
              <a:t>There are robust mechanisms in place with respect to the governance of complaints in Force. Complaints are managed in accordance with statutory guidance provided by the Independent Office for Police Conduct (IOPC). </a:t>
            </a:r>
          </a:p>
          <a:p>
            <a:pPr marL="628650" lvl="1" indent="-171450" algn="just">
              <a:buFont typeface="Arial" panose="020B0604020202020204" pitchFamily="34" charset="0"/>
              <a:buChar char="•"/>
            </a:pPr>
            <a:r>
              <a:rPr lang="en-GB" sz="1200" dirty="0"/>
              <a:t>The Force has dedicated reasonable and proportionate handlers (Sergeants) Complaints and Learning Sergeants, embedded within local policing. Their purpose is to deliver learning from complaints back to the workforce thus creating a learning culture rather than a punitive one. Guidance around local resolutions is available on the intranet.</a:t>
            </a:r>
          </a:p>
          <a:p>
            <a:pPr marL="628650" lvl="1" indent="-171450" algn="just">
              <a:buFont typeface="Arial" panose="020B0604020202020204" pitchFamily="34" charset="0"/>
              <a:buChar char="•"/>
            </a:pPr>
            <a:r>
              <a:rPr lang="en-GB" sz="1200" dirty="0"/>
              <a:t>Assurance reporting is submitted to the Joint Audit and Scrutiny Panel (JASP) on a regular basis relating to complaint recording and the nature of complaints.</a:t>
            </a:r>
          </a:p>
          <a:p>
            <a:pPr marL="628650" lvl="1" indent="-171450" algn="just">
              <a:buFont typeface="Arial" panose="020B0604020202020204" pitchFamily="34" charset="0"/>
              <a:buChar char="•"/>
            </a:pPr>
            <a:r>
              <a:rPr lang="en-GB" sz="1200" dirty="0"/>
              <a:t>Bi-annually, a report on IOPC investigations is presented at the JASP to inform the OPCC of the Force’s application of the IOPC Statutory Guidance. </a:t>
            </a:r>
          </a:p>
          <a:p>
            <a:pPr marL="628650" lvl="1" indent="-171450" algn="just">
              <a:buFont typeface="Arial" panose="020B0604020202020204" pitchFamily="34" charset="0"/>
              <a:buChar char="•"/>
            </a:pPr>
            <a:r>
              <a:rPr lang="en-GB" sz="1200" dirty="0"/>
              <a:t>Standards are governed by the quarterly Organisation Risk, Learning, Standards and Integrity Board, chaired by the Deputy Chief Constable (DCC). Its remit is to provide a forum to discuss key areas of learning and identify emerging strategic opportunities and risks, whilst monitoring compliance with Force values.</a:t>
            </a:r>
          </a:p>
          <a:p>
            <a:pPr marL="628650" marR="128905" lvl="1" indent="-171450" algn="just">
              <a:lnSpc>
                <a:spcPct val="97000"/>
              </a:lnSpc>
              <a:spcBef>
                <a:spcPts val="10"/>
              </a:spcBef>
              <a:spcAft>
                <a:spcPts val="0"/>
              </a:spcAft>
              <a:buSzPts val="1200"/>
              <a:buFont typeface="Arial" panose="020B0604020202020204" pitchFamily="34" charset="0"/>
              <a:buChar char="•"/>
              <a:tabLst>
                <a:tab pos="630555" algn="l"/>
                <a:tab pos="650240" algn="l"/>
              </a:tabLst>
            </a:pPr>
            <a:r>
              <a:rPr lang="en-GB" sz="1200" dirty="0"/>
              <a:t>The outcome of misconduct proceedings are published to reinforce standards and learning. A Meetings and Hearings (M&amp;H) Officer has been appointed. All outcomes are published on the Force Intranet and the M&amp;H Officer provides a quarterly update on the position of the Force regarding Misconduct and this is disseminated to the Chief Officer Team, Police Federation and Staff Associations.</a:t>
            </a:r>
          </a:p>
          <a:p>
            <a:pPr marL="628650" lvl="1" indent="-171450" algn="just">
              <a:buFont typeface="Arial" panose="020B0604020202020204" pitchFamily="34" charset="0"/>
              <a:buChar char="•"/>
            </a:pPr>
            <a:r>
              <a:rPr lang="en-GB" sz="1200" dirty="0"/>
              <a:t>The Force has a Strategic Threat Assessment identifying the risks from corruption and control strategy plans underpin this. Specifically, the Force has a comprehensive plan in place to tackle Abuse of Position of Trust for a Sexual Purpose. Audited meetings take place to discuss the Counter Corruption Unit approach to Abuse of Position of Trust for a Sexual Purpose. A risk matrix exists with a cohort of individuals monitored within the organisation.</a:t>
            </a:r>
          </a:p>
          <a:p>
            <a:pPr marL="628650" marR="129540" lvl="1" indent="-171450" algn="just">
              <a:lnSpc>
                <a:spcPct val="97000"/>
              </a:lnSpc>
              <a:spcBef>
                <a:spcPts val="15"/>
              </a:spcBef>
              <a:spcAft>
                <a:spcPts val="0"/>
              </a:spcAft>
              <a:buSzPts val="1200"/>
              <a:buFont typeface="Arial" panose="020B0604020202020204" pitchFamily="34" charset="0"/>
              <a:buChar char="•"/>
              <a:tabLst>
                <a:tab pos="630555" algn="l"/>
                <a:tab pos="650240" algn="l"/>
              </a:tabLst>
            </a:pPr>
            <a:r>
              <a:rPr lang="en-GB" sz="1200" dirty="0"/>
              <a:t>An Ethics Board is held to consider and discuss ethical issues in an advisory and consultative capacity. It considers issues raised at the Organisation Risk, Learning, Standards, and Integrity Board and any issues which are referred from officers, staff, or external groups. A PSD representative attends this meeting chaired by the Deputy Chief Constable.</a:t>
            </a:r>
          </a:p>
          <a:p>
            <a:pPr marL="628650" marR="129540" lvl="1" indent="-171450" algn="just">
              <a:lnSpc>
                <a:spcPct val="97000"/>
              </a:lnSpc>
              <a:spcBef>
                <a:spcPts val="15"/>
              </a:spcBef>
              <a:buSzPts val="1200"/>
              <a:buFont typeface="Arial" panose="020B0604020202020204" pitchFamily="34" charset="0"/>
              <a:buChar char="•"/>
              <a:tabLst>
                <a:tab pos="630555" algn="l"/>
                <a:tab pos="650240" algn="l"/>
              </a:tabLst>
            </a:pPr>
            <a:r>
              <a:rPr lang="en-GB" sz="1200" dirty="0"/>
              <a:t>A procedure is in place for the monitoring of business interests and additional employment for police officers and police staff. The Business Interest Policy was rewritten and published in June 2021.</a:t>
            </a:r>
          </a:p>
          <a:p>
            <a:pPr marL="628650" marR="129540" lvl="1" indent="-171450" algn="just">
              <a:lnSpc>
                <a:spcPct val="97000"/>
              </a:lnSpc>
              <a:spcBef>
                <a:spcPts val="15"/>
              </a:spcBef>
              <a:buSzPts val="1200"/>
              <a:buFont typeface="Arial" panose="020B0604020202020204" pitchFamily="34" charset="0"/>
              <a:buChar char="•"/>
              <a:tabLst>
                <a:tab pos="630555" algn="l"/>
                <a:tab pos="650240" algn="l"/>
              </a:tabLst>
            </a:pPr>
            <a:r>
              <a:rPr lang="en-GB" sz="1200" dirty="0"/>
              <a:t>Business Interests, Additional Employment and Notifiable Associations are reviewed annually within the Integrity Health check, this forms  part of the Career Conversations process.</a:t>
            </a:r>
          </a:p>
          <a:p>
            <a:pPr marL="628650" lvl="1" indent="-171450" algn="just">
              <a:buFont typeface="Arial" panose="020B0604020202020204" pitchFamily="34" charset="0"/>
              <a:buChar char="•"/>
            </a:pPr>
            <a:r>
              <a:rPr lang="en-GB" sz="1200" dirty="0"/>
              <a:t>The Force have developed a matrix to assess the risk posed by reported notifiable association, this assists the Force in identifying those of greatest risk to the integrity of the Force.</a:t>
            </a:r>
          </a:p>
          <a:p>
            <a:pPr marL="628650" lvl="1" indent="-171450" algn="just">
              <a:buFont typeface="Arial" panose="020B0604020202020204" pitchFamily="34" charset="0"/>
              <a:buChar char="•"/>
            </a:pPr>
            <a:r>
              <a:rPr lang="en-GB" sz="1200" dirty="0"/>
              <a:t>A Statement of Personal and Pecuniary Interests is completed as part of the Annual Governance Statement process by Chief Officers.</a:t>
            </a:r>
          </a:p>
          <a:p>
            <a:pPr marL="628650" lvl="1" indent="-171450" algn="just">
              <a:buFont typeface="Arial" panose="020B0604020202020204" pitchFamily="34" charset="0"/>
              <a:buChar char="•"/>
            </a:pPr>
            <a:r>
              <a:rPr lang="en-GB" sz="1200" dirty="0"/>
              <a:t>A register of Refused and Approved Business Interests is published on the Force website.</a:t>
            </a:r>
          </a:p>
          <a:p>
            <a:pPr marL="628650" lvl="1" indent="-171450" algn="just">
              <a:buFont typeface="Arial" panose="020B0604020202020204" pitchFamily="34" charset="0"/>
              <a:buChar char="•"/>
            </a:pPr>
            <a:r>
              <a:rPr lang="en-GB" sz="1200" dirty="0"/>
              <a:t>A record of gifts gratuities and hospitality is published on the Force website.</a:t>
            </a:r>
          </a:p>
        </p:txBody>
      </p:sp>
    </p:spTree>
    <p:extLst>
      <p:ext uri="{BB962C8B-B14F-4D97-AF65-F5344CB8AC3E}">
        <p14:creationId xmlns:p14="http://schemas.microsoft.com/office/powerpoint/2010/main" val="5705780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67446" y="0"/>
            <a:ext cx="338554" cy="6876000"/>
          </a:xfrm>
          <a:prstGeom prst="rect">
            <a:avLst/>
          </a:prstGeom>
          <a:solidFill>
            <a:srgbClr val="00206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ANNUAL GOVERNANCE STATEMENT</a:t>
            </a:r>
            <a:r>
              <a:rPr lang="en-GB" sz="1000" b="1" dirty="0">
                <a:solidFill>
                  <a:schemeClr val="bg1"/>
                </a:solidFill>
              </a:rPr>
              <a:t> |      STATEMENT OF ACCOUNTS – 2021-22</a:t>
            </a:r>
            <a:endParaRPr lang="en-GB" sz="1000" dirty="0">
              <a:solidFill>
                <a:schemeClr val="bg1"/>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2" y="6356358"/>
            <a:ext cx="315109" cy="365125"/>
          </a:xfrm>
        </p:spPr>
        <p:txBody>
          <a:bodyPr vert="horz"/>
          <a:lstStyle/>
          <a:p>
            <a:fld id="{97D3BC75-7245-4D53-964E-6D1A27AF082C}" type="slidenum">
              <a:rPr lang="en-GB" sz="1000" smtClean="0">
                <a:solidFill>
                  <a:schemeClr val="bg1"/>
                </a:solidFill>
              </a:rPr>
              <a:t>32</a:t>
            </a:fld>
            <a:endParaRPr lang="en-GB" sz="1000" dirty="0">
              <a:solidFill>
                <a:schemeClr val="bg1"/>
              </a:solidFill>
            </a:endParaRPr>
          </a:p>
        </p:txBody>
      </p:sp>
      <p:sp>
        <p:nvSpPr>
          <p:cNvPr id="5" name="TextBox 4">
            <a:extLst>
              <a:ext uri="{FF2B5EF4-FFF2-40B4-BE49-F238E27FC236}">
                <a16:creationId xmlns:a16="http://schemas.microsoft.com/office/drawing/2014/main" id="{7BEE6C30-8884-47E3-A1DF-70A7B8474568}"/>
              </a:ext>
            </a:extLst>
          </p:cNvPr>
          <p:cNvSpPr txBox="1"/>
          <p:nvPr/>
        </p:nvSpPr>
        <p:spPr>
          <a:xfrm>
            <a:off x="180000" y="120068"/>
            <a:ext cx="9294829" cy="6647974"/>
          </a:xfrm>
          <a:prstGeom prst="rect">
            <a:avLst/>
          </a:prstGeom>
          <a:noFill/>
        </p:spPr>
        <p:txBody>
          <a:bodyPr wrap="square" tIns="0" bIns="0" rtlCol="0">
            <a:spAutoFit/>
          </a:bodyPr>
          <a:lstStyle/>
          <a:p>
            <a:pPr marL="628650" lvl="1" indent="-171450" algn="just">
              <a:buFont typeface="Arial" panose="020B0604020202020204" pitchFamily="34" charset="0"/>
              <a:buChar char="•"/>
            </a:pPr>
            <a:r>
              <a:rPr lang="en-GB" sz="1200" dirty="0"/>
              <a:t>The Chief Constable ensures that financial affairs for their force are properly administered having regard to value for money, probity, legality, and appropriate standards, with reference to the Financial Regulations and contract standing orders agreed by the PCC as set out in Part B of Joint Code of Corporate Governance and Working Together document.</a:t>
            </a:r>
          </a:p>
          <a:p>
            <a:pPr marL="628650" lvl="1" indent="-171450" algn="just">
              <a:buFont typeface="Arial" panose="020B0604020202020204" pitchFamily="34" charset="0"/>
              <a:buChar char="•"/>
            </a:pPr>
            <a:r>
              <a:rPr lang="en-GB" sz="1200" dirty="0"/>
              <a:t>There are documented processes and controls in place around the Prevention of Fraud and Corruption in the Procurement Process to mitigate risks in relation to procurement fraud.</a:t>
            </a:r>
          </a:p>
          <a:p>
            <a:pPr marL="628650" lvl="1" indent="-171450" algn="just">
              <a:buFont typeface="Arial" panose="020B0604020202020204" pitchFamily="34" charset="0"/>
              <a:buChar char="•"/>
            </a:pPr>
            <a:r>
              <a:rPr lang="en-GB" sz="1200" dirty="0"/>
              <a:t>The Force is compliant with the CIPFA statement on the Role of the Chief Financial Officer of the Police and Crime Commissioner and the Chief Finance Officer of the Chief Constable (2012), as per the CFO job description.</a:t>
            </a:r>
          </a:p>
          <a:p>
            <a:pPr algn="just"/>
            <a:endParaRPr lang="en-GB" sz="1200" dirty="0">
              <a:solidFill>
                <a:srgbClr val="002060"/>
              </a:solidFill>
            </a:endParaRPr>
          </a:p>
          <a:p>
            <a:pPr algn="just"/>
            <a:r>
              <a:rPr lang="en-GB" sz="1200" b="1" dirty="0">
                <a:solidFill>
                  <a:srgbClr val="002060"/>
                </a:solidFill>
              </a:rPr>
              <a:t>2.2	Principle B: Ensuring openness and comprehensive stakeholder engagement</a:t>
            </a:r>
          </a:p>
          <a:p>
            <a:pPr algn="just"/>
            <a:r>
              <a:rPr lang="en-GB" sz="1200" dirty="0"/>
              <a:t> </a:t>
            </a:r>
          </a:p>
          <a:p>
            <a:pPr marL="628650" lvl="1" indent="-171450" algn="just">
              <a:buFont typeface="Arial" panose="020B0604020202020204" pitchFamily="34" charset="0"/>
              <a:buChar char="•"/>
            </a:pPr>
            <a:r>
              <a:rPr lang="en-GB" sz="1200" dirty="0"/>
              <a:t>The Office of the Police and Crime Commissioner (OPCC) is accountable to local people and draws on this mandate to set and shape the strategic objectives for the Force area in consultation with the Chief Constable, taking into account the Strategic Policing Requirement.</a:t>
            </a:r>
          </a:p>
          <a:p>
            <a:pPr marL="628650" lvl="1" indent="-171450" algn="just">
              <a:buFont typeface="Arial" panose="020B0604020202020204" pitchFamily="34" charset="0"/>
              <a:buChar char="•"/>
            </a:pPr>
            <a:r>
              <a:rPr lang="en-GB" sz="1200" dirty="0"/>
              <a:t>The Force’s Neighbourhood Policing Priority Survey in 2019/20 was Nottinghamshire Police’s biggest public consultation exercise in a decade, giving the public an opportunity to help shape local policing priorities in their area and was branded locally as #NottsMatters.  Subsequently, each Neighbourhood Team has a process whereby they review the Community Survey Data and Priorities through their Local Policing Priority Setting (LPPS) meeting and update these on the Force Website on a quarterly basis and this process is continuing.</a:t>
            </a:r>
          </a:p>
          <a:p>
            <a:pPr marL="628650" lvl="1" indent="-171450" algn="just">
              <a:buFont typeface="Arial" panose="020B0604020202020204" pitchFamily="34" charset="0"/>
              <a:buChar char="•"/>
            </a:pPr>
            <a:r>
              <a:rPr lang="en-GB" sz="1200" dirty="0"/>
              <a:t>Consultation and engagement are undertaken with local residents and business communities and forms part of key decision making processes. Formal engagement mechanisms delivered in the community include Victim Satisfaction Surveys, the OPCC’s quarterly crime survey, Neighbourhood Watch Meetings, Neighbourhood priority surveys, Locality Boards, Neighbourhood engagement activity/meetings, Key Individual Networks (KINs) and Independent Advisory Groups (IAGs).</a:t>
            </a:r>
          </a:p>
          <a:p>
            <a:pPr marL="628650" lvl="1" indent="-171450" algn="just">
              <a:buFont typeface="Arial" panose="020B0604020202020204" pitchFamily="34" charset="0"/>
              <a:buChar char="•"/>
            </a:pPr>
            <a:r>
              <a:rPr lang="en-GB" sz="1200" dirty="0"/>
              <a:t>Nottinghamshire Police record and store our problem-solving plans on the Empowering Communities Inclusion and Neighbourhood Management System (ECINS) on purpose-built Scanning Analysis Response and Assessment (SARA) templates for all involved parties to contribute individually and record the work they do on specific problem. </a:t>
            </a:r>
          </a:p>
          <a:p>
            <a:pPr marL="628650" lvl="1" indent="-171450" algn="just">
              <a:spcBef>
                <a:spcPts val="10"/>
              </a:spcBef>
              <a:buSzPts val="1200"/>
              <a:buFont typeface="Arial" panose="020B0604020202020204" pitchFamily="34" charset="0"/>
              <a:buChar char="•"/>
              <a:tabLst>
                <a:tab pos="630555" algn="l"/>
              </a:tabLst>
            </a:pPr>
            <a:r>
              <a:rPr lang="en-GB" sz="1200" dirty="0"/>
              <a:t>Sharing good examples of `what works’ enables us to focus on tried and tested interventions and approaches to crime prevention and problem solving.  Our Inspectors and Sergeants populate a ‘what works’ review document with examples of good practice review by a quarterly What Works Board.  </a:t>
            </a:r>
          </a:p>
          <a:p>
            <a:pPr marL="628650" lvl="1" indent="-171450" algn="just">
              <a:spcBef>
                <a:spcPts val="10"/>
              </a:spcBef>
              <a:buSzPts val="1200"/>
              <a:buFont typeface="Arial" panose="020B0604020202020204" pitchFamily="34" charset="0"/>
              <a:buChar char="•"/>
              <a:tabLst>
                <a:tab pos="630555" algn="l"/>
              </a:tabLst>
            </a:pPr>
            <a:r>
              <a:rPr lang="en-GB" sz="1200" dirty="0"/>
              <a:t>The HMICFRS PEEL 2020/21 report was received in April 2022. The areas for improvement that have been identified in the report are being managed by the Deputy Chief Constable with actions being implemented through existing force structures. Areas of strength will also continue to be shared and developed further. </a:t>
            </a:r>
          </a:p>
          <a:p>
            <a:pPr marL="628650" lvl="1" indent="-171450" algn="just">
              <a:spcBef>
                <a:spcPts val="10"/>
              </a:spcBef>
              <a:buSzPts val="1200"/>
              <a:buFont typeface="Arial" panose="020B0604020202020204" pitchFamily="34" charset="0"/>
              <a:buChar char="•"/>
              <a:tabLst>
                <a:tab pos="630555" algn="l"/>
              </a:tabLst>
            </a:pPr>
            <a:r>
              <a:rPr lang="en-GB" sz="1200" dirty="0"/>
              <a:t>Single Online Home (SOH) is designed to offer the public an easy to use, digital platform where they can communicate effectively with their local police force, including the reporting of crimes. Communities are empowered by convenient access to the information, advice, and services they need. Nottinghamshire joined the platform in July 2022 along with a number of other Forces. This means we can offer a range of nationally consistent online services to the public, but with our own local identity. Essentially, SOH is a ‘digital front counter’ or digital 101 service. </a:t>
            </a:r>
          </a:p>
          <a:p>
            <a:pPr marL="628650" lvl="1" indent="-171450" algn="just">
              <a:buFont typeface="Arial" panose="020B0604020202020204" pitchFamily="34" charset="0"/>
              <a:buChar char="•"/>
            </a:pPr>
            <a:endParaRPr lang="en-GB" sz="1200" dirty="0"/>
          </a:p>
        </p:txBody>
      </p:sp>
    </p:spTree>
    <p:extLst>
      <p:ext uri="{BB962C8B-B14F-4D97-AF65-F5344CB8AC3E}">
        <p14:creationId xmlns:p14="http://schemas.microsoft.com/office/powerpoint/2010/main" val="13227435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67446" y="0"/>
            <a:ext cx="338554" cy="6876000"/>
          </a:xfrm>
          <a:prstGeom prst="rect">
            <a:avLst/>
          </a:prstGeom>
          <a:solidFill>
            <a:srgbClr val="00206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 ANNUAL GOVERNANCE STATEMENT</a:t>
            </a:r>
            <a:r>
              <a:rPr lang="en-GB" sz="1000" b="1" dirty="0">
                <a:solidFill>
                  <a:schemeClr val="bg1"/>
                </a:solidFill>
              </a:rPr>
              <a:t> |      STATEMENT OF ACCOUNTS – 2021-22</a:t>
            </a:r>
            <a:endParaRPr lang="en-GB" sz="1000" dirty="0">
              <a:solidFill>
                <a:schemeClr val="bg1"/>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2" y="6356358"/>
            <a:ext cx="315109" cy="365125"/>
          </a:xfrm>
        </p:spPr>
        <p:txBody>
          <a:bodyPr vert="horz"/>
          <a:lstStyle/>
          <a:p>
            <a:fld id="{97D3BC75-7245-4D53-964E-6D1A27AF082C}" type="slidenum">
              <a:rPr lang="en-GB" sz="1000" smtClean="0">
                <a:solidFill>
                  <a:schemeClr val="bg1"/>
                </a:solidFill>
              </a:rPr>
              <a:t>33</a:t>
            </a:fld>
            <a:endParaRPr lang="en-GB" sz="1000" dirty="0">
              <a:solidFill>
                <a:schemeClr val="bg1"/>
              </a:solidFill>
            </a:endParaRPr>
          </a:p>
        </p:txBody>
      </p:sp>
      <p:sp>
        <p:nvSpPr>
          <p:cNvPr id="5" name="Rectangle 4">
            <a:extLst>
              <a:ext uri="{FF2B5EF4-FFF2-40B4-BE49-F238E27FC236}">
                <a16:creationId xmlns:a16="http://schemas.microsoft.com/office/drawing/2014/main" id="{606E7F14-A223-4214-99FD-8B982C7CC3D7}"/>
              </a:ext>
            </a:extLst>
          </p:cNvPr>
          <p:cNvSpPr/>
          <p:nvPr/>
        </p:nvSpPr>
        <p:spPr>
          <a:xfrm>
            <a:off x="415733" y="127556"/>
            <a:ext cx="9077251" cy="6555641"/>
          </a:xfrm>
          <a:prstGeom prst="rect">
            <a:avLst/>
          </a:prstGeom>
        </p:spPr>
        <p:txBody>
          <a:bodyPr wrap="square">
            <a:spAutoFit/>
          </a:bodyPr>
          <a:lstStyle/>
          <a:p>
            <a:pPr marL="342900" marR="127635" indent="-342900" algn="just">
              <a:spcBef>
                <a:spcPts val="10"/>
              </a:spcBef>
              <a:buSzPts val="1200"/>
              <a:buFont typeface="Arial" panose="020B0604020202020204" pitchFamily="34" charset="0"/>
              <a:buChar char="•"/>
              <a:tabLst>
                <a:tab pos="630555" algn="l"/>
              </a:tabLst>
            </a:pPr>
            <a:r>
              <a:rPr lang="en-GB" sz="1200" dirty="0"/>
              <a:t>The Force has a strategic Independent Advisory Group, which represents different community groups across Nottinghamshire. They provide a service to the Force in three core areas: critical incidents, building trust and confidence, and advising on strategies, policies, and procedures. The Force has many systems in place for the collection of local survey information that is used to shape the direction of service delivery.</a:t>
            </a:r>
          </a:p>
          <a:p>
            <a:pPr marL="342900" marR="127635" lvl="0" indent="-342900" algn="just">
              <a:spcBef>
                <a:spcPts val="10"/>
              </a:spcBef>
              <a:spcAft>
                <a:spcPts val="0"/>
              </a:spcAft>
              <a:buSzPts val="1200"/>
              <a:buFont typeface="Arial" panose="020B0604020202020204" pitchFamily="34" charset="0"/>
              <a:buChar char="•"/>
              <a:tabLst>
                <a:tab pos="630555" algn="l"/>
              </a:tabLst>
            </a:pPr>
            <a:r>
              <a:rPr lang="en-GB" sz="1200" dirty="0"/>
              <a:t>The Nottinghamshire Youth Justice Commission enables young people to support, challenge and inform the work of the elected Police and Crime Commissioner for Nottinghamshire and Nottinghamshire Police. It allows young people to get involved and have their say about policing and crime where they live. </a:t>
            </a:r>
          </a:p>
          <a:p>
            <a:pPr marL="342900" marR="127635" indent="-342900" algn="just">
              <a:spcBef>
                <a:spcPts val="10"/>
              </a:spcBef>
              <a:buSzPts val="1200"/>
              <a:buFont typeface="Arial" panose="020B0604020202020204" pitchFamily="34" charset="0"/>
              <a:buChar char="•"/>
              <a:tabLst>
                <a:tab pos="630555" algn="l"/>
              </a:tabLst>
            </a:pPr>
            <a:r>
              <a:rPr lang="en-GB" sz="1200" dirty="0"/>
              <a:t>The OPCC has implemented an Independent Community Scrutiny Panel (ICSP). Panel members have been recruited by the OPCC and vetted. The panel has had its first meeting and it will continue to meet quarterly. The purpose of the panel will be to scrutinise and provide challenge to the force from a community perspective and with a particular focus on powers and processes which might threaten community confidence and cohesion.</a:t>
            </a:r>
          </a:p>
          <a:p>
            <a:pPr marL="342900" marR="127635" lvl="0" indent="-342900" algn="just">
              <a:spcBef>
                <a:spcPts val="10"/>
              </a:spcBef>
              <a:spcAft>
                <a:spcPts val="0"/>
              </a:spcAft>
              <a:buSzPts val="1200"/>
              <a:buFont typeface="Arial" panose="020B0604020202020204" pitchFamily="34" charset="0"/>
              <a:buChar char="•"/>
              <a:tabLst>
                <a:tab pos="630555" algn="l"/>
              </a:tabLst>
            </a:pPr>
            <a:r>
              <a:rPr lang="en-GB" sz="1200" dirty="0"/>
              <a:t>In accordance with the Freedom of Information (FoI) Act, the website is updated pro-actively with force information in a FoI Disclosure Log. This ensures transparency and encourages increased confidence from and accountability to the public and stakeholders. We are    preparing for Single Online Home so once this is implemented all FoI responses will continue to be published to the website.</a:t>
            </a:r>
          </a:p>
          <a:p>
            <a:pPr marL="342900" marR="127635" indent="-342900" algn="just">
              <a:spcBef>
                <a:spcPts val="10"/>
              </a:spcBef>
              <a:buSzPts val="1200"/>
              <a:buFont typeface="Arial" panose="020B0604020202020204" pitchFamily="34" charset="0"/>
              <a:buChar char="•"/>
              <a:tabLst>
                <a:tab pos="630555" algn="l"/>
              </a:tabLst>
            </a:pPr>
            <a:r>
              <a:rPr lang="en-GB" sz="1200" dirty="0"/>
              <a:t>Publication scheme monitoring, review and assurance is reported to the Joint Audit and Scrutiny Panel on an annual basis to provide a current Force position on the Publication Scheme Requirements. This report, along with all other JASP reports, is available to view on the OPCC website.</a:t>
            </a:r>
          </a:p>
          <a:p>
            <a:pPr marL="342900" marR="127635" indent="-342900" algn="just">
              <a:spcBef>
                <a:spcPts val="10"/>
              </a:spcBef>
              <a:buSzPts val="1200"/>
              <a:buFont typeface="Arial" panose="020B0604020202020204" pitchFamily="34" charset="0"/>
              <a:buChar char="•"/>
              <a:tabLst>
                <a:tab pos="630555" algn="l"/>
              </a:tabLst>
            </a:pPr>
            <a:r>
              <a:rPr lang="en-GB" sz="1200" dirty="0"/>
              <a:t>The Force contributes to the OPCC’s Annual Report to provide assurance on what has been delivered against the Make Notts Safe Plan.</a:t>
            </a:r>
          </a:p>
          <a:p>
            <a:pPr marR="127635" algn="just">
              <a:spcBef>
                <a:spcPts val="10"/>
              </a:spcBef>
              <a:buSzPts val="1200"/>
              <a:tabLst>
                <a:tab pos="630555" algn="l"/>
              </a:tabLst>
            </a:pPr>
            <a:endParaRPr lang="en-GB" sz="1200" dirty="0"/>
          </a:p>
          <a:p>
            <a:pPr lvl="0" algn="just">
              <a:spcAft>
                <a:spcPts val="0"/>
              </a:spcAft>
            </a:pPr>
            <a:r>
              <a:rPr lang="en-GB" sz="1200" b="1" dirty="0">
                <a:solidFill>
                  <a:srgbClr val="002060"/>
                </a:solidFill>
                <a:ea typeface="Times New Roman"/>
              </a:rPr>
              <a:t>          City</a:t>
            </a:r>
          </a:p>
          <a:p>
            <a:pPr marL="342900" lvl="0" indent="-342900" algn="just">
              <a:spcAft>
                <a:spcPts val="0"/>
              </a:spcAft>
              <a:buFont typeface="Arial" panose="020B0604020202020204" pitchFamily="34" charset="0"/>
              <a:buChar char="•"/>
            </a:pPr>
            <a:r>
              <a:rPr lang="en-GB" sz="1200" dirty="0">
                <a:ea typeface="Times New Roman"/>
              </a:rPr>
              <a:t>There are strong governance processes in place for the City partnerships. Each of the partnerships under the One Nottingham umbrella, including the Crime Drugs Partnership (CDP), have clear terms of reference including a defined purpose, arrangements for information sharing, community engagement and governance and finance.</a:t>
            </a:r>
          </a:p>
          <a:p>
            <a:pPr marL="342900" marR="127635" indent="-342900" algn="just">
              <a:spcBef>
                <a:spcPts val="10"/>
              </a:spcBef>
              <a:buSzPts val="1200"/>
              <a:buFont typeface="Arial" panose="020B0604020202020204" pitchFamily="34" charset="0"/>
              <a:buChar char="•"/>
            </a:pPr>
            <a:r>
              <a:rPr lang="en-GB" sz="1200" dirty="0"/>
              <a:t>The CDP Plan 2022-25 sets out the overall aims, delivery, and performance framework of the partnership to deliver the ‘Safer Nottingham’ agenda of the ‘Nottingham City Strategic Council Plan 2021-23’. The Partnership Plan has been developed with regards to the priorities of the Police and Crime Commissioner. </a:t>
            </a:r>
          </a:p>
          <a:p>
            <a:pPr marL="342900" lvl="0" indent="-342900" algn="just">
              <a:spcAft>
                <a:spcPts val="0"/>
              </a:spcAft>
              <a:buFont typeface="Arial" panose="020B0604020202020204" pitchFamily="34" charset="0"/>
              <a:buChar char="•"/>
            </a:pPr>
            <a:r>
              <a:rPr lang="en-GB" sz="1200" dirty="0">
                <a:ea typeface="Times New Roman"/>
              </a:rPr>
              <a:t>There is a robust governance framework in place to oversee the delivery of the Plan. This is directed by the Partnership Board, which provides strategic governance of the partnership.</a:t>
            </a:r>
          </a:p>
          <a:p>
            <a:pPr lvl="0" algn="just">
              <a:spcAft>
                <a:spcPts val="0"/>
              </a:spcAft>
            </a:pPr>
            <a:endParaRPr lang="en-GB" sz="1200" b="1" dirty="0">
              <a:solidFill>
                <a:srgbClr val="002060"/>
              </a:solidFill>
              <a:ea typeface="Times New Roman"/>
            </a:endParaRPr>
          </a:p>
          <a:p>
            <a:pPr lvl="0" algn="just">
              <a:spcAft>
                <a:spcPts val="0"/>
              </a:spcAft>
            </a:pPr>
            <a:r>
              <a:rPr lang="en-GB" sz="1200" b="1" dirty="0">
                <a:solidFill>
                  <a:srgbClr val="002060"/>
                </a:solidFill>
                <a:ea typeface="Times New Roman"/>
              </a:rPr>
              <a:t>          County </a:t>
            </a:r>
          </a:p>
          <a:p>
            <a:pPr marL="342900" lvl="0" indent="-342900" algn="just">
              <a:spcAft>
                <a:spcPts val="0"/>
              </a:spcAft>
              <a:buFont typeface="Arial" panose="020B0604020202020204" pitchFamily="34" charset="0"/>
              <a:buChar char="•"/>
            </a:pPr>
            <a:r>
              <a:rPr lang="en-GB" sz="1200" dirty="0">
                <a:ea typeface="Times New Roman"/>
              </a:rPr>
              <a:t>The three statutory Community Safety Partnerships (CSPs) are responsible for the delivery of local community safety strategies and action plans. The Safer Nottinghamshire Board (SNB) Delivery Groups support the SNB and CSPs to implement the community safety strategies.</a:t>
            </a:r>
          </a:p>
          <a:p>
            <a:pPr marL="342900" lvl="0" indent="-342900" algn="just">
              <a:spcAft>
                <a:spcPts val="0"/>
              </a:spcAft>
              <a:buFont typeface="Arial" panose="020B0604020202020204" pitchFamily="34" charset="0"/>
              <a:buChar char="•"/>
            </a:pPr>
            <a:r>
              <a:rPr lang="en-GB" sz="1200" dirty="0">
                <a:ea typeface="Times New Roman"/>
              </a:rPr>
              <a:t>Each of the three CSPs in the County produces performance information on a monthly basis. This includes reporting on current performance against targets, comparison against most similar force peers and performance of Partnership Plus areas. The SNB Performance Group brings together the CSP Chairs to discuss performance risks and highlights.</a:t>
            </a:r>
          </a:p>
        </p:txBody>
      </p:sp>
    </p:spTree>
    <p:extLst>
      <p:ext uri="{BB962C8B-B14F-4D97-AF65-F5344CB8AC3E}">
        <p14:creationId xmlns:p14="http://schemas.microsoft.com/office/powerpoint/2010/main" val="23518576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77454" y="-18000"/>
            <a:ext cx="338554" cy="6876000"/>
          </a:xfrm>
          <a:prstGeom prst="rect">
            <a:avLst/>
          </a:prstGeom>
          <a:solidFill>
            <a:srgbClr val="00206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ANNUAL GOVERNANCE STATEMENT</a:t>
            </a:r>
            <a:r>
              <a:rPr lang="en-GB" sz="1000" b="1" dirty="0">
                <a:solidFill>
                  <a:schemeClr val="bg1"/>
                </a:solidFill>
              </a:rPr>
              <a:t> |      STATEMENT OF ACCOUNTS – 2021-22</a:t>
            </a:r>
            <a:endParaRPr lang="en-GB" sz="1000" dirty="0">
              <a:solidFill>
                <a:schemeClr val="bg1"/>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3" y="6356358"/>
            <a:ext cx="325117" cy="365125"/>
          </a:xfrm>
        </p:spPr>
        <p:txBody>
          <a:bodyPr vert="horz"/>
          <a:lstStyle/>
          <a:p>
            <a:fld id="{97D3BC75-7245-4D53-964E-6D1A27AF082C}" type="slidenum">
              <a:rPr lang="en-GB" sz="1000" smtClean="0">
                <a:solidFill>
                  <a:schemeClr val="bg1"/>
                </a:solidFill>
              </a:rPr>
              <a:t>34</a:t>
            </a:fld>
            <a:endParaRPr lang="en-GB" sz="1000" dirty="0">
              <a:solidFill>
                <a:schemeClr val="bg1"/>
              </a:solidFill>
            </a:endParaRPr>
          </a:p>
        </p:txBody>
      </p:sp>
      <p:sp>
        <p:nvSpPr>
          <p:cNvPr id="5" name="Rectangle 4">
            <a:extLst>
              <a:ext uri="{FF2B5EF4-FFF2-40B4-BE49-F238E27FC236}">
                <a16:creationId xmlns:a16="http://schemas.microsoft.com/office/drawing/2014/main" id="{B0CE8F68-A158-4BC6-8F26-45A02FEE2E10}"/>
              </a:ext>
            </a:extLst>
          </p:cNvPr>
          <p:cNvSpPr/>
          <p:nvPr/>
        </p:nvSpPr>
        <p:spPr>
          <a:xfrm>
            <a:off x="405442" y="385600"/>
            <a:ext cx="9034122" cy="6042936"/>
          </a:xfrm>
          <a:prstGeom prst="rect">
            <a:avLst/>
          </a:prstGeom>
        </p:spPr>
        <p:txBody>
          <a:bodyPr wrap="square">
            <a:spAutoFit/>
          </a:bodyPr>
          <a:lstStyle/>
          <a:p>
            <a:pPr marL="628650" lvl="1" indent="-171450" algn="just">
              <a:spcBef>
                <a:spcPts val="10"/>
              </a:spcBef>
              <a:buSzPts val="1200"/>
              <a:buFont typeface="Arial" panose="020B0604020202020204" pitchFamily="34" charset="0"/>
              <a:buChar char="•"/>
            </a:pPr>
            <a:r>
              <a:rPr lang="en-US" sz="1200" dirty="0"/>
              <a:t>Section 22A of the Police Act 1996 provides for a collaboration agreement to be made between Police and Crime Commissioners or between commissioners and chief officers from more than one force area.</a:t>
            </a:r>
            <a:r>
              <a:rPr lang="en-GB" sz="1200" dirty="0"/>
              <a:t> There are a range of established collaborations in place for a number of specialist front line policing operations that provide services across the Midlands region, including Nottinghamshire. These arrangements are reviewed on a regular basis by respective Chief Constables and Police and Crime Commissioners.</a:t>
            </a:r>
          </a:p>
          <a:p>
            <a:endParaRPr lang="en-GB" sz="1200" b="1" dirty="0">
              <a:solidFill>
                <a:srgbClr val="002060"/>
              </a:solidFill>
            </a:endParaRPr>
          </a:p>
          <a:p>
            <a:r>
              <a:rPr lang="en-GB" sz="1200" b="1" dirty="0">
                <a:solidFill>
                  <a:srgbClr val="002060"/>
                </a:solidFill>
              </a:rPr>
              <a:t>2.3 	Principle C: Defining outcomes in terms of sustainable economic, social and environmental benefits</a:t>
            </a:r>
          </a:p>
          <a:p>
            <a:pPr algn="just"/>
            <a:r>
              <a:rPr lang="en-GB" sz="1200" dirty="0"/>
              <a:t> </a:t>
            </a:r>
          </a:p>
          <a:p>
            <a:pPr marL="628650" marR="163195" lvl="1" indent="-171450" algn="just">
              <a:lnSpc>
                <a:spcPct val="97000"/>
              </a:lnSpc>
              <a:spcBef>
                <a:spcPts val="10"/>
              </a:spcBef>
              <a:spcAft>
                <a:spcPts val="0"/>
              </a:spcAft>
              <a:buSzPts val="1200"/>
              <a:buFont typeface="Arial" panose="020B0604020202020204" pitchFamily="34" charset="0"/>
              <a:buChar char="•"/>
              <a:tabLst>
                <a:tab pos="749935" algn="l"/>
              </a:tabLst>
            </a:pPr>
            <a:r>
              <a:rPr lang="en-GB" sz="1200" dirty="0"/>
              <a:t>The ‘Make Notts Safe’ Plan sets out the vision, values, strategic priorities, and outcomes together with a performance framework in line with requirements under the Police Reform and Social Responsibility Act 2011.</a:t>
            </a:r>
          </a:p>
          <a:p>
            <a:pPr marL="628650" marR="163195" lvl="1" indent="-171450" algn="just">
              <a:lnSpc>
                <a:spcPct val="97000"/>
              </a:lnSpc>
              <a:spcBef>
                <a:spcPts val="10"/>
              </a:spcBef>
              <a:spcAft>
                <a:spcPts val="0"/>
              </a:spcAft>
              <a:buSzPts val="1200"/>
              <a:buFont typeface="Arial" panose="020B0604020202020204" pitchFamily="34" charset="0"/>
              <a:buChar char="•"/>
              <a:tabLst>
                <a:tab pos="749935" algn="l"/>
              </a:tabLst>
            </a:pPr>
            <a:r>
              <a:rPr lang="en-GB" sz="1200" dirty="0"/>
              <a:t>At a national level, the Force works to the Strategic Policing Requirement (SPR) which is issued by the Home Office to articulate current national threats and the appropriate national policing capabilities required to counter those threats.</a:t>
            </a:r>
          </a:p>
          <a:p>
            <a:pPr marL="628650" marR="161925" lvl="1" indent="-171450" algn="just">
              <a:lnSpc>
                <a:spcPct val="97000"/>
              </a:lnSpc>
              <a:spcBef>
                <a:spcPts val="5"/>
              </a:spcBef>
              <a:spcAft>
                <a:spcPts val="0"/>
              </a:spcAft>
              <a:buSzPts val="1200"/>
              <a:buFont typeface="Arial" panose="020B0604020202020204" pitchFamily="34" charset="0"/>
              <a:buChar char="•"/>
              <a:tabLst>
                <a:tab pos="749935" algn="l"/>
              </a:tabLst>
            </a:pPr>
            <a:r>
              <a:rPr lang="en-GB" sz="1200" dirty="0"/>
              <a:t>The ‘Make Notts Safe Plan’ is informed by the Police and Crime Needs Assessment (PCNA) which is used as a planning and priority setting tool. The document highlights key trends, issues, risks and threats in the crime community safety and criminal justice environment. </a:t>
            </a:r>
          </a:p>
          <a:p>
            <a:pPr marL="628650" marR="161925" lvl="1" indent="-171450" algn="just">
              <a:lnSpc>
                <a:spcPct val="97000"/>
              </a:lnSpc>
              <a:spcBef>
                <a:spcPts val="5"/>
              </a:spcBef>
              <a:spcAft>
                <a:spcPts val="0"/>
              </a:spcAft>
              <a:buSzPts val="1200"/>
              <a:buFont typeface="Arial" panose="020B0604020202020204" pitchFamily="34" charset="0"/>
              <a:buChar char="•"/>
              <a:tabLst>
                <a:tab pos="749935" algn="l"/>
              </a:tabLst>
            </a:pPr>
            <a:r>
              <a:rPr lang="en-GB" sz="1200" dirty="0"/>
              <a:t>The ‘Make Notts Safe’ Plan to March 2025 includes priority commitments to achieve value for money and keep collaboration opportunities for policing under review, support changes in policy and practice that help to reduce our carbon footprint and enable our buildings, fleet, and workforce to become more energy efficient. </a:t>
            </a:r>
          </a:p>
          <a:p>
            <a:pPr marL="628650" marR="162560" lvl="1" indent="-171450" algn="just">
              <a:lnSpc>
                <a:spcPct val="97000"/>
              </a:lnSpc>
              <a:spcBef>
                <a:spcPts val="15"/>
              </a:spcBef>
              <a:spcAft>
                <a:spcPts val="0"/>
              </a:spcAft>
              <a:buSzPts val="1200"/>
              <a:buFont typeface="Arial" panose="020B0604020202020204" pitchFamily="34" charset="0"/>
              <a:buChar char="•"/>
              <a:tabLst>
                <a:tab pos="749935" algn="l"/>
              </a:tabLst>
            </a:pPr>
            <a:r>
              <a:rPr lang="en-GB" sz="1200" dirty="0"/>
              <a:t>The Force plays an active part in working with the OPCC to refresh the ‘Make Notts Safe’ Plan each year to set out what activities will be undertaken to deliver the PCC’s key strategic priority themes. </a:t>
            </a:r>
          </a:p>
          <a:p>
            <a:pPr marL="628650" marR="164465" lvl="1" indent="-171450" algn="just">
              <a:lnSpc>
                <a:spcPct val="97000"/>
              </a:lnSpc>
              <a:spcBef>
                <a:spcPts val="15"/>
              </a:spcBef>
              <a:spcAft>
                <a:spcPts val="0"/>
              </a:spcAft>
              <a:buSzPts val="1200"/>
              <a:buFont typeface="Arial" panose="020B0604020202020204" pitchFamily="34" charset="0"/>
              <a:buChar char="•"/>
              <a:tabLst>
                <a:tab pos="749935" algn="l"/>
              </a:tabLst>
            </a:pPr>
            <a:r>
              <a:rPr lang="en-GB" sz="1200" dirty="0"/>
              <a:t>The strategic priorities set out in the ‘Make Notts Safe’ Plan are aligned to the Force’s Annual Departmental Assessment (ADA), business planning process.</a:t>
            </a:r>
          </a:p>
          <a:p>
            <a:pPr marL="628650" marR="161925" lvl="1" indent="-171450" algn="just">
              <a:lnSpc>
                <a:spcPct val="97000"/>
              </a:lnSpc>
              <a:spcBef>
                <a:spcPts val="10"/>
              </a:spcBef>
              <a:spcAft>
                <a:spcPts val="0"/>
              </a:spcAft>
              <a:buSzPts val="1200"/>
              <a:buFont typeface="Arial" panose="020B0604020202020204" pitchFamily="34" charset="0"/>
              <a:buChar char="•"/>
              <a:tabLst>
                <a:tab pos="749935" algn="l"/>
              </a:tabLst>
            </a:pPr>
            <a:r>
              <a:rPr lang="en-GB" sz="1200" dirty="0"/>
              <a:t>The force provides regular updates to the OPCC at their public Accountability Meetings on the progress made against the force activities. Reports are made available on the Nottinghamshire County Council website. </a:t>
            </a:r>
          </a:p>
          <a:p>
            <a:pPr marL="628650" marR="161925" lvl="1" indent="-171450" algn="just">
              <a:lnSpc>
                <a:spcPct val="97000"/>
              </a:lnSpc>
              <a:spcBef>
                <a:spcPts val="10"/>
              </a:spcBef>
              <a:buSzPts val="1200"/>
              <a:buFont typeface="Arial" panose="020B0604020202020204" pitchFamily="34" charset="0"/>
              <a:buChar char="•"/>
              <a:tabLst>
                <a:tab pos="749935" algn="l"/>
              </a:tabLst>
            </a:pPr>
            <a:r>
              <a:rPr lang="en-GB" sz="1200" dirty="0"/>
              <a:t>The force has a robust governance framework in relation to performance. The monthly Corporate Performance Review (CPR) meeting (chaired by the Chief Superintendent for Corporate Services) and the Operational Performance Review (OPR) meeting (chaired by the ACC Crime) are forums for thematic leads to discuss key areas of corporate organisational performance, identify any emerging opportunities and risks and make decisions about future planning. The Force Performance Board oversees key areas of performance, both organisational and operational, and is a forum in which to identify any emerging strategic opportunities and risks arising from OPR and CPR.</a:t>
            </a:r>
          </a:p>
          <a:p>
            <a:pPr marL="628650" marR="161925" lvl="1" indent="-171450" algn="just">
              <a:lnSpc>
                <a:spcPct val="97000"/>
              </a:lnSpc>
              <a:spcBef>
                <a:spcPts val="10"/>
              </a:spcBef>
              <a:buSzPts val="1200"/>
              <a:buFont typeface="Arial" panose="020B0604020202020204" pitchFamily="34" charset="0"/>
              <a:buChar char="•"/>
              <a:tabLst>
                <a:tab pos="749935" algn="l"/>
              </a:tabLst>
            </a:pPr>
            <a:r>
              <a:rPr lang="en-GB" sz="1200" dirty="0"/>
              <a:t>From a national perspective, the Force is cognisant of the CJ National Scorecard, which brings together data form partners across the justice system (police, CPS and the Courts) and the Digital Crime Performance Pack, which provides data on police performance against the National Crime and Policing Measures referenced in the Beating Crime Plan. The ACC Crime chairs a CJ Strategic Board, which in turn reports into a multi-agency CJ Group, which is chaired by the PCC.</a:t>
            </a:r>
          </a:p>
        </p:txBody>
      </p:sp>
    </p:spTree>
    <p:extLst>
      <p:ext uri="{BB962C8B-B14F-4D97-AF65-F5344CB8AC3E}">
        <p14:creationId xmlns:p14="http://schemas.microsoft.com/office/powerpoint/2010/main" val="16175220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77454" y="0"/>
            <a:ext cx="338554" cy="6876000"/>
          </a:xfrm>
          <a:prstGeom prst="rect">
            <a:avLst/>
          </a:prstGeom>
          <a:solidFill>
            <a:srgbClr val="00206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ANNUAL GOVERNANCE STATEMENT</a:t>
            </a:r>
            <a:r>
              <a:rPr lang="en-GB" sz="1000" b="1" dirty="0">
                <a:solidFill>
                  <a:schemeClr val="bg1"/>
                </a:solidFill>
              </a:rPr>
              <a:t> |      STATEMENT OF ACCOUNTS – 2021-22</a:t>
            </a:r>
            <a:endParaRPr lang="en-GB" sz="1000" dirty="0">
              <a:solidFill>
                <a:schemeClr val="bg1"/>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3" y="6356358"/>
            <a:ext cx="325117" cy="365125"/>
          </a:xfrm>
        </p:spPr>
        <p:txBody>
          <a:bodyPr vert="horz"/>
          <a:lstStyle/>
          <a:p>
            <a:fld id="{97D3BC75-7245-4D53-964E-6D1A27AF082C}" type="slidenum">
              <a:rPr lang="en-GB" sz="1000" smtClean="0">
                <a:solidFill>
                  <a:schemeClr val="bg1"/>
                </a:solidFill>
              </a:rPr>
              <a:t>35</a:t>
            </a:fld>
            <a:endParaRPr lang="en-GB" sz="1000" dirty="0">
              <a:solidFill>
                <a:schemeClr val="bg1"/>
              </a:solidFill>
            </a:endParaRPr>
          </a:p>
        </p:txBody>
      </p:sp>
      <p:sp>
        <p:nvSpPr>
          <p:cNvPr id="5" name="Rectangle 4">
            <a:extLst>
              <a:ext uri="{FF2B5EF4-FFF2-40B4-BE49-F238E27FC236}">
                <a16:creationId xmlns:a16="http://schemas.microsoft.com/office/drawing/2014/main" id="{114BF30B-3B68-4751-B9E0-A2A68E9ADD60}"/>
              </a:ext>
            </a:extLst>
          </p:cNvPr>
          <p:cNvSpPr/>
          <p:nvPr/>
        </p:nvSpPr>
        <p:spPr>
          <a:xfrm>
            <a:off x="379562" y="212717"/>
            <a:ext cx="9094376" cy="6916509"/>
          </a:xfrm>
          <a:prstGeom prst="rect">
            <a:avLst/>
          </a:prstGeom>
        </p:spPr>
        <p:txBody>
          <a:bodyPr wrap="square">
            <a:spAutoFit/>
          </a:bodyPr>
          <a:lstStyle/>
          <a:p>
            <a:pPr marL="628650" marR="162560" lvl="1" indent="-171450" algn="just">
              <a:lnSpc>
                <a:spcPct val="97000"/>
              </a:lnSpc>
              <a:spcBef>
                <a:spcPts val="15"/>
              </a:spcBef>
              <a:buSzPts val="1200"/>
              <a:buFont typeface="Arial" panose="020B0604020202020204" pitchFamily="34" charset="0"/>
              <a:buChar char="•"/>
              <a:tabLst>
                <a:tab pos="749935" algn="l"/>
              </a:tabLst>
            </a:pPr>
            <a:r>
              <a:rPr lang="en-GB" sz="1200" dirty="0"/>
              <a:t>A Performance and Insight Report is provided to the Strategic Resources and Performance meeting every 2 months to ensure that the Police and Crime Commissioner is aware of current performance in line with the strategic priority themes, as set out in the ‘Make Notts Safe’ Plan.</a:t>
            </a:r>
          </a:p>
          <a:p>
            <a:pPr marL="628650" marR="162560" lvl="1" indent="-171450" algn="just">
              <a:lnSpc>
                <a:spcPct val="97000"/>
              </a:lnSpc>
              <a:spcBef>
                <a:spcPts val="15"/>
              </a:spcBef>
              <a:spcAft>
                <a:spcPts val="0"/>
              </a:spcAft>
              <a:buSzPts val="1200"/>
              <a:buFont typeface="Arial" panose="020B0604020202020204" pitchFamily="34" charset="0"/>
              <a:buChar char="•"/>
              <a:tabLst>
                <a:tab pos="749935" algn="l"/>
              </a:tabLst>
            </a:pPr>
            <a:r>
              <a:rPr lang="en-GB" sz="1200" dirty="0"/>
              <a:t>Collaboration agreements are in place to outline how business will be undertaken jointly to reduce cost, increase capability, and/or increase resilience to protect local people.</a:t>
            </a:r>
          </a:p>
          <a:p>
            <a:pPr marL="628650" marR="163830" lvl="1" indent="-171450" algn="just">
              <a:lnSpc>
                <a:spcPct val="97000"/>
              </a:lnSpc>
              <a:spcBef>
                <a:spcPts val="10"/>
              </a:spcBef>
              <a:spcAft>
                <a:spcPts val="0"/>
              </a:spcAft>
              <a:buSzPts val="1200"/>
              <a:buFont typeface="Arial" panose="020B0604020202020204" pitchFamily="34" charset="0"/>
              <a:buChar char="•"/>
              <a:tabLst>
                <a:tab pos="749935" algn="l"/>
              </a:tabLst>
            </a:pPr>
            <a:r>
              <a:rPr lang="en-GB" sz="1200" dirty="0"/>
              <a:t>All activity in response to audit and inspectorate recommendations is monitored via 4Action, an action management system. Progress against activity is reported to the Joint Audit and Scrutiny Panel on a quarterly basis.</a:t>
            </a:r>
          </a:p>
          <a:p>
            <a:pPr marL="628650" marR="162560" lvl="1" indent="-171450" algn="just">
              <a:lnSpc>
                <a:spcPct val="97000"/>
              </a:lnSpc>
              <a:spcBef>
                <a:spcPts val="10"/>
              </a:spcBef>
              <a:spcAft>
                <a:spcPts val="0"/>
              </a:spcAft>
              <a:buSzPts val="1200"/>
              <a:buFont typeface="Arial" panose="020B0604020202020204" pitchFamily="34" charset="0"/>
              <a:buChar char="•"/>
              <a:tabLst>
                <a:tab pos="749935" algn="l"/>
              </a:tabLst>
            </a:pPr>
            <a:r>
              <a:rPr lang="en-GB" sz="1200" dirty="0"/>
              <a:t>A Medium-Term Financial Strategy builds on the proposed budget for 2022-23 and incorporates plans to meet changes in available financing with the need to meet current and future commitments.</a:t>
            </a:r>
          </a:p>
          <a:p>
            <a:pPr marL="628650" marR="162560" lvl="1" indent="-171450" algn="just">
              <a:lnSpc>
                <a:spcPct val="97000"/>
              </a:lnSpc>
              <a:spcBef>
                <a:spcPts val="5"/>
              </a:spcBef>
              <a:spcAft>
                <a:spcPts val="0"/>
              </a:spcAft>
              <a:buSzPts val="1200"/>
              <a:buFont typeface="Arial" panose="020B0604020202020204" pitchFamily="34" charset="0"/>
              <a:buChar char="•"/>
              <a:tabLst>
                <a:tab pos="749935" algn="l"/>
              </a:tabLst>
            </a:pPr>
            <a:r>
              <a:rPr lang="en-GB" sz="1200" dirty="0"/>
              <a:t>Regular Capital and Revenue reports are provided to the Force Executive Board (FEB) and OPCC to provide an update on the Force’s budgetary position and to comply with good financial management and Financial Regulations. This is reviewed and updated regularly to remain flexible for future requirements.</a:t>
            </a:r>
            <a:endParaRPr lang="en-GB" sz="1200" b="1" dirty="0">
              <a:solidFill>
                <a:srgbClr val="002060"/>
              </a:solidFill>
            </a:endParaRPr>
          </a:p>
          <a:p>
            <a:endParaRPr lang="en-GB" sz="1200" b="1" dirty="0">
              <a:solidFill>
                <a:srgbClr val="002060"/>
              </a:solidFill>
            </a:endParaRPr>
          </a:p>
          <a:p>
            <a:r>
              <a:rPr lang="en-GB" sz="1200" b="1" dirty="0">
                <a:solidFill>
                  <a:srgbClr val="002060"/>
                </a:solidFill>
              </a:rPr>
              <a:t>2.4 	Principle D: Determining the interventions necessary to optimise the achievement of the intended outcomes</a:t>
            </a:r>
          </a:p>
          <a:p>
            <a:r>
              <a:rPr lang="en-GB" sz="1200" dirty="0"/>
              <a:t> </a:t>
            </a:r>
          </a:p>
          <a:p>
            <a:pPr marL="628650" marR="127000" lvl="1" indent="-171450" algn="just">
              <a:lnSpc>
                <a:spcPct val="97000"/>
              </a:lnSpc>
              <a:spcBef>
                <a:spcPts val="10"/>
              </a:spcBef>
              <a:spcAft>
                <a:spcPts val="0"/>
              </a:spcAft>
              <a:buSzPts val="1200"/>
              <a:buFont typeface="Arial" panose="020B0604020202020204" pitchFamily="34" charset="0"/>
              <a:buChar char="•"/>
              <a:tabLst>
                <a:tab pos="723900" algn="l"/>
              </a:tabLst>
            </a:pPr>
            <a:r>
              <a:rPr lang="en-GB" sz="1200" dirty="0"/>
              <a:t>There is a robust planning cycle in place which incorporates partnership, Force and OPCC strategic assessments, public consultation, refresh of the ‘Make Notts Safe’ Plan and the Force Delivery Framework, departmental planning via Annual Departmental Assessments (ADAs) and the annual budget process.</a:t>
            </a:r>
          </a:p>
          <a:p>
            <a:pPr marL="628650" marR="127000" lvl="1" indent="-171450" algn="just">
              <a:lnSpc>
                <a:spcPct val="97000"/>
              </a:lnSpc>
              <a:spcBef>
                <a:spcPts val="10"/>
              </a:spcBef>
              <a:spcAft>
                <a:spcPts val="0"/>
              </a:spcAft>
              <a:buSzPts val="1200"/>
              <a:buFont typeface="Arial" panose="020B0604020202020204" pitchFamily="34" charset="0"/>
              <a:buChar char="•"/>
              <a:tabLst>
                <a:tab pos="723900" algn="l"/>
              </a:tabLst>
            </a:pPr>
            <a:r>
              <a:rPr lang="en-GB" sz="1200" dirty="0"/>
              <a:t>The Medium-Term Financial Strategy is a live document to facilitate the demands and changes that can occur within the police so that we can remain operationally on the front foot. The budgeting and long-term planning process is intrinsically linked to the business planning cycle to create a joined-up approach identifying opportunities and risks that are present, and, on the horizon.</a:t>
            </a:r>
          </a:p>
          <a:p>
            <a:pPr marL="628650" marR="127000" lvl="1" indent="-171450" algn="just">
              <a:lnSpc>
                <a:spcPct val="97000"/>
              </a:lnSpc>
              <a:spcBef>
                <a:spcPts val="10"/>
              </a:spcBef>
              <a:spcAft>
                <a:spcPts val="0"/>
              </a:spcAft>
              <a:buSzPts val="1200"/>
              <a:buFont typeface="Arial" panose="020B0604020202020204" pitchFamily="34" charset="0"/>
              <a:buChar char="•"/>
              <a:tabLst>
                <a:tab pos="723900" algn="l"/>
              </a:tabLst>
            </a:pPr>
            <a:r>
              <a:rPr lang="en-GB" sz="1200" dirty="0"/>
              <a:t>In the previous HMICFRS PEEL Report (2018) it was recommended that the Force should improve its approach to planning within Information Services to ensure there is a clear vision and direction which links to operational planning. In response the Force created a Prioritisation Matrix, which reports into the Futures Board. This has ensured that ICT planning is closely aligned to future and wider change programmes, so current and future demand can be effectively managed.</a:t>
            </a:r>
          </a:p>
          <a:p>
            <a:pPr marL="628650" marR="127000" lvl="1" indent="-171450" algn="just">
              <a:lnSpc>
                <a:spcPct val="97000"/>
              </a:lnSpc>
              <a:spcBef>
                <a:spcPts val="10"/>
              </a:spcBef>
              <a:buSzPts val="1200"/>
              <a:buFont typeface="Arial" panose="020B0604020202020204" pitchFamily="34" charset="0"/>
              <a:buChar char="•"/>
              <a:tabLst>
                <a:tab pos="723900" algn="l"/>
              </a:tabLst>
            </a:pPr>
            <a:r>
              <a:rPr lang="en-GB" sz="1200" dirty="0"/>
              <a:t>Nottinghamshire Police have published a new Digital Strategy, aligned with the National Digital, Data and Technology Strategy 2020-2030 for Policing and built on the foundation of the national blueprint. The Nottinghamshire Police Digital Strategy sets out our ambitions for how technology will support the Force to deliver on the Nottinghamshire Police vision. A number of nationally-led programmes land capabilities that support UK Policing, by developing nationally consistent services and capabilities enabled by technology. This includes the Force onboarding with Single Online Home. </a:t>
            </a:r>
          </a:p>
          <a:p>
            <a:pPr marL="628650" marR="127000" lvl="1" indent="-171450" algn="just">
              <a:lnSpc>
                <a:spcPct val="97000"/>
              </a:lnSpc>
              <a:spcBef>
                <a:spcPts val="10"/>
              </a:spcBef>
              <a:buSzPts val="1200"/>
              <a:buFont typeface="Arial" panose="020B0604020202020204" pitchFamily="34" charset="0"/>
              <a:buChar char="•"/>
              <a:tabLst>
                <a:tab pos="723900" algn="l"/>
              </a:tabLst>
            </a:pPr>
            <a:r>
              <a:rPr lang="en-GB" sz="1200" dirty="0"/>
              <a:t>Each Head of Department completes an Annual Departmental Assessment (ADA) as part of the annual planning cycle. The ADA is a planning tool used to assess current structure, processes, and cost, considering the current operating context. Options for change are proposed which are aligned to the Strategic Priority Themes.</a:t>
            </a:r>
          </a:p>
          <a:p>
            <a:pPr marL="628650" marR="127000" lvl="1" indent="-171450" algn="just">
              <a:lnSpc>
                <a:spcPct val="97000"/>
              </a:lnSpc>
              <a:spcBef>
                <a:spcPts val="10"/>
              </a:spcBef>
              <a:buSzPts val="1200"/>
              <a:buFont typeface="Arial" panose="020B0604020202020204" pitchFamily="34" charset="0"/>
              <a:buChar char="•"/>
              <a:tabLst>
                <a:tab pos="723900" algn="l"/>
              </a:tabLst>
            </a:pPr>
            <a:r>
              <a:rPr lang="en-GB" sz="1200" dirty="0"/>
              <a:t>Budget meetings with departmental heads take place to ensure future budgets account for any project savings or spend within the department.</a:t>
            </a:r>
          </a:p>
          <a:p>
            <a:pPr marL="628650" marR="127000" lvl="1" indent="-171450" algn="just">
              <a:lnSpc>
                <a:spcPct val="97000"/>
              </a:lnSpc>
              <a:spcBef>
                <a:spcPts val="10"/>
              </a:spcBef>
              <a:buSzPts val="1200"/>
              <a:buFont typeface="Arial" panose="020B0604020202020204" pitchFamily="34" charset="0"/>
              <a:buChar char="•"/>
              <a:tabLst>
                <a:tab pos="723900" algn="l"/>
              </a:tabLst>
            </a:pPr>
            <a:r>
              <a:rPr lang="en-GB" sz="1200" dirty="0"/>
              <a:t>Business change remains responsive to threats and opportunities which present themselves throughout the year as part of the risk management process.</a:t>
            </a:r>
          </a:p>
        </p:txBody>
      </p:sp>
    </p:spTree>
    <p:extLst>
      <p:ext uri="{BB962C8B-B14F-4D97-AF65-F5344CB8AC3E}">
        <p14:creationId xmlns:p14="http://schemas.microsoft.com/office/powerpoint/2010/main" val="39921818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67446" y="0"/>
            <a:ext cx="338554" cy="6876000"/>
          </a:xfrm>
          <a:prstGeom prst="rect">
            <a:avLst/>
          </a:prstGeom>
          <a:solidFill>
            <a:srgbClr val="00206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ANNUAL GOVERNANCE STATEMENT</a:t>
            </a:r>
            <a:r>
              <a:rPr lang="en-GB" sz="1000" b="1" dirty="0">
                <a:solidFill>
                  <a:schemeClr val="bg1"/>
                </a:solidFill>
              </a:rPr>
              <a:t> |      STATEMENT OF ACCOUNTS – 2021-22</a:t>
            </a:r>
            <a:endParaRPr lang="en-GB" sz="1000" dirty="0">
              <a:solidFill>
                <a:schemeClr val="bg1"/>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2" y="6356358"/>
            <a:ext cx="315109" cy="365125"/>
          </a:xfrm>
        </p:spPr>
        <p:txBody>
          <a:bodyPr vert="horz"/>
          <a:lstStyle/>
          <a:p>
            <a:fld id="{97D3BC75-7245-4D53-964E-6D1A27AF082C}" type="slidenum">
              <a:rPr lang="en-GB" sz="1000" smtClean="0">
                <a:solidFill>
                  <a:schemeClr val="bg1"/>
                </a:solidFill>
              </a:rPr>
              <a:t>36</a:t>
            </a:fld>
            <a:endParaRPr lang="en-GB" sz="1000" dirty="0">
              <a:solidFill>
                <a:schemeClr val="bg1"/>
              </a:solidFill>
            </a:endParaRPr>
          </a:p>
        </p:txBody>
      </p:sp>
      <p:sp>
        <p:nvSpPr>
          <p:cNvPr id="5" name="Rectangle 4">
            <a:extLst>
              <a:ext uri="{FF2B5EF4-FFF2-40B4-BE49-F238E27FC236}">
                <a16:creationId xmlns:a16="http://schemas.microsoft.com/office/drawing/2014/main" id="{864F6F1C-A9C1-4E2D-8E7C-30CE27DE9BC4}"/>
              </a:ext>
            </a:extLst>
          </p:cNvPr>
          <p:cNvSpPr/>
          <p:nvPr/>
        </p:nvSpPr>
        <p:spPr>
          <a:xfrm>
            <a:off x="334600" y="248392"/>
            <a:ext cx="9130484" cy="6737485"/>
          </a:xfrm>
          <a:prstGeom prst="rect">
            <a:avLst/>
          </a:prstGeom>
        </p:spPr>
        <p:txBody>
          <a:bodyPr wrap="square">
            <a:spAutoFit/>
          </a:bodyPr>
          <a:lstStyle/>
          <a:p>
            <a:pPr marL="628650" marR="126365" lvl="1" indent="-171450" algn="just">
              <a:lnSpc>
                <a:spcPct val="97000"/>
              </a:lnSpc>
              <a:spcBef>
                <a:spcPts val="10"/>
              </a:spcBef>
              <a:spcAft>
                <a:spcPts val="0"/>
              </a:spcAft>
              <a:buSzPts val="1200"/>
              <a:buFont typeface="Arial" panose="020B0604020202020204" pitchFamily="34" charset="0"/>
              <a:buChar char="•"/>
              <a:tabLst>
                <a:tab pos="723900" algn="l"/>
              </a:tabLst>
            </a:pPr>
            <a:r>
              <a:rPr lang="en-GB" sz="1200" dirty="0"/>
              <a:t>Where a change proposal is approved, a comprehensive analysis of approved change proposals is progressed in the form of an options appraisal (business case) which is presented to the Futures Board for decision. The business case will indicate how intended outcomes would be achieved and any risks associated with those options.</a:t>
            </a:r>
          </a:p>
          <a:p>
            <a:pPr marL="628650" marR="128905" lvl="1" indent="-171450" algn="just">
              <a:lnSpc>
                <a:spcPct val="97000"/>
              </a:lnSpc>
              <a:spcBef>
                <a:spcPts val="10"/>
              </a:spcBef>
              <a:spcAft>
                <a:spcPts val="0"/>
              </a:spcAft>
              <a:buSzPts val="1200"/>
              <a:buFont typeface="Arial" panose="020B0604020202020204" pitchFamily="34" charset="0"/>
              <a:buChar char="•"/>
              <a:tabLst>
                <a:tab pos="723900" algn="l"/>
              </a:tabLst>
            </a:pPr>
            <a:r>
              <a:rPr lang="en-GB" sz="1200" dirty="0"/>
              <a:t>Business change continues to be assessed according to viability and desirability throughout the project lifecycle. Governance is flexible and responsive so that outputs can be adapted to changing circumstances. This is monitored by the Futures Board, chaired by the DCC.</a:t>
            </a:r>
          </a:p>
          <a:p>
            <a:pPr marL="628650" marR="128905" lvl="1" indent="-171450" algn="just">
              <a:lnSpc>
                <a:spcPct val="97000"/>
              </a:lnSpc>
              <a:spcBef>
                <a:spcPts val="10"/>
              </a:spcBef>
              <a:buSzPts val="1200"/>
              <a:buFont typeface="Arial" panose="020B0604020202020204" pitchFamily="34" charset="0"/>
              <a:buChar char="•"/>
              <a:tabLst>
                <a:tab pos="723900" algn="l"/>
              </a:tabLst>
            </a:pPr>
            <a:r>
              <a:rPr lang="en-GB" sz="1200" dirty="0"/>
              <a:t>The Force is continuing to develop the role of the Business Benefits Officer. This role was introduced into Force in 2020 to that its governance arrangements for managing current and future demand track benefits, including how it has reinvested savings.  </a:t>
            </a:r>
          </a:p>
          <a:p>
            <a:pPr marL="628650" marR="128905" lvl="1" indent="-171450" algn="just">
              <a:lnSpc>
                <a:spcPct val="97000"/>
              </a:lnSpc>
              <a:spcBef>
                <a:spcPts val="10"/>
              </a:spcBef>
              <a:buSzPts val="1200"/>
              <a:buFont typeface="Arial" panose="020B0604020202020204" pitchFamily="34" charset="0"/>
              <a:buChar char="•"/>
              <a:tabLst>
                <a:tab pos="723900" algn="l"/>
              </a:tabLst>
            </a:pPr>
            <a:r>
              <a:rPr lang="en-GB" sz="1200" dirty="0"/>
              <a:t>Decisions for change are, in part, informed by the HMICFRS’ Value for Money (</a:t>
            </a:r>
            <a:r>
              <a:rPr lang="en-GB" sz="1200" dirty="0" err="1"/>
              <a:t>VfM</a:t>
            </a:r>
            <a:r>
              <a:rPr lang="en-GB" sz="1200" dirty="0"/>
              <a:t>) Profile, which is published on an annual basis. The Force benchmarks its functions against others in its Most Similar Group (MSG) to determine whether </a:t>
            </a:r>
            <a:r>
              <a:rPr lang="en-GB" sz="1200" dirty="0" err="1"/>
              <a:t>VfM</a:t>
            </a:r>
            <a:r>
              <a:rPr lang="en-GB" sz="1200" dirty="0"/>
              <a:t> is being achieved. Generally, over time, the Force has moved from average/upper quartile to below average/lower quartile for many of our enabling services.</a:t>
            </a:r>
          </a:p>
          <a:p>
            <a:pPr marL="628650" marR="128905" lvl="1" indent="-171450" algn="just">
              <a:lnSpc>
                <a:spcPct val="97000"/>
              </a:lnSpc>
              <a:spcBef>
                <a:spcPts val="10"/>
              </a:spcBef>
              <a:buSzPts val="1200"/>
              <a:buFont typeface="Arial" panose="020B0604020202020204" pitchFamily="34" charset="0"/>
              <a:buChar char="•"/>
              <a:tabLst>
                <a:tab pos="723900" algn="l"/>
              </a:tabLst>
            </a:pPr>
            <a:r>
              <a:rPr lang="en-GB" sz="1200" dirty="0"/>
              <a:t>All business change is governed according to the Force Corporate Portfolio Management Office (PMO) Framework and Guidance which sets out in detail the governance framework, roles and responsibilities and project management methodology in order to plan, delegate, monitor and control all aspects of the business change portfolio.</a:t>
            </a:r>
          </a:p>
          <a:p>
            <a:pPr marL="628650" marR="128905" lvl="1" indent="-171450" algn="just">
              <a:lnSpc>
                <a:spcPct val="97000"/>
              </a:lnSpc>
              <a:spcBef>
                <a:spcPts val="10"/>
              </a:spcBef>
              <a:buSzPts val="1200"/>
              <a:buFont typeface="Arial" panose="020B0604020202020204" pitchFamily="34" charset="0"/>
              <a:buChar char="•"/>
              <a:tabLst>
                <a:tab pos="723900" algn="l"/>
              </a:tabLst>
            </a:pPr>
            <a:r>
              <a:rPr lang="en-GB" sz="1200" dirty="0"/>
              <a:t>The business change governance framework provides a robust reporting structure, which includes project boards, Futures Boards, and the FEB. The framework ensures that oversight and scrutiny is carried out by the relevant authority in a proportionate manner providing assurance that decisions are open and accountable, and that public money is spent wisely.</a:t>
            </a:r>
          </a:p>
          <a:p>
            <a:pPr marL="628650" marR="128905" lvl="1" indent="-171450" algn="just">
              <a:lnSpc>
                <a:spcPct val="97000"/>
              </a:lnSpc>
              <a:spcBef>
                <a:spcPts val="10"/>
              </a:spcBef>
              <a:buSzPts val="1200"/>
              <a:buFont typeface="Arial" panose="020B0604020202020204" pitchFamily="34" charset="0"/>
              <a:buChar char="•"/>
              <a:tabLst>
                <a:tab pos="723900" algn="l"/>
              </a:tabLst>
            </a:pPr>
            <a:r>
              <a:rPr lang="en-GB" sz="1200" dirty="0"/>
              <a:t>Decision making is recorded as part of minutes, action plans and decision logs. Key decisions from FEB are communicated to the organisation through VLOGs by the DCC. This ensures the Force’s decision-making processes are transparent.</a:t>
            </a:r>
          </a:p>
          <a:p>
            <a:pPr marL="628650" marR="128905" lvl="1" indent="-171450" algn="just">
              <a:lnSpc>
                <a:spcPct val="97000"/>
              </a:lnSpc>
              <a:spcBef>
                <a:spcPts val="10"/>
              </a:spcBef>
              <a:buSzPts val="1200"/>
              <a:buFont typeface="Arial" panose="020B0604020202020204" pitchFamily="34" charset="0"/>
              <a:buChar char="•"/>
              <a:tabLst>
                <a:tab pos="723900" algn="l"/>
              </a:tabLst>
            </a:pPr>
            <a:r>
              <a:rPr lang="en-GB" sz="1200" dirty="0"/>
              <a:t>A forward plan for FEB is maintained to outline what information is required for each strategic meeting, the Senior Responsible Officer (SRO) and expected timescales.</a:t>
            </a:r>
          </a:p>
          <a:p>
            <a:pPr algn="just"/>
            <a:r>
              <a:rPr lang="en-GB" sz="1200" dirty="0">
                <a:solidFill>
                  <a:srgbClr val="002060"/>
                </a:solidFill>
              </a:rPr>
              <a:t> </a:t>
            </a:r>
          </a:p>
          <a:p>
            <a:pPr algn="just"/>
            <a:r>
              <a:rPr lang="en-GB" sz="1200" b="1" dirty="0">
                <a:solidFill>
                  <a:srgbClr val="002060"/>
                </a:solidFill>
              </a:rPr>
              <a:t>2.5 	Principle E: Developing the entity’s capacity, including the capability of its leadership and the individuals within it</a:t>
            </a:r>
            <a:endParaRPr lang="en-GB" sz="1200" dirty="0">
              <a:solidFill>
                <a:srgbClr val="002060"/>
              </a:solidFill>
            </a:endParaRPr>
          </a:p>
          <a:p>
            <a:pPr algn="just"/>
            <a:r>
              <a:rPr lang="en-GB" sz="1200" dirty="0"/>
              <a:t> </a:t>
            </a:r>
          </a:p>
          <a:p>
            <a:pPr marL="628650" marR="128905" lvl="1" indent="-171450" algn="just">
              <a:lnSpc>
                <a:spcPct val="97000"/>
              </a:lnSpc>
              <a:spcBef>
                <a:spcPts val="10"/>
              </a:spcBef>
              <a:spcAft>
                <a:spcPts val="0"/>
              </a:spcAft>
              <a:buSzPts val="1200"/>
              <a:buFont typeface="Arial" panose="020B0604020202020204" pitchFamily="34" charset="0"/>
              <a:buChar char="•"/>
              <a:tabLst>
                <a:tab pos="723900" algn="l"/>
              </a:tabLst>
            </a:pPr>
            <a:r>
              <a:rPr lang="en-GB" sz="1200" dirty="0"/>
              <a:t>The DCC Chairs a Strategic Workforce Planning and Training Priorities Meeting. The purpose is to provide strategic overview and direction regarding workforce planning, including establishment levels, workforce mix, skills, and capabilities. </a:t>
            </a:r>
          </a:p>
          <a:p>
            <a:pPr marL="628650" marR="128905" lvl="1" indent="-171450" algn="just">
              <a:lnSpc>
                <a:spcPct val="97000"/>
              </a:lnSpc>
              <a:spcBef>
                <a:spcPts val="10"/>
              </a:spcBef>
              <a:spcAft>
                <a:spcPts val="0"/>
              </a:spcAft>
              <a:buSzPts val="1200"/>
              <a:buFont typeface="Arial" panose="020B0604020202020204" pitchFamily="34" charset="0"/>
              <a:buChar char="•"/>
              <a:tabLst>
                <a:tab pos="723900" algn="l"/>
              </a:tabLst>
            </a:pPr>
            <a:r>
              <a:rPr lang="en-GB" sz="1200" dirty="0"/>
              <a:t>HMICFRS recommended, in both the 2018 and 2021/22 PEEL Inspection reports, that the Force needs to understand fully its workforce capabilities, to identify any gaps, and put plans in place to address them. This is being progressed as an area for improvement through a training needs analysis, which is being undertaken on a departmental basis to ensure the workforce is adequately skilled and the appropriate training is scheduled. We have also instigated a skills audit across the organisation to ensure we are able to compare training levels against demand. This work will be a core part of the role of the Force’s new Resourcing Advisor when they begin in post in the coming months. </a:t>
            </a:r>
          </a:p>
          <a:p>
            <a:pPr marL="628650" marR="128905" lvl="1" indent="-171450" algn="just">
              <a:lnSpc>
                <a:spcPct val="97000"/>
              </a:lnSpc>
              <a:spcBef>
                <a:spcPts val="10"/>
              </a:spcBef>
              <a:buSzPts val="1200"/>
              <a:buFont typeface="Arial" panose="020B0604020202020204" pitchFamily="34" charset="0"/>
              <a:buChar char="•"/>
              <a:tabLst>
                <a:tab pos="723900" algn="l"/>
              </a:tabLst>
            </a:pPr>
            <a:r>
              <a:rPr lang="en-GB" sz="1200" dirty="0"/>
              <a:t>Career Conversations forms part of the application process for police promotion boards effective on all 2021 and 2022 processes.</a:t>
            </a:r>
          </a:p>
          <a:p>
            <a:pPr marL="628650" marR="128905" lvl="1" indent="-171450" algn="just">
              <a:lnSpc>
                <a:spcPct val="97000"/>
              </a:lnSpc>
              <a:spcBef>
                <a:spcPts val="10"/>
              </a:spcBef>
              <a:buSzPts val="1200"/>
              <a:buFont typeface="Arial" panose="020B0604020202020204" pitchFamily="34" charset="0"/>
              <a:buChar char="•"/>
              <a:tabLst>
                <a:tab pos="723900" algn="l"/>
              </a:tabLst>
            </a:pPr>
            <a:r>
              <a:rPr lang="en-GB" sz="1200" dirty="0"/>
              <a:t>For transferees new to the organisation there is a one-day induction course, which is complemented by additional specialist training where required.</a:t>
            </a:r>
          </a:p>
          <a:p>
            <a:pPr marL="628650" marR="128905" lvl="1" indent="-171450" algn="just">
              <a:lnSpc>
                <a:spcPct val="97000"/>
              </a:lnSpc>
              <a:spcBef>
                <a:spcPts val="10"/>
              </a:spcBef>
              <a:spcAft>
                <a:spcPts val="0"/>
              </a:spcAft>
              <a:buSzPts val="1200"/>
              <a:buFont typeface="Arial" panose="020B0604020202020204" pitchFamily="34" charset="0"/>
              <a:buChar char="•"/>
              <a:tabLst>
                <a:tab pos="723900" algn="l"/>
              </a:tabLst>
            </a:pPr>
            <a:endParaRPr lang="en-GB" sz="1200" dirty="0"/>
          </a:p>
        </p:txBody>
      </p:sp>
    </p:spTree>
    <p:extLst>
      <p:ext uri="{BB962C8B-B14F-4D97-AF65-F5344CB8AC3E}">
        <p14:creationId xmlns:p14="http://schemas.microsoft.com/office/powerpoint/2010/main" val="28519705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67446" y="-18000"/>
            <a:ext cx="338554" cy="6876000"/>
          </a:xfrm>
          <a:prstGeom prst="rect">
            <a:avLst/>
          </a:prstGeom>
          <a:solidFill>
            <a:srgbClr val="00206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ANNUAL GOVERNANCE STATEMENT</a:t>
            </a:r>
            <a:r>
              <a:rPr lang="en-GB" sz="1000" b="1" dirty="0">
                <a:solidFill>
                  <a:schemeClr val="bg1"/>
                </a:solidFill>
              </a:rPr>
              <a:t> |      STATEMENT OF ACCOUNTS – 2021-22</a:t>
            </a:r>
            <a:endParaRPr lang="en-GB" sz="1000" dirty="0">
              <a:solidFill>
                <a:schemeClr val="bg1"/>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2" y="6356358"/>
            <a:ext cx="315109" cy="365125"/>
          </a:xfrm>
        </p:spPr>
        <p:txBody>
          <a:bodyPr vert="horz"/>
          <a:lstStyle/>
          <a:p>
            <a:fld id="{97D3BC75-7245-4D53-964E-6D1A27AF082C}" type="slidenum">
              <a:rPr lang="en-GB" sz="1000" smtClean="0">
                <a:solidFill>
                  <a:schemeClr val="bg1"/>
                </a:solidFill>
              </a:rPr>
              <a:t>37</a:t>
            </a:fld>
            <a:endParaRPr lang="en-GB" sz="1000" dirty="0">
              <a:solidFill>
                <a:schemeClr val="bg1"/>
              </a:solidFill>
            </a:endParaRPr>
          </a:p>
        </p:txBody>
      </p:sp>
      <p:sp>
        <p:nvSpPr>
          <p:cNvPr id="5" name="Rectangle 4">
            <a:extLst>
              <a:ext uri="{FF2B5EF4-FFF2-40B4-BE49-F238E27FC236}">
                <a16:creationId xmlns:a16="http://schemas.microsoft.com/office/drawing/2014/main" id="{E2BBE60F-7453-4368-836F-98D4BB37974A}"/>
              </a:ext>
            </a:extLst>
          </p:cNvPr>
          <p:cNvSpPr/>
          <p:nvPr/>
        </p:nvSpPr>
        <p:spPr>
          <a:xfrm>
            <a:off x="333227" y="93202"/>
            <a:ext cx="9196510" cy="6563848"/>
          </a:xfrm>
          <a:prstGeom prst="rect">
            <a:avLst/>
          </a:prstGeom>
        </p:spPr>
        <p:txBody>
          <a:bodyPr wrap="square">
            <a:spAutoFit/>
          </a:bodyPr>
          <a:lstStyle/>
          <a:p>
            <a:pPr marL="628650" marR="136525" lvl="1" indent="-171450" algn="just">
              <a:lnSpc>
                <a:spcPct val="97000"/>
              </a:lnSpc>
              <a:spcBef>
                <a:spcPts val="5"/>
              </a:spcBef>
              <a:spcAft>
                <a:spcPts val="0"/>
              </a:spcAft>
              <a:buSzPts val="1200"/>
              <a:buFont typeface="Arial" panose="020B0604020202020204" pitchFamily="34" charset="0"/>
              <a:buChar char="•"/>
              <a:tabLst>
                <a:tab pos="679450" algn="l"/>
              </a:tabLst>
            </a:pPr>
            <a:r>
              <a:rPr lang="en-GB" sz="1200" dirty="0"/>
              <a:t>Our new talent management programme, ‘Career Conversation’ has been embedded, which replaces the PDR process. Conversations clearly captures talent across the force via a career matrix grading system. This is reviewed at a governance meeting chaired by the ACC to ensure consistency across the organisation. Leadership and development training initiatives will become targeted around talent matching. </a:t>
            </a:r>
          </a:p>
          <a:p>
            <a:pPr marL="628650" marR="136525" lvl="1" indent="-171450" algn="just">
              <a:lnSpc>
                <a:spcPct val="97000"/>
              </a:lnSpc>
              <a:spcBef>
                <a:spcPts val="5"/>
              </a:spcBef>
              <a:buSzPts val="1200"/>
              <a:buFont typeface="Arial" panose="020B0604020202020204" pitchFamily="34" charset="0"/>
              <a:buChar char="•"/>
              <a:tabLst>
                <a:tab pos="679450" algn="l"/>
              </a:tabLst>
            </a:pPr>
            <a:r>
              <a:rPr lang="en-GB" sz="1200" dirty="0"/>
              <a:t>For staff single appointments a clear and refreshed induction process has also been developed and is available on the intranet.</a:t>
            </a:r>
          </a:p>
          <a:p>
            <a:pPr marL="628650" marR="136525" lvl="1" indent="-171450" algn="just">
              <a:lnSpc>
                <a:spcPct val="97000"/>
              </a:lnSpc>
              <a:spcBef>
                <a:spcPts val="5"/>
              </a:spcBef>
              <a:buSzPts val="1200"/>
              <a:buFont typeface="Arial" panose="020B0604020202020204" pitchFamily="34" charset="0"/>
              <a:buChar char="•"/>
              <a:tabLst>
                <a:tab pos="679450" algn="l"/>
              </a:tabLst>
            </a:pPr>
            <a:r>
              <a:rPr lang="en-GB" sz="1200" dirty="0"/>
              <a:t>Student officers go through initial training, including induction into the organisation. </a:t>
            </a:r>
          </a:p>
          <a:p>
            <a:pPr marL="628650" marR="136525" lvl="1" indent="-171450" algn="just">
              <a:lnSpc>
                <a:spcPct val="97000"/>
              </a:lnSpc>
              <a:spcBef>
                <a:spcPts val="5"/>
              </a:spcBef>
              <a:buSzPts val="1200"/>
              <a:buFont typeface="Arial" panose="020B0604020202020204" pitchFamily="34" charset="0"/>
              <a:buChar char="•"/>
              <a:tabLst>
                <a:tab pos="679450" algn="l"/>
              </a:tabLst>
            </a:pPr>
            <a:r>
              <a:rPr lang="en-GB" sz="1200" dirty="0"/>
              <a:t>We have also developed a Welcome Pack for all new officers and staff and for our fire partners transferring to our joint HQ.</a:t>
            </a:r>
          </a:p>
          <a:p>
            <a:pPr marL="628650" marR="136525" lvl="1" indent="-171450" algn="just">
              <a:lnSpc>
                <a:spcPct val="97000"/>
              </a:lnSpc>
              <a:spcBef>
                <a:spcPts val="5"/>
              </a:spcBef>
              <a:buSzPts val="1200"/>
              <a:buFont typeface="Arial" panose="020B0604020202020204" pitchFamily="34" charset="0"/>
              <a:buChar char="•"/>
              <a:tabLst>
                <a:tab pos="679450" algn="l"/>
              </a:tabLst>
            </a:pPr>
            <a:r>
              <a:rPr lang="en-GB" sz="1200" dirty="0"/>
              <a:t>The Force has embedded the Competency Value Framework (CVF) which aims to support all policing professionals, setting out nationally recognised behaviours and values. The six competencies and four values of the CVF are embedded into the Force’s leadership development programme, recruitment processes and internal assessment procedures.</a:t>
            </a:r>
          </a:p>
          <a:p>
            <a:pPr marL="628650" marR="136525" lvl="1" indent="-171450" algn="just">
              <a:lnSpc>
                <a:spcPct val="97000"/>
              </a:lnSpc>
              <a:spcBef>
                <a:spcPts val="5"/>
              </a:spcBef>
              <a:buSzPts val="1200"/>
              <a:buFont typeface="Arial" panose="020B0604020202020204" pitchFamily="34" charset="0"/>
              <a:buChar char="•"/>
              <a:tabLst>
                <a:tab pos="679450" algn="l"/>
              </a:tabLst>
            </a:pPr>
            <a:r>
              <a:rPr lang="en-GB" sz="1200" dirty="0"/>
              <a:t>The roles and authorities of the PCC, the Chief Constable and their respective officers are set out in the Joint Code of Corporate Governance and Working Together document. The document outlines how the parties will work together in cooperation to ensure that effective and efficient delivery of policing services. This was reviewed during 2018.</a:t>
            </a:r>
          </a:p>
          <a:p>
            <a:pPr marL="628650" marR="136525" lvl="1" indent="-171450" algn="just">
              <a:lnSpc>
                <a:spcPct val="97000"/>
              </a:lnSpc>
              <a:spcBef>
                <a:spcPts val="5"/>
              </a:spcBef>
              <a:buSzPts val="1200"/>
              <a:buFont typeface="Arial" panose="020B0604020202020204" pitchFamily="34" charset="0"/>
              <a:buChar char="•"/>
              <a:tabLst>
                <a:tab pos="679450" algn="l"/>
              </a:tabLst>
            </a:pPr>
            <a:r>
              <a:rPr lang="en-GB" sz="1200" dirty="0"/>
              <a:t>The governance structure is underpinned by a statutory framework which incorporates the Police Reform and Social Responsibility Act 2011, the Policing Protocol Order 2011, and the Financial Management Code of Practice, amongst other legislation.</a:t>
            </a:r>
          </a:p>
          <a:p>
            <a:pPr marL="628650" marR="136525" lvl="1" indent="-171450" algn="just">
              <a:lnSpc>
                <a:spcPct val="97000"/>
              </a:lnSpc>
              <a:spcBef>
                <a:spcPts val="5"/>
              </a:spcBef>
              <a:buSzPts val="1200"/>
              <a:buFont typeface="Arial" panose="020B0604020202020204" pitchFamily="34" charset="0"/>
              <a:buChar char="•"/>
              <a:tabLst>
                <a:tab pos="679450" algn="l"/>
              </a:tabLst>
            </a:pPr>
            <a:r>
              <a:rPr lang="en-GB" sz="1200" dirty="0"/>
              <a:t>The Scheme of Delegation sets out the delegation of responsibility from the PCC to their staff and delegation to the Chief Constable and their own staff in the exercise of their statutory responsibilities.</a:t>
            </a:r>
          </a:p>
          <a:p>
            <a:pPr marL="628650" marR="136525" lvl="1" indent="-171450" algn="just">
              <a:lnSpc>
                <a:spcPct val="97000"/>
              </a:lnSpc>
              <a:spcBef>
                <a:spcPts val="5"/>
              </a:spcBef>
              <a:buSzPts val="1200"/>
              <a:buFont typeface="Arial" panose="020B0604020202020204" pitchFamily="34" charset="0"/>
              <a:buChar char="•"/>
              <a:tabLst>
                <a:tab pos="679450" algn="l"/>
              </a:tabLst>
            </a:pPr>
            <a:r>
              <a:rPr lang="en-GB" sz="1200" dirty="0"/>
              <a:t>Clear roles and responsibilities are delegated to Chief Officers. The Chief Financial Officer, as Section 151 Officer, has an up-to-date job description and person specification which outlines their responsibilities.</a:t>
            </a:r>
          </a:p>
          <a:p>
            <a:pPr marL="628650" marR="136525" lvl="1" indent="-171450" algn="just">
              <a:lnSpc>
                <a:spcPct val="97000"/>
              </a:lnSpc>
              <a:spcBef>
                <a:spcPts val="5"/>
              </a:spcBef>
              <a:spcAft>
                <a:spcPts val="0"/>
              </a:spcAft>
              <a:buSzPts val="1200"/>
              <a:buFont typeface="Arial" panose="020B0604020202020204" pitchFamily="34" charset="0"/>
              <a:buChar char="•"/>
              <a:tabLst>
                <a:tab pos="679450" algn="l"/>
              </a:tabLst>
            </a:pPr>
            <a:r>
              <a:rPr lang="en-GB" sz="1200" dirty="0"/>
              <a:t>A new police staff role has been recruited to improve continual professional development programs for Sergeants, Inspectors, Senior Investigating Officers (SIOs) and Detectives. This role has introduced more professional and efficient systems to accredit Detectives (PIP2 and investigations managers/supervisors) as well as providing CPD events for Sergeants, Inspectors, SIOs and Detectives.</a:t>
            </a:r>
          </a:p>
          <a:p>
            <a:pPr marL="628650" marR="136525" lvl="1" indent="-171450" algn="just">
              <a:lnSpc>
                <a:spcPct val="97000"/>
              </a:lnSpc>
              <a:spcBef>
                <a:spcPts val="5"/>
              </a:spcBef>
              <a:spcAft>
                <a:spcPts val="0"/>
              </a:spcAft>
              <a:buSzPts val="1200"/>
              <a:buFont typeface="Arial" panose="020B0604020202020204" pitchFamily="34" charset="0"/>
              <a:buChar char="•"/>
              <a:tabLst>
                <a:tab pos="679450" algn="l"/>
              </a:tabLst>
            </a:pPr>
            <a:r>
              <a:rPr lang="en-GB" sz="1200" dirty="0"/>
              <a:t>The Force recognise and promotes the benefits of collaborative working and continues to work in a number of regional collaborations as well as collaborations with Nottinghamshire Fire and Rescue.</a:t>
            </a:r>
          </a:p>
          <a:p>
            <a:pPr algn="just"/>
            <a:r>
              <a:rPr lang="en-GB" sz="1200" dirty="0"/>
              <a:t> </a:t>
            </a:r>
          </a:p>
          <a:p>
            <a:pPr marL="630555" algn="l">
              <a:lnSpc>
                <a:spcPct val="97000"/>
              </a:lnSpc>
            </a:pPr>
            <a:r>
              <a:rPr lang="en-GB" sz="1200" b="1" dirty="0">
                <a:solidFill>
                  <a:srgbClr val="002060"/>
                </a:solidFill>
              </a:rPr>
              <a:t>Area for improvement: </a:t>
            </a:r>
            <a:r>
              <a:rPr lang="en-GB" sz="1200" dirty="0"/>
              <a:t>The Force should improve its understanding of resource and workforce capability.</a:t>
            </a:r>
          </a:p>
          <a:p>
            <a:pPr lvl="1" algn="just"/>
            <a:endParaRPr lang="en-GB" sz="1200" dirty="0"/>
          </a:p>
          <a:p>
            <a:pPr algn="just"/>
            <a:r>
              <a:rPr lang="en-GB" sz="1200" b="1" dirty="0">
                <a:solidFill>
                  <a:srgbClr val="002060"/>
                </a:solidFill>
              </a:rPr>
              <a:t>2.6 	Principle F: Managing risks and performance through robust internal control and strong public financial management</a:t>
            </a:r>
          </a:p>
          <a:p>
            <a:pPr algn="just"/>
            <a:r>
              <a:rPr lang="en-GB" sz="1200" b="1" dirty="0"/>
              <a:t> </a:t>
            </a:r>
            <a:endParaRPr lang="en-GB" sz="1200" dirty="0"/>
          </a:p>
          <a:p>
            <a:pPr marL="628650" marR="136525" lvl="1" indent="-171450" algn="just">
              <a:lnSpc>
                <a:spcPct val="97000"/>
              </a:lnSpc>
              <a:spcBef>
                <a:spcPts val="5"/>
              </a:spcBef>
              <a:buSzPts val="1200"/>
              <a:buFont typeface="Arial" panose="020B0604020202020204" pitchFamily="34" charset="0"/>
              <a:buChar char="•"/>
              <a:tabLst>
                <a:tab pos="679450" algn="l"/>
              </a:tabLst>
            </a:pPr>
            <a:r>
              <a:rPr lang="en-GB" sz="1200" dirty="0"/>
              <a:t>The Risk Management approach was redeveloped in 2018 for the Force to adopt a more sophisticated approach linking risks to our governance methods and internal audit processes.</a:t>
            </a:r>
          </a:p>
          <a:p>
            <a:pPr marL="628650" marR="136525" lvl="1" indent="-171450" algn="just">
              <a:lnSpc>
                <a:spcPct val="97000"/>
              </a:lnSpc>
              <a:spcBef>
                <a:spcPts val="5"/>
              </a:spcBef>
              <a:buSzPts val="1200"/>
              <a:buFont typeface="Arial" panose="020B0604020202020204" pitchFamily="34" charset="0"/>
              <a:buChar char="•"/>
              <a:tabLst>
                <a:tab pos="679450" algn="l"/>
              </a:tabLst>
            </a:pPr>
            <a:r>
              <a:rPr lang="en-GB" sz="1200" dirty="0"/>
              <a:t>The Force and OPCC have agreed a joint policy for the management of risk, in line with the Cabinet Office approved Management of Risk (</a:t>
            </a:r>
            <a:r>
              <a:rPr lang="en-GB" sz="1200" dirty="0" err="1"/>
              <a:t>MoR</a:t>
            </a:r>
            <a:r>
              <a:rPr lang="en-GB" sz="1200" dirty="0"/>
              <a:t>) approach.</a:t>
            </a:r>
          </a:p>
          <a:p>
            <a:pPr marL="628650" marR="136525" lvl="1" indent="-171450" algn="just">
              <a:lnSpc>
                <a:spcPct val="97000"/>
              </a:lnSpc>
              <a:spcBef>
                <a:spcPts val="5"/>
              </a:spcBef>
              <a:buSzPts val="1200"/>
              <a:buFont typeface="Arial" panose="020B0604020202020204" pitchFamily="34" charset="0"/>
              <a:buChar char="•"/>
              <a:tabLst>
                <a:tab pos="679450" algn="l"/>
              </a:tabLst>
            </a:pPr>
            <a:r>
              <a:rPr lang="en-GB" sz="1200" dirty="0"/>
              <a:t>An update on risk management is provided to FEB bi-annually to inform them of the level of Strategic Risks and to provide assurance as to the effectiveness of risk management arrangement as well as providing an oversight of key themes emerging at departmental level. </a:t>
            </a:r>
          </a:p>
        </p:txBody>
      </p:sp>
    </p:spTree>
    <p:extLst>
      <p:ext uri="{BB962C8B-B14F-4D97-AF65-F5344CB8AC3E}">
        <p14:creationId xmlns:p14="http://schemas.microsoft.com/office/powerpoint/2010/main" val="2998582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67446" y="0"/>
            <a:ext cx="338554" cy="6876000"/>
          </a:xfrm>
          <a:prstGeom prst="rect">
            <a:avLst/>
          </a:prstGeom>
          <a:solidFill>
            <a:srgbClr val="00206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ANNUAL GOVERNANCE STATEMENT</a:t>
            </a:r>
            <a:r>
              <a:rPr lang="en-GB" sz="1000" b="1" dirty="0">
                <a:solidFill>
                  <a:schemeClr val="bg1"/>
                </a:solidFill>
              </a:rPr>
              <a:t> </a:t>
            </a:r>
            <a:r>
              <a:rPr lang="en-GB" sz="1000" b="1" dirty="0">
                <a:solidFill>
                  <a:schemeClr val="bg1"/>
                </a:solidFill>
                <a:ea typeface="Verdana" panose="020B0604030504040204" pitchFamily="34" charset="0"/>
              </a:rPr>
              <a:t>     </a:t>
            </a:r>
            <a:r>
              <a:rPr lang="en-GB" sz="1000" b="1" dirty="0">
                <a:solidFill>
                  <a:schemeClr val="bg1"/>
                </a:solidFill>
              </a:rPr>
              <a:t>|      STATEMENT OF ACCOUNTS – 2021-22</a:t>
            </a:r>
            <a:endParaRPr lang="en-GB" sz="1000" dirty="0">
              <a:solidFill>
                <a:schemeClr val="bg1"/>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2" y="6356358"/>
            <a:ext cx="315109" cy="365125"/>
          </a:xfrm>
        </p:spPr>
        <p:txBody>
          <a:bodyPr vert="horz"/>
          <a:lstStyle/>
          <a:p>
            <a:fld id="{97D3BC75-7245-4D53-964E-6D1A27AF082C}" type="slidenum">
              <a:rPr lang="en-GB" sz="1000" smtClean="0">
                <a:solidFill>
                  <a:schemeClr val="bg1"/>
                </a:solidFill>
              </a:rPr>
              <a:t>38</a:t>
            </a:fld>
            <a:endParaRPr lang="en-GB" sz="1000" dirty="0">
              <a:solidFill>
                <a:schemeClr val="bg1"/>
              </a:solidFill>
            </a:endParaRPr>
          </a:p>
        </p:txBody>
      </p:sp>
      <p:sp>
        <p:nvSpPr>
          <p:cNvPr id="5" name="Rectangle 4">
            <a:extLst>
              <a:ext uri="{FF2B5EF4-FFF2-40B4-BE49-F238E27FC236}">
                <a16:creationId xmlns:a16="http://schemas.microsoft.com/office/drawing/2014/main" id="{36762724-36F7-45C5-8898-C48EC8AD22F4}"/>
              </a:ext>
            </a:extLst>
          </p:cNvPr>
          <p:cNvSpPr/>
          <p:nvPr/>
        </p:nvSpPr>
        <p:spPr>
          <a:xfrm>
            <a:off x="310716" y="220111"/>
            <a:ext cx="9168198" cy="7082323"/>
          </a:xfrm>
          <a:prstGeom prst="rect">
            <a:avLst/>
          </a:prstGeom>
        </p:spPr>
        <p:txBody>
          <a:bodyPr wrap="square">
            <a:spAutoFit/>
          </a:bodyPr>
          <a:lstStyle/>
          <a:p>
            <a:pPr marL="628650" marR="73025" lvl="1" indent="-171450" algn="just">
              <a:lnSpc>
                <a:spcPct val="97000"/>
              </a:lnSpc>
              <a:spcBef>
                <a:spcPts val="10"/>
              </a:spcBef>
              <a:spcAft>
                <a:spcPts val="0"/>
              </a:spcAft>
              <a:buSzPts val="1200"/>
              <a:buFont typeface="Arial" panose="020B0604020202020204" pitchFamily="34" charset="0"/>
              <a:buChar char="•"/>
              <a:tabLst>
                <a:tab pos="677545" algn="l"/>
              </a:tabLst>
            </a:pPr>
            <a:r>
              <a:rPr lang="en-GB" sz="1200" dirty="0"/>
              <a:t>A Strategic Risk Report is provided to the JASP bi-annually to keep the Board informed as to the level of strategic risk within the Force and NOPCC and provide assurance as to the effectiveness of risk management arrangements.</a:t>
            </a:r>
          </a:p>
          <a:p>
            <a:pPr marL="628650" marR="71120" lvl="1" indent="-171450" algn="just">
              <a:lnSpc>
                <a:spcPct val="97000"/>
              </a:lnSpc>
              <a:spcBef>
                <a:spcPts val="10"/>
              </a:spcBef>
              <a:spcAft>
                <a:spcPts val="0"/>
              </a:spcAft>
              <a:buSzPts val="1200"/>
              <a:buFont typeface="Arial" panose="020B0604020202020204" pitchFamily="34" charset="0"/>
              <a:buChar char="•"/>
              <a:tabLst>
                <a:tab pos="677545" algn="l"/>
              </a:tabLst>
            </a:pPr>
            <a:r>
              <a:rPr lang="en-GB" sz="1200" dirty="0"/>
              <a:t>The quarterly Organisational Risk, Learning, Standards, and Integrity Board provides an organisation wide forum for thematic leads and heads of department to discuss key areas of learning and identify any emerging strategic opportunities and risks. Business Continuity is also managed within this forum.</a:t>
            </a:r>
          </a:p>
          <a:p>
            <a:pPr marL="628650" marR="71120" lvl="1" indent="-171450" algn="just">
              <a:lnSpc>
                <a:spcPct val="97000"/>
              </a:lnSpc>
              <a:spcBef>
                <a:spcPts val="10"/>
              </a:spcBef>
              <a:buSzPts val="1200"/>
              <a:buFont typeface="Arial" panose="020B0604020202020204" pitchFamily="34" charset="0"/>
              <a:buChar char="•"/>
              <a:tabLst>
                <a:tab pos="677545" algn="l"/>
              </a:tabLst>
            </a:pPr>
            <a:r>
              <a:rPr lang="en-GB" sz="1200" dirty="0"/>
              <a:t>JASP receives an annual report on business continuity, which includes progress made against the business continuity testing timetable and a proposed schedule of forthcoming testing.</a:t>
            </a:r>
          </a:p>
          <a:p>
            <a:pPr marL="628650" marR="71120" lvl="1" indent="-171450" algn="just">
              <a:lnSpc>
                <a:spcPct val="97000"/>
              </a:lnSpc>
              <a:spcBef>
                <a:spcPts val="10"/>
              </a:spcBef>
              <a:buSzPts val="1200"/>
              <a:buFont typeface="Arial" panose="020B0604020202020204" pitchFamily="34" charset="0"/>
              <a:buChar char="•"/>
              <a:tabLst>
                <a:tab pos="677545" algn="l"/>
              </a:tabLst>
            </a:pPr>
            <a:r>
              <a:rPr lang="en-GB" sz="1200" dirty="0"/>
              <a:t>A Performance and Insight Report is regularly presented to the Strategic Resources and Performance Meeting to ensure that the Police and Crime Commissioner is aware of current performance in line with the Police and Crime priorities. This report is made available on the OPCC website.</a:t>
            </a:r>
          </a:p>
          <a:p>
            <a:pPr marL="628650" marR="71120" lvl="1" indent="-171450" algn="just">
              <a:lnSpc>
                <a:spcPct val="97000"/>
              </a:lnSpc>
              <a:spcBef>
                <a:spcPts val="10"/>
              </a:spcBef>
              <a:buSzPts val="1200"/>
              <a:buFont typeface="Arial" panose="020B0604020202020204" pitchFamily="34" charset="0"/>
              <a:buChar char="•"/>
              <a:tabLst>
                <a:tab pos="677545" algn="l"/>
              </a:tabLst>
            </a:pPr>
            <a:r>
              <a:rPr lang="en-GB" sz="1200" dirty="0"/>
              <a:t>Since 2019/20 all projects have been closed with a formal end project report from the Project Manager/Lead that includes the content of a post implementation review (PIR). PIRs have been introduced and are scheduled for medium and large projects and all staff restructures including the 2018 Force Restructure and 2018 Analytical Restructure PIRs that were completed during 2020/21.</a:t>
            </a:r>
          </a:p>
          <a:p>
            <a:pPr marL="628650" marR="71120" lvl="1" indent="-171450" algn="just">
              <a:lnSpc>
                <a:spcPct val="97000"/>
              </a:lnSpc>
              <a:spcBef>
                <a:spcPts val="10"/>
              </a:spcBef>
              <a:buSzPts val="1200"/>
              <a:buFont typeface="Arial" panose="020B0604020202020204" pitchFamily="34" charset="0"/>
              <a:buChar char="•"/>
              <a:tabLst>
                <a:tab pos="677545" algn="l"/>
              </a:tabLst>
            </a:pPr>
            <a:r>
              <a:rPr lang="en-GB" sz="1200" dirty="0"/>
              <a:t>The Financial Performance and Insight Report, including revenue and capital budget monitoring are reported to the FEB monthly. This is also presented at the Strategic Resources and Performance quarterly meeting.</a:t>
            </a:r>
          </a:p>
          <a:p>
            <a:pPr marL="628650" marR="71120" lvl="1" indent="-171450" algn="just">
              <a:lnSpc>
                <a:spcPct val="97000"/>
              </a:lnSpc>
              <a:spcBef>
                <a:spcPts val="10"/>
              </a:spcBef>
              <a:buSzPts val="1200"/>
              <a:buFont typeface="Arial" panose="020B0604020202020204" pitchFamily="34" charset="0"/>
              <a:buChar char="•"/>
              <a:tabLst>
                <a:tab pos="677545" algn="l"/>
              </a:tabLst>
            </a:pPr>
            <a:r>
              <a:rPr lang="en-GB" sz="1200" dirty="0"/>
              <a:t>Decision making protocol is illustrated in the Joint Scheme of Delegation which is part of the Joint Code of Governance and Working Together document.</a:t>
            </a:r>
          </a:p>
          <a:p>
            <a:pPr marL="628650" marR="71120" lvl="1" indent="-171450" algn="just">
              <a:lnSpc>
                <a:spcPct val="97000"/>
              </a:lnSpc>
              <a:spcBef>
                <a:spcPts val="10"/>
              </a:spcBef>
              <a:buSzPts val="1200"/>
              <a:buFont typeface="Arial" panose="020B0604020202020204" pitchFamily="34" charset="0"/>
              <a:buChar char="•"/>
              <a:tabLst>
                <a:tab pos="677545" algn="l"/>
              </a:tabLst>
            </a:pPr>
            <a:r>
              <a:rPr lang="en-GB" sz="1200" dirty="0"/>
              <a:t>A forward plan of ‘Decisions of Significant Public Interest’ is provided to the Police and Crime Panel on a regular basis in the interests of accountability and transparency, this is made available on the Nottinghamshire County Council website.</a:t>
            </a:r>
          </a:p>
          <a:p>
            <a:pPr marL="628650" marR="121285" lvl="1" indent="-171450" algn="just">
              <a:lnSpc>
                <a:spcPct val="97000"/>
              </a:lnSpc>
              <a:spcBef>
                <a:spcPts val="10"/>
              </a:spcBef>
              <a:spcAft>
                <a:spcPts val="0"/>
              </a:spcAft>
              <a:buSzPts val="1200"/>
              <a:buFont typeface="Arial" panose="020B0604020202020204" pitchFamily="34" charset="0"/>
              <a:buChar char="•"/>
              <a:tabLst>
                <a:tab pos="655320" algn="l"/>
                <a:tab pos="677545" algn="l"/>
              </a:tabLst>
            </a:pPr>
            <a:r>
              <a:rPr lang="en-GB" sz="1200" dirty="0"/>
              <a:t>In accordance with the Financial Management Code of Practice for the police service, issued by the Home Office, the PCC and the Chief Constable established a Joint Audit and Scrutiny Panel (the Panel) in 2013. The role of the Panel is to advise the PCC and Chief Constable on the adequacy of the corporate governance and risk management arrangements in place and the associated control environment, advising according to good governance principles and proper practices.</a:t>
            </a:r>
          </a:p>
          <a:p>
            <a:pPr marL="628650" lvl="1" indent="-171450" algn="just">
              <a:lnSpc>
                <a:spcPts val="1445"/>
              </a:lnSpc>
              <a:spcBef>
                <a:spcPts val="10"/>
              </a:spcBef>
              <a:spcAft>
                <a:spcPts val="0"/>
              </a:spcAft>
              <a:buSzPts val="1200"/>
              <a:buFont typeface="Arial" panose="020B0604020202020204" pitchFamily="34" charset="0"/>
              <a:buChar char="•"/>
              <a:tabLst>
                <a:tab pos="655320" algn="l"/>
              </a:tabLst>
            </a:pPr>
            <a:r>
              <a:rPr lang="en-GB" sz="1200" dirty="0"/>
              <a:t>The Panel complies with best practice as outlined in Audit Committees: Practical Guidance for Local Authorities and the Police (CIPFA, 2013).</a:t>
            </a:r>
          </a:p>
          <a:p>
            <a:pPr marL="628650" marR="123825" lvl="1" indent="-171450" algn="just">
              <a:lnSpc>
                <a:spcPct val="97000"/>
              </a:lnSpc>
              <a:spcBef>
                <a:spcPts val="10"/>
              </a:spcBef>
              <a:spcAft>
                <a:spcPts val="0"/>
              </a:spcAft>
              <a:buSzPts val="1200"/>
              <a:buFont typeface="Arial" panose="020B0604020202020204" pitchFamily="34" charset="0"/>
              <a:buChar char="•"/>
              <a:tabLst>
                <a:tab pos="655320" algn="l"/>
              </a:tabLst>
            </a:pPr>
            <a:r>
              <a:rPr lang="en-GB" sz="1200" dirty="0"/>
              <a:t>The Panel also assists the OPCC and the Chief Constable in fulfilling their responsibility for ensuring value for money and they oversee an annual programme of scrutiny of key areas of policing activity on behalf of the OPCC.</a:t>
            </a:r>
          </a:p>
          <a:p>
            <a:pPr marL="628650" marR="121285" lvl="1" indent="-171450" algn="just">
              <a:lnSpc>
                <a:spcPct val="97000"/>
              </a:lnSpc>
              <a:spcBef>
                <a:spcPts val="10"/>
              </a:spcBef>
              <a:spcAft>
                <a:spcPts val="0"/>
              </a:spcAft>
              <a:buSzPts val="1200"/>
              <a:buFont typeface="Arial" panose="020B0604020202020204" pitchFamily="34" charset="0"/>
              <a:buChar char="•"/>
              <a:tabLst>
                <a:tab pos="655320" algn="l"/>
              </a:tabLst>
            </a:pPr>
            <a:r>
              <a:rPr lang="en-GB" sz="1200" dirty="0"/>
              <a:t>The Force’s Financial Regulations are designed to establish overarching financial responsibilities, to confer duties, rights and powers upon the PCC, the Chief Constable, and their statutory officers and to provide clarity about the financial accountabilities of groups or individuals. They apply to every member and officer of the service and anyone acting on their behalf.</a:t>
            </a:r>
          </a:p>
          <a:p>
            <a:pPr marL="628650" marR="123190" lvl="1" indent="-171450" algn="just">
              <a:lnSpc>
                <a:spcPts val="1445"/>
              </a:lnSpc>
              <a:spcBef>
                <a:spcPts val="10"/>
              </a:spcBef>
              <a:buSzPts val="1200"/>
              <a:buFont typeface="Arial" panose="020B0604020202020204" pitchFamily="34" charset="0"/>
              <a:buChar char="•"/>
              <a:tabLst>
                <a:tab pos="655320" algn="l"/>
              </a:tabLst>
            </a:pPr>
            <a:r>
              <a:rPr lang="en-GB" sz="1200" dirty="0"/>
              <a:t>The Annual Statement of Accounts is published on the OPCC website and includes accounting policies and the report of       the auditors.</a:t>
            </a:r>
          </a:p>
          <a:p>
            <a:pPr marL="628650" lvl="1" indent="-171450" algn="just">
              <a:lnSpc>
                <a:spcPts val="1445"/>
              </a:lnSpc>
              <a:spcBef>
                <a:spcPts val="10"/>
              </a:spcBef>
              <a:buSzPts val="1200"/>
              <a:buFont typeface="Arial" panose="020B0604020202020204" pitchFamily="34" charset="0"/>
              <a:buChar char="•"/>
              <a:tabLst>
                <a:tab pos="655320" algn="l"/>
              </a:tabLst>
            </a:pPr>
            <a:r>
              <a:rPr lang="en-GB" sz="1200" dirty="0"/>
              <a:t>The Annual Audit letter is report to the Joint Audit and Scrutiny Panel on an annual basis.</a:t>
            </a:r>
          </a:p>
          <a:p>
            <a:pPr marL="628650" lvl="1" indent="-171450" algn="just">
              <a:lnSpc>
                <a:spcPts val="1445"/>
              </a:lnSpc>
              <a:spcBef>
                <a:spcPts val="10"/>
              </a:spcBef>
              <a:buSzPts val="1200"/>
              <a:buFont typeface="Arial" panose="020B0604020202020204" pitchFamily="34" charset="0"/>
              <a:buChar char="•"/>
              <a:tabLst>
                <a:tab pos="655320" algn="l"/>
              </a:tabLst>
            </a:pPr>
            <a:r>
              <a:rPr lang="en-GB" sz="1200" dirty="0"/>
              <a:t>The Treasury Management Strategy and annual report are reported annually to the Joint Audit and Scrutiny Panel.</a:t>
            </a:r>
          </a:p>
          <a:p>
            <a:pPr marL="628650" lvl="1" indent="-171450" algn="just">
              <a:lnSpc>
                <a:spcPts val="1445"/>
              </a:lnSpc>
              <a:spcBef>
                <a:spcPts val="10"/>
              </a:spcBef>
              <a:buSzPts val="1200"/>
              <a:buFont typeface="Arial" panose="020B0604020202020204" pitchFamily="34" charset="0"/>
              <a:buChar char="•"/>
              <a:tabLst>
                <a:tab pos="655320" algn="l"/>
              </a:tabLst>
            </a:pPr>
            <a:r>
              <a:rPr lang="en-GB" sz="1200" dirty="0"/>
              <a:t>Internal Audit, Review and Inspection Monitoring and assurance and improvement outcomes are presented to the Joint Audit and Scrutiny Panel at every meeting.</a:t>
            </a:r>
          </a:p>
          <a:p>
            <a:pPr marL="628650" marR="121285" lvl="1" indent="-171450" algn="just">
              <a:lnSpc>
                <a:spcPct val="97000"/>
              </a:lnSpc>
              <a:spcBef>
                <a:spcPts val="10"/>
              </a:spcBef>
              <a:spcAft>
                <a:spcPts val="0"/>
              </a:spcAft>
              <a:buSzPts val="1200"/>
              <a:buFont typeface="Arial" panose="020B0604020202020204" pitchFamily="34" charset="0"/>
              <a:buChar char="•"/>
              <a:tabLst>
                <a:tab pos="655320" algn="l"/>
              </a:tabLst>
            </a:pPr>
            <a:endParaRPr lang="en-GB" sz="1200" dirty="0"/>
          </a:p>
          <a:p>
            <a:pPr marL="628650" marR="71120" lvl="1" indent="-171450" algn="just">
              <a:lnSpc>
                <a:spcPct val="97000"/>
              </a:lnSpc>
              <a:spcBef>
                <a:spcPts val="10"/>
              </a:spcBef>
              <a:buSzPts val="1200"/>
              <a:buFont typeface="Arial" panose="020B0604020202020204" pitchFamily="34" charset="0"/>
              <a:buChar char="•"/>
              <a:tabLst>
                <a:tab pos="677545" algn="l"/>
              </a:tabLst>
            </a:pPr>
            <a:endParaRPr lang="en-GB" sz="1200" dirty="0"/>
          </a:p>
          <a:p>
            <a:pPr marL="628650" marR="71120" lvl="1" indent="-171450" algn="just">
              <a:lnSpc>
                <a:spcPct val="97000"/>
              </a:lnSpc>
              <a:spcBef>
                <a:spcPts val="10"/>
              </a:spcBef>
              <a:spcAft>
                <a:spcPts val="0"/>
              </a:spcAft>
              <a:buSzPts val="1200"/>
              <a:buFont typeface="Arial" panose="020B0604020202020204" pitchFamily="34" charset="0"/>
              <a:buChar char="•"/>
              <a:tabLst>
                <a:tab pos="677545" algn="l"/>
              </a:tabLst>
            </a:pPr>
            <a:endParaRPr lang="en-GB" sz="1200" dirty="0"/>
          </a:p>
        </p:txBody>
      </p:sp>
    </p:spTree>
    <p:extLst>
      <p:ext uri="{BB962C8B-B14F-4D97-AF65-F5344CB8AC3E}">
        <p14:creationId xmlns:p14="http://schemas.microsoft.com/office/powerpoint/2010/main" val="37883177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67446" y="0"/>
            <a:ext cx="338554" cy="6876000"/>
          </a:xfrm>
          <a:prstGeom prst="rect">
            <a:avLst/>
          </a:prstGeom>
          <a:solidFill>
            <a:srgbClr val="00206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ANNUAL GOVERNANCE STATEMENT</a:t>
            </a:r>
            <a:r>
              <a:rPr lang="en-GB" sz="1000" b="1" dirty="0">
                <a:solidFill>
                  <a:schemeClr val="bg1"/>
                </a:solidFill>
              </a:rPr>
              <a:t> </a:t>
            </a:r>
            <a:r>
              <a:rPr lang="en-GB" sz="1000" b="1" dirty="0">
                <a:solidFill>
                  <a:schemeClr val="bg1"/>
                </a:solidFill>
                <a:ea typeface="Verdana" panose="020B0604030504040204" pitchFamily="34" charset="0"/>
              </a:rPr>
              <a:t>     </a:t>
            </a:r>
            <a:r>
              <a:rPr lang="en-GB" sz="1000" b="1" dirty="0">
                <a:solidFill>
                  <a:schemeClr val="bg1"/>
                </a:solidFill>
              </a:rPr>
              <a:t>|      STATEMENT OF ACCOUNTS – 2021-22</a:t>
            </a:r>
            <a:endParaRPr lang="en-GB" sz="1000" dirty="0">
              <a:solidFill>
                <a:schemeClr val="bg1"/>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2" y="6356358"/>
            <a:ext cx="315109" cy="365125"/>
          </a:xfrm>
        </p:spPr>
        <p:txBody>
          <a:bodyPr vert="horz"/>
          <a:lstStyle/>
          <a:p>
            <a:fld id="{97D3BC75-7245-4D53-964E-6D1A27AF082C}" type="slidenum">
              <a:rPr lang="en-GB" sz="1000" smtClean="0">
                <a:solidFill>
                  <a:schemeClr val="bg1"/>
                </a:solidFill>
              </a:rPr>
              <a:t>39</a:t>
            </a:fld>
            <a:endParaRPr lang="en-GB" sz="1000" dirty="0">
              <a:solidFill>
                <a:schemeClr val="bg1"/>
              </a:solidFill>
            </a:endParaRPr>
          </a:p>
        </p:txBody>
      </p:sp>
      <p:sp>
        <p:nvSpPr>
          <p:cNvPr id="5" name="Rectangle 4">
            <a:extLst>
              <a:ext uri="{FF2B5EF4-FFF2-40B4-BE49-F238E27FC236}">
                <a16:creationId xmlns:a16="http://schemas.microsoft.com/office/drawing/2014/main" id="{5A29B636-E410-4D27-B38D-8FA3108F91FE}"/>
              </a:ext>
            </a:extLst>
          </p:cNvPr>
          <p:cNvSpPr/>
          <p:nvPr/>
        </p:nvSpPr>
        <p:spPr>
          <a:xfrm>
            <a:off x="369717" y="175157"/>
            <a:ext cx="9066896" cy="6277231"/>
          </a:xfrm>
          <a:prstGeom prst="rect">
            <a:avLst/>
          </a:prstGeom>
        </p:spPr>
        <p:txBody>
          <a:bodyPr wrap="square">
            <a:spAutoFit/>
          </a:bodyPr>
          <a:lstStyle/>
          <a:p>
            <a:pPr marL="628650" marR="122555" lvl="1" indent="-171450" algn="just">
              <a:lnSpc>
                <a:spcPct val="97000"/>
              </a:lnSpc>
              <a:spcBef>
                <a:spcPts val="10"/>
              </a:spcBef>
              <a:spcAft>
                <a:spcPts val="0"/>
              </a:spcAft>
              <a:buSzPts val="1200"/>
              <a:buFont typeface="Arial" panose="020B0604020202020204" pitchFamily="34" charset="0"/>
              <a:buChar char="•"/>
              <a:tabLst>
                <a:tab pos="655320" algn="l"/>
              </a:tabLst>
            </a:pPr>
            <a:r>
              <a:rPr lang="en-GB" sz="1200" dirty="0"/>
              <a:t>In compliance with CIPFA guidance, the NOPCC and the Force have appointed a Head of Internal Audit. This role is contracted out to Mazars, who are responsible for the organisation’s internal audit service, on behalf of the CFO, including drawing up the internal audit strategy and annual plan and giving the internal annual audit opinion.</a:t>
            </a:r>
          </a:p>
          <a:p>
            <a:pPr marL="628650" marR="122555" lvl="1" indent="-171450" algn="just">
              <a:lnSpc>
                <a:spcPct val="97000"/>
              </a:lnSpc>
              <a:spcBef>
                <a:spcPts val="10"/>
              </a:spcBef>
              <a:buSzPts val="1200"/>
              <a:buFont typeface="Arial" panose="020B0604020202020204" pitchFamily="34" charset="0"/>
              <a:buChar char="•"/>
              <a:tabLst>
                <a:tab pos="655320" algn="l"/>
              </a:tabLst>
            </a:pPr>
            <a:r>
              <a:rPr lang="en-GB" sz="1200" dirty="0"/>
              <a:t>An internal audit on Core Financial System Assurance found the Force to have satisfactory assurance in relation to General Ledger, Cash, Bank and Treasury Management, Payments and Creditors, Income and Debtors, Payroll and ‘other (cross cutting themes).’</a:t>
            </a:r>
          </a:p>
          <a:p>
            <a:pPr marL="628650" marR="122555" lvl="1" indent="-171450" algn="just">
              <a:lnSpc>
                <a:spcPct val="97000"/>
              </a:lnSpc>
              <a:spcBef>
                <a:spcPts val="10"/>
              </a:spcBef>
              <a:buSzPts val="1200"/>
              <a:buFont typeface="Arial" panose="020B0604020202020204" pitchFamily="34" charset="0"/>
              <a:buChar char="•"/>
              <a:tabLst>
                <a:tab pos="655320" algn="l"/>
              </a:tabLst>
            </a:pPr>
            <a:r>
              <a:rPr lang="en-GB" sz="1200" dirty="0"/>
              <a:t>Regular reporting is made to JASP on legislative compliance with the Freedom of Information Act and Data Protection Act legislation.</a:t>
            </a:r>
          </a:p>
          <a:p>
            <a:pPr marL="628650" marR="122555" lvl="1" indent="-171450" algn="just">
              <a:lnSpc>
                <a:spcPct val="97000"/>
              </a:lnSpc>
              <a:spcBef>
                <a:spcPts val="10"/>
              </a:spcBef>
              <a:buSzPts val="1200"/>
              <a:buFont typeface="Arial" panose="020B0604020202020204" pitchFamily="34" charset="0"/>
              <a:buChar char="•"/>
              <a:tabLst>
                <a:tab pos="655320" algn="l"/>
              </a:tabLst>
            </a:pPr>
            <a:r>
              <a:rPr lang="en-GB" sz="1200" dirty="0"/>
              <a:t>Following the Force’s exit from the Multi Force Shared Service (MFSS) arrangement, contracts were awarded in March 2021 to ABSS for the finance solution and Midland HR for payroll, human resources, and learning &amp; development. A stage 2 plan from April 2022 to September 2022 for the Regain project is in place and is overseen by the DCC. Mazars conducted an internal audit of Project Regain for Q1 and Q2 in 2021. The findings of the audit were that there are well established governance arrangements in place along with good controls for the sign-off of key milestones within the programme.</a:t>
            </a:r>
          </a:p>
          <a:p>
            <a:pPr marL="628650" marR="122555" lvl="1" indent="-171450" algn="just">
              <a:lnSpc>
                <a:spcPct val="97000"/>
              </a:lnSpc>
              <a:spcBef>
                <a:spcPts val="10"/>
              </a:spcBef>
              <a:buSzPts val="1200"/>
              <a:buFont typeface="Arial" panose="020B0604020202020204" pitchFamily="34" charset="0"/>
              <a:buChar char="•"/>
              <a:tabLst>
                <a:tab pos="655320" algn="l"/>
              </a:tabLst>
            </a:pPr>
            <a:r>
              <a:rPr lang="en-GB" sz="1200" dirty="0"/>
              <a:t>The Force’s Operational Performance Review Meeting (OPR) provides an organisation-wide forum for thematic leads to discuss key areas of operational performance, identify any emerging opportunities and risks, and make decisions about future planning and activity. </a:t>
            </a:r>
          </a:p>
          <a:p>
            <a:pPr marL="628650" marR="122555" lvl="1" indent="-171450" algn="just">
              <a:lnSpc>
                <a:spcPct val="97000"/>
              </a:lnSpc>
              <a:spcBef>
                <a:spcPts val="10"/>
              </a:spcBef>
              <a:buSzPts val="1200"/>
              <a:buFont typeface="Arial" panose="020B0604020202020204" pitchFamily="34" charset="0"/>
              <a:buChar char="•"/>
              <a:tabLst>
                <a:tab pos="655320" algn="l"/>
              </a:tabLst>
            </a:pPr>
            <a:r>
              <a:rPr lang="en-GB" sz="1200" dirty="0"/>
              <a:t>Mazars undertook an internal audit on the Force’s approach to risk management in February 2021 and the following recommendations were included in their report:</a:t>
            </a:r>
          </a:p>
          <a:p>
            <a:pPr marL="628650" lvl="1" indent="-171450" algn="just">
              <a:buFont typeface="Arial" panose="020B0604020202020204" pitchFamily="34" charset="0"/>
              <a:buChar char="•"/>
            </a:pPr>
            <a:endParaRPr lang="en-GB" sz="1200" dirty="0"/>
          </a:p>
          <a:p>
            <a:pPr marL="631825" lvl="1" algn="just"/>
            <a:r>
              <a:rPr lang="en-GB" sz="1200" b="1" dirty="0">
                <a:solidFill>
                  <a:srgbClr val="002060"/>
                </a:solidFill>
              </a:rPr>
              <a:t>Recommendation 1</a:t>
            </a:r>
            <a:r>
              <a:rPr lang="en-GB" sz="1200" dirty="0"/>
              <a:t>: The Force should ensure that a thorough review is undertaken of the Force’s departmental risk registers, so that risks that are inherent to the respective departments are identified and scored, as stated in the Risk Management Strategy.</a:t>
            </a:r>
          </a:p>
          <a:p>
            <a:pPr marL="631825" lvl="1" algn="just"/>
            <a:r>
              <a:rPr lang="en-GB" sz="1200" b="1" dirty="0">
                <a:solidFill>
                  <a:srgbClr val="002060"/>
                </a:solidFill>
              </a:rPr>
              <a:t>Recommendation 2: </a:t>
            </a:r>
            <a:r>
              <a:rPr lang="en-GB" sz="1200" dirty="0"/>
              <a:t>The Force should ensure that all risk registers are complete and that appropriate controls are recorded for each risk. Where risk controls are being reviewed, the Force should ensure that interim controls are in place to effectively monitor risks.</a:t>
            </a:r>
          </a:p>
          <a:p>
            <a:pPr marL="631825" lvl="1" algn="just"/>
            <a:r>
              <a:rPr lang="en-GB" sz="1200" b="1" dirty="0">
                <a:solidFill>
                  <a:srgbClr val="002060"/>
                </a:solidFill>
              </a:rPr>
              <a:t>Recommendation 3: </a:t>
            </a:r>
            <a:r>
              <a:rPr lang="en-GB" sz="1200" dirty="0"/>
              <a:t>The Force should ensure that further training is provided to users of the JCAD system to ensure that appropriate controls are recorded to mitigate the risks identified.</a:t>
            </a:r>
          </a:p>
          <a:p>
            <a:pPr marL="631825" lvl="1" algn="just"/>
            <a:r>
              <a:rPr lang="en-GB" sz="1200" b="1" dirty="0">
                <a:solidFill>
                  <a:srgbClr val="002060"/>
                </a:solidFill>
              </a:rPr>
              <a:t>Recommendation 4: </a:t>
            </a:r>
            <a:r>
              <a:rPr lang="en-GB" sz="1200" dirty="0"/>
              <a:t>Furthermore, the Force should ensure that where controls and other risk mitigation activities are inserted that these are reviewed to ensure their appropriateness.</a:t>
            </a:r>
          </a:p>
          <a:p>
            <a:pPr marL="631825" lvl="1" algn="just"/>
            <a:r>
              <a:rPr lang="en-GB" sz="1200" b="1" dirty="0">
                <a:solidFill>
                  <a:srgbClr val="002060"/>
                </a:solidFill>
              </a:rPr>
              <a:t>Recommendation 5: </a:t>
            </a:r>
            <a:r>
              <a:rPr lang="en-GB" sz="1200" dirty="0"/>
              <a:t>The Force could consider introducing guidance for users of the JCAD system, which outlines a criterion for controls and risk mitigation activities.</a:t>
            </a:r>
          </a:p>
          <a:p>
            <a:pPr marL="631825" lvl="1" algn="just"/>
            <a:r>
              <a:rPr lang="en-GB" sz="1200" b="1" dirty="0">
                <a:solidFill>
                  <a:srgbClr val="002060"/>
                </a:solidFill>
              </a:rPr>
              <a:t>Recommendation 6: </a:t>
            </a:r>
            <a:r>
              <a:rPr lang="en-GB" sz="1200" dirty="0"/>
              <a:t>The Force should ensure the meeting minutes for the Organisational Risk, Learning, Standards and Integrity Board are well documented, which demonstrate at the very least:</a:t>
            </a:r>
          </a:p>
          <a:p>
            <a:pPr marL="1085850" lvl="2" indent="-171450" algn="just">
              <a:buFont typeface="Arial" panose="020B0604020202020204" pitchFamily="34" charset="0"/>
              <a:buChar char="•"/>
            </a:pPr>
            <a:r>
              <a:rPr lang="en-GB" sz="1200" dirty="0"/>
              <a:t>The registers presented;</a:t>
            </a:r>
          </a:p>
          <a:p>
            <a:pPr marL="1085850" lvl="2" indent="-171450" algn="just">
              <a:buFont typeface="Arial" panose="020B0604020202020204" pitchFamily="34" charset="0"/>
              <a:buChar char="•"/>
            </a:pPr>
            <a:r>
              <a:rPr lang="en-GB" sz="1200" dirty="0"/>
              <a:t>The risks discussed; and</a:t>
            </a:r>
          </a:p>
          <a:p>
            <a:pPr marL="1085850" lvl="2" indent="-171450" algn="just">
              <a:buFont typeface="Arial" panose="020B0604020202020204" pitchFamily="34" charset="0"/>
              <a:buChar char="•"/>
            </a:pPr>
            <a:r>
              <a:rPr lang="en-GB" sz="1200" dirty="0"/>
              <a:t>The decisions reached / action plans devised.</a:t>
            </a:r>
          </a:p>
        </p:txBody>
      </p:sp>
    </p:spTree>
    <p:extLst>
      <p:ext uri="{BB962C8B-B14F-4D97-AF65-F5344CB8AC3E}">
        <p14:creationId xmlns:p14="http://schemas.microsoft.com/office/powerpoint/2010/main" val="216175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67446" y="0"/>
            <a:ext cx="338554" cy="6876000"/>
          </a:xfrm>
          <a:prstGeom prst="rect">
            <a:avLst/>
          </a:prstGeom>
          <a:solidFill>
            <a:srgbClr val="00206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CHIEF OFFICER’S NARRATIVE REPORT     </a:t>
            </a:r>
            <a:r>
              <a:rPr lang="en-GB" sz="1000" b="1" dirty="0">
                <a:solidFill>
                  <a:schemeClr val="bg1"/>
                </a:solidFill>
              </a:rPr>
              <a:t>|      STATEMENT OF ACCOUNTS – – 2021-22</a:t>
            </a: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4" y="6356358"/>
            <a:ext cx="276271" cy="365125"/>
          </a:xfrm>
        </p:spPr>
        <p:txBody>
          <a:bodyPr vert="horz"/>
          <a:lstStyle/>
          <a:p>
            <a:fld id="{97D3BC75-7245-4D53-964E-6D1A27AF082C}" type="slidenum">
              <a:rPr lang="en-GB" sz="1000" smtClean="0">
                <a:solidFill>
                  <a:schemeClr val="bg1"/>
                </a:solidFill>
              </a:rPr>
              <a:t>4</a:t>
            </a:fld>
            <a:endParaRPr lang="en-GB" sz="1000" dirty="0">
              <a:solidFill>
                <a:schemeClr val="bg1"/>
              </a:solidFill>
            </a:endParaRPr>
          </a:p>
        </p:txBody>
      </p:sp>
      <p:graphicFrame>
        <p:nvGraphicFramePr>
          <p:cNvPr id="5" name="Table 4">
            <a:extLst>
              <a:ext uri="{FF2B5EF4-FFF2-40B4-BE49-F238E27FC236}">
                <a16:creationId xmlns:a16="http://schemas.microsoft.com/office/drawing/2014/main" id="{4E56888E-3048-4B03-ABB3-6205C656645A}"/>
              </a:ext>
            </a:extLst>
          </p:cNvPr>
          <p:cNvGraphicFramePr>
            <a:graphicFrameLocks noGrp="1"/>
          </p:cNvGraphicFramePr>
          <p:nvPr>
            <p:extLst>
              <p:ext uri="{D42A27DB-BD31-4B8C-83A1-F6EECF244321}">
                <p14:modId xmlns:p14="http://schemas.microsoft.com/office/powerpoint/2010/main" val="198924410"/>
              </p:ext>
            </p:extLst>
          </p:nvPr>
        </p:nvGraphicFramePr>
        <p:xfrm>
          <a:off x="350984" y="251122"/>
          <a:ext cx="8931567" cy="6174170"/>
        </p:xfrm>
        <a:graphic>
          <a:graphicData uri="http://schemas.openxmlformats.org/drawingml/2006/table">
            <a:tbl>
              <a:tblPr firstRow="1" bandRow="1">
                <a:tableStyleId>{2D5ABB26-0587-4C30-8999-92F81FD0307C}</a:tableStyleId>
              </a:tblPr>
              <a:tblGrid>
                <a:gridCol w="2977189">
                  <a:extLst>
                    <a:ext uri="{9D8B030D-6E8A-4147-A177-3AD203B41FA5}">
                      <a16:colId xmlns:a16="http://schemas.microsoft.com/office/drawing/2014/main" val="2868856792"/>
                    </a:ext>
                  </a:extLst>
                </a:gridCol>
                <a:gridCol w="2977189">
                  <a:extLst>
                    <a:ext uri="{9D8B030D-6E8A-4147-A177-3AD203B41FA5}">
                      <a16:colId xmlns:a16="http://schemas.microsoft.com/office/drawing/2014/main" val="1651142004"/>
                    </a:ext>
                  </a:extLst>
                </a:gridCol>
                <a:gridCol w="2977189">
                  <a:extLst>
                    <a:ext uri="{9D8B030D-6E8A-4147-A177-3AD203B41FA5}">
                      <a16:colId xmlns:a16="http://schemas.microsoft.com/office/drawing/2014/main" val="547597477"/>
                    </a:ext>
                  </a:extLst>
                </a:gridCol>
              </a:tblGrid>
              <a:tr h="326964">
                <a:tc gridSpan="3">
                  <a:txBody>
                    <a:bodyPr/>
                    <a:lstStyle/>
                    <a:p>
                      <a:r>
                        <a:rPr lang="en-GB" sz="1400" b="1" dirty="0">
                          <a:solidFill>
                            <a:schemeClr val="bg1"/>
                          </a:solidFill>
                          <a:latin typeface="+mn-lt"/>
                          <a:ea typeface="Verdana" panose="020B0604030504040204" pitchFamily="34" charset="0"/>
                          <a:cs typeface="Arial" panose="020B0604020202020204" pitchFamily="34" charset="0"/>
                        </a:rPr>
                        <a:t>CHIEF FINANCE OFFICER’S NARRATIVE REPORT</a:t>
                      </a:r>
                      <a:endParaRPr lang="en-GB" sz="1400" b="1" dirty="0">
                        <a:solidFill>
                          <a:srgbClr val="FF0000"/>
                        </a:solidFill>
                        <a:highlight>
                          <a:srgbClr val="FFFF00"/>
                        </a:highlight>
                        <a:latin typeface="+mn-lt"/>
                        <a:ea typeface="Verdana" panose="020B060403050404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GB"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1692971"/>
                  </a:ext>
                </a:extLst>
              </a:tr>
              <a:tr h="277919">
                <a:tc>
                  <a:txBody>
                    <a:bodyPr/>
                    <a:lstStyle/>
                    <a:p>
                      <a:endParaRPr lang="en-GB" sz="1100" dirty="0">
                        <a:solidFill>
                          <a:srgbClr val="002060"/>
                        </a:solidFill>
                        <a:latin typeface="Verdana" panose="020B0604030504040204" pitchFamily="34" charset="0"/>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100" dirty="0">
                        <a:latin typeface="Verdana" panose="020B0604030504040204" pitchFamily="34" charset="0"/>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100" dirty="0">
                        <a:latin typeface="Verdana" panose="020B0604030504040204" pitchFamily="34" charset="0"/>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8336446"/>
                  </a:ext>
                </a:extLst>
              </a:tr>
              <a:tr h="326964">
                <a:tc>
                  <a:txBody>
                    <a:bodyPr/>
                    <a:lstStyle/>
                    <a:p>
                      <a:pPr marL="0" indent="0">
                        <a:buFont typeface="+mj-lt"/>
                        <a:buNone/>
                      </a:pPr>
                      <a:r>
                        <a:rPr lang="en-GB" sz="1400" b="1" dirty="0">
                          <a:solidFill>
                            <a:srgbClr val="002060"/>
                          </a:solidFill>
                          <a:latin typeface="+mn-lt"/>
                          <a:ea typeface="Verdana" panose="020B0604030504040204" pitchFamily="34" charset="0"/>
                          <a:cs typeface="Arial" panose="020B0604020202020204" pitchFamily="34" charset="0"/>
                        </a:rPr>
                        <a:t>NOTTINGHAMSHIRE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b="1" dirty="0">
                        <a:solidFill>
                          <a:srgbClr val="002060"/>
                        </a:solidFill>
                        <a:latin typeface="+mn-lt"/>
                        <a:ea typeface="Verdana" panose="020B060403050404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mj-lt"/>
                        <a:buNone/>
                      </a:pPr>
                      <a:r>
                        <a:rPr lang="en-GB" sz="1400" b="1" dirty="0">
                          <a:solidFill>
                            <a:srgbClr val="002060"/>
                          </a:solidFill>
                          <a:latin typeface="+mn-lt"/>
                          <a:ea typeface="Verdana" panose="020B0604030504040204" pitchFamily="34" charset="0"/>
                          <a:cs typeface="Arial" panose="020B0604020202020204" pitchFamily="34" charset="0"/>
                        </a:rPr>
                        <a:t>GOVERNANCE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1682969"/>
                  </a:ext>
                </a:extLst>
              </a:tr>
              <a:tr h="5242323">
                <a:tc>
                  <a:txBody>
                    <a:bodyPr/>
                    <a:lstStyle/>
                    <a:p>
                      <a:pPr algn="just">
                        <a:spcAft>
                          <a:spcPts val="800"/>
                        </a:spcAft>
                      </a:pPr>
                      <a:r>
                        <a:rPr lang="en-US" sz="1200" kern="1200" dirty="0">
                          <a:solidFill>
                            <a:schemeClr val="tx1"/>
                          </a:solidFill>
                          <a:effectLst/>
                          <a:latin typeface="+mn-lt"/>
                          <a:ea typeface="+mn-ea"/>
                          <a:cs typeface="Arial" panose="020B0604020202020204" pitchFamily="34" charset="0"/>
                        </a:rPr>
                        <a:t>Nottinghamshire is a diverse County. It has a mixture of affluent communities and those developing from being former mining areas. The County’s major urban area of the City and surrounding conurbation is mainly in the south with the majority of the north and east of the County being rural.</a:t>
                      </a:r>
                      <a:endParaRPr lang="en-GB" sz="1200" kern="1200" dirty="0">
                        <a:solidFill>
                          <a:schemeClr val="tx1"/>
                        </a:solidFill>
                        <a:effectLst/>
                        <a:latin typeface="+mn-lt"/>
                        <a:ea typeface="+mn-ea"/>
                        <a:cs typeface="Arial" panose="020B0604020202020204" pitchFamily="34" charset="0"/>
                      </a:endParaRPr>
                    </a:p>
                    <a:p>
                      <a:pPr algn="just">
                        <a:spcAft>
                          <a:spcPts val="800"/>
                        </a:spcAft>
                      </a:pPr>
                      <a:r>
                        <a:rPr lang="en-US" sz="1200" kern="1200" dirty="0">
                          <a:solidFill>
                            <a:schemeClr val="tx1"/>
                          </a:solidFill>
                          <a:effectLst/>
                          <a:latin typeface="+mn-lt"/>
                          <a:ea typeface="+mn-ea"/>
                          <a:cs typeface="Arial" panose="020B0604020202020204" pitchFamily="34" charset="0"/>
                        </a:rPr>
                        <a:t>There is a population of approximately 1.2 million within the City and County.</a:t>
                      </a:r>
                      <a:endParaRPr lang="en-GB" sz="1200" kern="1200" dirty="0">
                        <a:solidFill>
                          <a:schemeClr val="tx1"/>
                        </a:solidFill>
                        <a:effectLst/>
                        <a:latin typeface="+mn-lt"/>
                        <a:ea typeface="+mn-ea"/>
                        <a:cs typeface="Arial" panose="020B0604020202020204" pitchFamily="34" charset="0"/>
                      </a:endParaRPr>
                    </a:p>
                    <a:p>
                      <a:pPr algn="just">
                        <a:spcAft>
                          <a:spcPts val="800"/>
                        </a:spcAft>
                      </a:pPr>
                      <a:r>
                        <a:rPr lang="en-US" sz="1200" kern="1200" dirty="0">
                          <a:solidFill>
                            <a:schemeClr val="tx1"/>
                          </a:solidFill>
                          <a:effectLst/>
                          <a:latin typeface="+mn-lt"/>
                          <a:ea typeface="+mn-ea"/>
                          <a:cs typeface="Arial" panose="020B0604020202020204" pitchFamily="34" charset="0"/>
                        </a:rPr>
                        <a:t>The majority of properties across the City and County fall within Council Tax bands A and B.</a:t>
                      </a:r>
                      <a:endParaRPr lang="en-GB" sz="1200" kern="1200" dirty="0">
                        <a:solidFill>
                          <a:schemeClr val="tx1"/>
                        </a:solidFill>
                        <a:effectLst/>
                        <a:latin typeface="+mn-lt"/>
                        <a:ea typeface="+mn-ea"/>
                        <a:cs typeface="Arial" panose="020B0604020202020204" pitchFamily="34" charset="0"/>
                      </a:endParaRPr>
                    </a:p>
                    <a:p>
                      <a:pPr marL="0" marR="0" indent="0" algn="just" defTabSz="914400" rtl="0" eaLnBrk="1" fontAlgn="auto" latinLnBrk="0" hangingPunct="1">
                        <a:lnSpc>
                          <a:spcPct val="100000"/>
                        </a:lnSpc>
                        <a:spcBef>
                          <a:spcPts val="0"/>
                        </a:spcBef>
                        <a:spcAft>
                          <a:spcPts val="800"/>
                        </a:spcAft>
                        <a:buClrTx/>
                        <a:buSzTx/>
                        <a:buFontTx/>
                        <a:buNone/>
                        <a:tabLst/>
                        <a:defRPr/>
                      </a:pPr>
                      <a:r>
                        <a:rPr lang="en-US" sz="1200" kern="1200" dirty="0">
                          <a:solidFill>
                            <a:schemeClr val="tx1"/>
                          </a:solidFill>
                          <a:effectLst/>
                          <a:latin typeface="+mn-lt"/>
                          <a:ea typeface="+mn-ea"/>
                          <a:cs typeface="Arial" panose="020B0604020202020204" pitchFamily="34" charset="0"/>
                        </a:rPr>
                        <a:t>Nottinghamshire is one of five regional forces in the East Midlands and works closely with the others to provide a seamless and efficient service.</a:t>
                      </a:r>
                      <a:r>
                        <a:rPr lang="en-US" sz="1200" b="0" kern="1200" dirty="0">
                          <a:solidFill>
                            <a:schemeClr val="tx1"/>
                          </a:solidFill>
                          <a:effectLst/>
                          <a:latin typeface="+mn-lt"/>
                          <a:ea typeface="Verdana" panose="020B0604030504040204" pitchFamily="34" charset="0"/>
                          <a:cs typeface="Arial" panose="020B0604020202020204" pitchFamily="34" charset="0"/>
                        </a:rPr>
                        <a:t> </a:t>
                      </a:r>
                    </a:p>
                    <a:p>
                      <a:pPr marL="0" marR="0" indent="0" algn="just" defTabSz="914400" rtl="0" eaLnBrk="1" fontAlgn="auto" latinLnBrk="0" hangingPunct="1">
                        <a:lnSpc>
                          <a:spcPct val="100000"/>
                        </a:lnSpc>
                        <a:spcBef>
                          <a:spcPts val="0"/>
                        </a:spcBef>
                        <a:spcAft>
                          <a:spcPts val="800"/>
                        </a:spcAft>
                        <a:buClrTx/>
                        <a:buSzTx/>
                        <a:buFontTx/>
                        <a:buNone/>
                        <a:tabLst/>
                        <a:defRPr/>
                      </a:pPr>
                      <a:r>
                        <a:rPr lang="en-US" sz="1200" b="0" kern="1200" dirty="0">
                          <a:solidFill>
                            <a:schemeClr val="tx1"/>
                          </a:solidFill>
                          <a:effectLst/>
                          <a:latin typeface="+mn-lt"/>
                          <a:ea typeface="Verdana" panose="020B0604030504040204" pitchFamily="34" charset="0"/>
                          <a:cs typeface="Arial" panose="020B0604020202020204" pitchFamily="34" charset="0"/>
                        </a:rPr>
                        <a:t>The Police and Crime Commissioner determines the level of funding allocated to the Chief Constable for the provision of police services within Nottinghamshire.</a:t>
                      </a:r>
                    </a:p>
                    <a:p>
                      <a:pPr algn="just">
                        <a:spcAft>
                          <a:spcPts val="800"/>
                        </a:spcAft>
                      </a:pPr>
                      <a:endParaRPr lang="en-GB" sz="1200" b="1" dirty="0">
                        <a:solidFill>
                          <a:srgbClr val="9900CC"/>
                        </a:solidFill>
                        <a:latin typeface="+mn-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800"/>
                        </a:spcAft>
                      </a:pPr>
                      <a:r>
                        <a:rPr lang="en-US" sz="1200" b="0" kern="1200" dirty="0">
                          <a:solidFill>
                            <a:schemeClr val="tx1"/>
                          </a:solidFill>
                          <a:effectLst/>
                          <a:latin typeface="+mn-lt"/>
                          <a:ea typeface="Verdana" panose="020B0604030504040204" pitchFamily="34" charset="0"/>
                          <a:cs typeface="Arial" panose="020B0604020202020204" pitchFamily="34" charset="0"/>
                        </a:rPr>
                        <a:t>The amount of funding available for distribution by the Commissioner is reliant on both Central Government funding and the amount received from local Council Tax payers. </a:t>
                      </a:r>
                    </a:p>
                    <a:p>
                      <a:pPr algn="just">
                        <a:spcAft>
                          <a:spcPts val="800"/>
                        </a:spcAft>
                      </a:pPr>
                      <a:r>
                        <a:rPr lang="en-US" sz="1200" b="0" kern="1200" dirty="0">
                          <a:solidFill>
                            <a:schemeClr val="tx1"/>
                          </a:solidFill>
                          <a:effectLst/>
                          <a:latin typeface="+mn-lt"/>
                          <a:ea typeface="Verdana" panose="020B0604030504040204" pitchFamily="34" charset="0"/>
                          <a:cs typeface="Arial" panose="020B0604020202020204" pitchFamily="34" charset="0"/>
                        </a:rPr>
                        <a:t>The amount received from Central Government is reducing in real terms year on year,</a:t>
                      </a:r>
                      <a:r>
                        <a:rPr lang="en-US" sz="1200" b="0" kern="1200" baseline="0" dirty="0">
                          <a:solidFill>
                            <a:schemeClr val="tx1"/>
                          </a:solidFill>
                          <a:effectLst/>
                          <a:latin typeface="+mn-lt"/>
                          <a:ea typeface="Verdana" panose="020B0604030504040204" pitchFamily="34" charset="0"/>
                          <a:cs typeface="Arial" panose="020B0604020202020204" pitchFamily="34" charset="0"/>
                        </a:rPr>
                        <a:t> which creates the need for the Commissioner to raise Council Tax by the maximum amount available to ensure real term spending power is not reduced.</a:t>
                      </a:r>
                      <a:endParaRPr lang="en-GB" sz="1200" b="0" kern="1200" dirty="0">
                        <a:solidFill>
                          <a:schemeClr val="tx1"/>
                        </a:solidFill>
                        <a:effectLst/>
                        <a:latin typeface="+mn-lt"/>
                        <a:ea typeface="Verdana" panose="020B0604030504040204" pitchFamily="34" charset="0"/>
                        <a:cs typeface="Arial" panose="020B0604020202020204" pitchFamily="34" charset="0"/>
                      </a:endParaRPr>
                    </a:p>
                    <a:p>
                      <a:pPr marL="0" marR="0" indent="0" algn="just" defTabSz="914400" rtl="0" eaLnBrk="1" fontAlgn="auto" latinLnBrk="0" hangingPunct="1">
                        <a:lnSpc>
                          <a:spcPct val="100000"/>
                        </a:lnSpc>
                        <a:spcBef>
                          <a:spcPts val="0"/>
                        </a:spcBef>
                        <a:spcAft>
                          <a:spcPts val="800"/>
                        </a:spcAft>
                        <a:buClrTx/>
                        <a:buSzTx/>
                        <a:buFontTx/>
                        <a:buNone/>
                        <a:tabLst/>
                        <a:defRPr/>
                      </a:pPr>
                      <a:r>
                        <a:rPr lang="en-US" sz="1200" b="0" kern="1200" dirty="0">
                          <a:solidFill>
                            <a:schemeClr val="tx1"/>
                          </a:solidFill>
                          <a:effectLst/>
                          <a:latin typeface="+mn-lt"/>
                          <a:ea typeface="Verdana" panose="020B0604030504040204" pitchFamily="34" charset="0"/>
                          <a:cs typeface="Arial" panose="020B0604020202020204" pitchFamily="34" charset="0"/>
                        </a:rPr>
                        <a:t>However, during 2020/21 the Government announced investment in policing to recruit 20,000 additional police officers over the next three financial years. Nottinghamshire’s element of this increase will be 359 additional police officers. It is expected that the additional funding of this element only will be met by the Government in full. </a:t>
                      </a:r>
                    </a:p>
                    <a:p>
                      <a:pPr marL="0" marR="0" indent="0" algn="just" defTabSz="914400" rtl="0" eaLnBrk="1" fontAlgn="auto" latinLnBrk="0" hangingPunct="1">
                        <a:lnSpc>
                          <a:spcPct val="100000"/>
                        </a:lnSpc>
                        <a:spcBef>
                          <a:spcPts val="0"/>
                        </a:spcBef>
                        <a:spcAft>
                          <a:spcPts val="800"/>
                        </a:spcAft>
                        <a:buClrTx/>
                        <a:buSzTx/>
                        <a:buFontTx/>
                        <a:buNone/>
                        <a:tabLst/>
                        <a:defRPr/>
                      </a:pPr>
                      <a:r>
                        <a:rPr lang="en-US" sz="1200" b="0" kern="1200" dirty="0">
                          <a:solidFill>
                            <a:schemeClr val="tx1"/>
                          </a:solidFill>
                          <a:effectLst/>
                          <a:latin typeface="+mn-lt"/>
                          <a:ea typeface="Verdana" panose="020B0604030504040204" pitchFamily="34" charset="0"/>
                          <a:cs typeface="Arial" panose="020B0604020202020204" pitchFamily="34" charset="0"/>
                        </a:rPr>
                        <a:t>Brexit and Covid-19 will continue to create uncertainty, as well as the ongoing war in Ukraine. These factors may impact on police funding in the future, the results of which are not currently quantified.</a:t>
                      </a:r>
                      <a:endParaRPr lang="en-GB" sz="1200" b="0" dirty="0">
                        <a:solidFill>
                          <a:srgbClr val="76923C"/>
                        </a:solidFill>
                        <a:latin typeface="+mn-lt"/>
                        <a:ea typeface="Verdana" panose="020B0604030504040204" pitchFamily="34" charset="0"/>
                        <a:cs typeface="Arial" panose="020B0604020202020204" pitchFamily="34" charset="0"/>
                      </a:endParaRPr>
                    </a:p>
                    <a:p>
                      <a:pPr algn="just">
                        <a:spcAft>
                          <a:spcPts val="800"/>
                        </a:spcAft>
                      </a:pPr>
                      <a:endParaRPr lang="en-US" sz="1200" b="0" kern="1200" dirty="0">
                        <a:solidFill>
                          <a:schemeClr val="tx1"/>
                        </a:solidFill>
                        <a:effectLst/>
                        <a:latin typeface="+mn-lt"/>
                        <a:ea typeface="Verdana" panose="020B060403050404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800"/>
                        </a:spcAft>
                      </a:pPr>
                      <a:r>
                        <a:rPr lang="en-US" sz="1200" kern="1200" dirty="0">
                          <a:solidFill>
                            <a:schemeClr val="tx1"/>
                          </a:solidFill>
                          <a:effectLst/>
                          <a:latin typeface="+mn-lt"/>
                          <a:ea typeface="+mn-ea"/>
                          <a:cs typeface="Arial" panose="020B0604020202020204" pitchFamily="34" charset="0"/>
                        </a:rPr>
                        <a:t>The Commissioner is responsible for the totality of policing within the policing area; with operational policing being the responsibility of the Chief Constable. </a:t>
                      </a:r>
                      <a:endParaRPr lang="en-GB" sz="1200" kern="1200" dirty="0">
                        <a:solidFill>
                          <a:schemeClr val="tx1"/>
                        </a:solidFill>
                        <a:effectLst/>
                        <a:latin typeface="+mn-lt"/>
                        <a:ea typeface="+mn-ea"/>
                        <a:cs typeface="Arial" panose="020B0604020202020204" pitchFamily="34" charset="0"/>
                      </a:endParaRPr>
                    </a:p>
                    <a:p>
                      <a:pPr algn="just">
                        <a:spcAft>
                          <a:spcPts val="800"/>
                        </a:spcAft>
                      </a:pPr>
                      <a:r>
                        <a:rPr lang="en-US" sz="1200" kern="1200" dirty="0">
                          <a:solidFill>
                            <a:schemeClr val="tx1"/>
                          </a:solidFill>
                          <a:effectLst/>
                          <a:latin typeface="+mn-lt"/>
                          <a:ea typeface="+mn-ea"/>
                          <a:cs typeface="Arial" panose="020B0604020202020204" pitchFamily="34" charset="0"/>
                        </a:rPr>
                        <a:t>This responsibility is discharged in accordance with statutory requirements, the Oath of Police Officers, the Police Discipline Code, Police Regulations and the Scheme of Delegation. </a:t>
                      </a:r>
                      <a:endParaRPr lang="en-GB" sz="1200" kern="1200" dirty="0">
                        <a:solidFill>
                          <a:schemeClr val="tx1"/>
                        </a:solidFill>
                        <a:effectLst/>
                        <a:latin typeface="+mn-lt"/>
                        <a:ea typeface="+mn-ea"/>
                        <a:cs typeface="Arial" panose="020B0604020202020204" pitchFamily="34" charset="0"/>
                      </a:endParaRPr>
                    </a:p>
                    <a:p>
                      <a:pPr algn="just">
                        <a:spcAft>
                          <a:spcPts val="800"/>
                        </a:spcAft>
                      </a:pPr>
                      <a:r>
                        <a:rPr lang="en-US" sz="1200" kern="1200" dirty="0">
                          <a:solidFill>
                            <a:schemeClr val="tx1"/>
                          </a:solidFill>
                          <a:effectLst/>
                          <a:latin typeface="+mn-lt"/>
                          <a:ea typeface="+mn-ea"/>
                          <a:cs typeface="Arial" panose="020B0604020202020204" pitchFamily="34" charset="0"/>
                        </a:rPr>
                        <a:t>There is joint responsibility with the Commissioner for ensuring that public money is safeguarded. To discharge this accountability the Commissioner and senior officers must put in place proper procedures for the governance and stewardship of the resources at their disposal.</a:t>
                      </a:r>
                      <a:endParaRPr lang="en-GB" sz="1200" b="1" dirty="0">
                        <a:solidFill>
                          <a:schemeClr val="tx1">
                            <a:lumMod val="50000"/>
                            <a:lumOff val="50000"/>
                          </a:schemeClr>
                        </a:solidFill>
                        <a:latin typeface="+mn-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5890908"/>
                  </a:ext>
                </a:extLst>
              </a:tr>
            </a:tbl>
          </a:graphicData>
        </a:graphic>
      </p:graphicFrame>
    </p:spTree>
    <p:extLst>
      <p:ext uri="{BB962C8B-B14F-4D97-AF65-F5344CB8AC3E}">
        <p14:creationId xmlns:p14="http://schemas.microsoft.com/office/powerpoint/2010/main" val="31401670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67446" y="0"/>
            <a:ext cx="338554" cy="6876000"/>
          </a:xfrm>
          <a:prstGeom prst="rect">
            <a:avLst/>
          </a:prstGeom>
          <a:solidFill>
            <a:srgbClr val="00206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ANNUAL GOVERNANCE STATEMENT</a:t>
            </a:r>
            <a:r>
              <a:rPr lang="en-GB" sz="1000" b="1" dirty="0">
                <a:solidFill>
                  <a:schemeClr val="bg1"/>
                </a:solidFill>
              </a:rPr>
              <a:t> </a:t>
            </a:r>
            <a:r>
              <a:rPr lang="en-GB" sz="1000" b="1" dirty="0">
                <a:solidFill>
                  <a:schemeClr val="bg1"/>
                </a:solidFill>
                <a:ea typeface="Verdana" panose="020B0604030504040204" pitchFamily="34" charset="0"/>
              </a:rPr>
              <a:t>     </a:t>
            </a:r>
            <a:r>
              <a:rPr lang="en-GB" sz="1000" b="1" dirty="0">
                <a:solidFill>
                  <a:schemeClr val="bg1"/>
                </a:solidFill>
              </a:rPr>
              <a:t>|      STATEMENT OF ACCOUNTS – 2021-22</a:t>
            </a:r>
            <a:endParaRPr lang="en-GB" sz="1000" dirty="0">
              <a:solidFill>
                <a:schemeClr val="bg1"/>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2" y="6356358"/>
            <a:ext cx="315109" cy="365125"/>
          </a:xfrm>
        </p:spPr>
        <p:txBody>
          <a:bodyPr vert="horz"/>
          <a:lstStyle/>
          <a:p>
            <a:fld id="{97D3BC75-7245-4D53-964E-6D1A27AF082C}" type="slidenum">
              <a:rPr lang="en-GB" sz="1000" smtClean="0">
                <a:solidFill>
                  <a:schemeClr val="bg1"/>
                </a:solidFill>
              </a:rPr>
              <a:t>40</a:t>
            </a:fld>
            <a:endParaRPr lang="en-GB" sz="1000" dirty="0">
              <a:solidFill>
                <a:schemeClr val="bg1"/>
              </a:solidFill>
            </a:endParaRPr>
          </a:p>
        </p:txBody>
      </p:sp>
      <p:sp>
        <p:nvSpPr>
          <p:cNvPr id="5" name="Rectangle 4">
            <a:extLst>
              <a:ext uri="{FF2B5EF4-FFF2-40B4-BE49-F238E27FC236}">
                <a16:creationId xmlns:a16="http://schemas.microsoft.com/office/drawing/2014/main" id="{5B2129FD-5BDA-4C40-BAB4-BA3F2552EDF7}"/>
              </a:ext>
            </a:extLst>
          </p:cNvPr>
          <p:cNvSpPr/>
          <p:nvPr/>
        </p:nvSpPr>
        <p:spPr>
          <a:xfrm>
            <a:off x="332200" y="265619"/>
            <a:ext cx="9179256" cy="6748899"/>
          </a:xfrm>
          <a:prstGeom prst="rect">
            <a:avLst/>
          </a:prstGeom>
        </p:spPr>
        <p:txBody>
          <a:bodyPr wrap="square">
            <a:spAutoFit/>
          </a:bodyPr>
          <a:lstStyle/>
          <a:p>
            <a:pPr lvl="0" algn="just"/>
            <a:r>
              <a:rPr lang="en-GB" sz="1200" b="1" dirty="0">
                <a:solidFill>
                  <a:srgbClr val="002060"/>
                </a:solidFill>
              </a:rPr>
              <a:t>2.7	Principle G: Implementing good practices in transparency, reporting, and audit to deliver effective accountability</a:t>
            </a:r>
          </a:p>
          <a:p>
            <a:pPr lvl="0" algn="just"/>
            <a:endParaRPr lang="en-GB" sz="1200" dirty="0">
              <a:solidFill>
                <a:prstClr val="black"/>
              </a:solidFill>
            </a:endParaRPr>
          </a:p>
          <a:p>
            <a:pPr marL="628650" marR="91440" lvl="1" indent="-171450" algn="just">
              <a:lnSpc>
                <a:spcPct val="97000"/>
              </a:lnSpc>
              <a:spcBef>
                <a:spcPts val="5"/>
              </a:spcBef>
              <a:spcAft>
                <a:spcPts val="0"/>
              </a:spcAft>
              <a:buSzPts val="1200"/>
              <a:buFont typeface="Arial" panose="020B0604020202020204" pitchFamily="34" charset="0"/>
              <a:buChar char="•"/>
              <a:tabLst>
                <a:tab pos="676910" algn="l"/>
              </a:tabLst>
            </a:pPr>
            <a:r>
              <a:rPr lang="en-GB" sz="1200" dirty="0"/>
              <a:t>The PCC and Chief Constable’s functions are set out in the Police Reform and Social Responsibility Act 2011. The functions are undertaken in line with the Policing Protocol Order 2011 to achieve the outcomes of the Police and Crime Plan.</a:t>
            </a:r>
          </a:p>
          <a:p>
            <a:pPr marL="628650" marR="89535" lvl="1" indent="-171450" algn="just">
              <a:lnSpc>
                <a:spcPct val="97000"/>
              </a:lnSpc>
              <a:spcBef>
                <a:spcPts val="5"/>
              </a:spcBef>
              <a:spcAft>
                <a:spcPts val="0"/>
              </a:spcAft>
              <a:buSzPts val="1200"/>
              <a:buFont typeface="Arial" panose="020B0604020202020204" pitchFamily="34" charset="0"/>
              <a:buChar char="•"/>
              <a:tabLst>
                <a:tab pos="676910" algn="l"/>
              </a:tabLst>
            </a:pPr>
            <a:r>
              <a:rPr lang="en-GB" sz="1200" dirty="0"/>
              <a:t>Both the PCC and the Chief Constable have appointed Chief Financial Officers. The responsibilities of the CFOs for both the PCC and the Chief Constable are clearly set out in line with the Financial Management Code of Practice (Home Office, 2013).</a:t>
            </a:r>
          </a:p>
          <a:p>
            <a:pPr marL="628650" lvl="1" indent="-171450" algn="just">
              <a:lnSpc>
                <a:spcPts val="1440"/>
              </a:lnSpc>
              <a:spcBef>
                <a:spcPts val="10"/>
              </a:spcBef>
              <a:spcAft>
                <a:spcPts val="0"/>
              </a:spcAft>
              <a:buSzPts val="1200"/>
              <a:buFont typeface="Arial" panose="020B0604020202020204" pitchFamily="34" charset="0"/>
              <a:buChar char="•"/>
              <a:tabLst>
                <a:tab pos="676910" algn="l"/>
              </a:tabLst>
            </a:pPr>
            <a:r>
              <a:rPr lang="en-GB" sz="1200" dirty="0"/>
              <a:t>The JASP operates within the CIPFA guidance and in accordance with the Financial Management Code of Practice.</a:t>
            </a:r>
          </a:p>
          <a:p>
            <a:pPr marL="628650" marR="91440" lvl="1" indent="-171450" algn="just">
              <a:lnSpc>
                <a:spcPct val="97000"/>
              </a:lnSpc>
              <a:spcBef>
                <a:spcPts val="15"/>
              </a:spcBef>
              <a:spcAft>
                <a:spcPts val="0"/>
              </a:spcAft>
              <a:buSzPts val="1200"/>
              <a:buFont typeface="Arial" panose="020B0604020202020204" pitchFamily="34" charset="0"/>
              <a:buChar char="•"/>
              <a:tabLst>
                <a:tab pos="676910" algn="l"/>
              </a:tabLst>
            </a:pPr>
            <a:r>
              <a:rPr lang="en-GB" sz="1200" dirty="0"/>
              <a:t>A programme of internal audit is commissioned and undertaken which reflects published guidance and standards. This is available on the OPCC website.</a:t>
            </a:r>
          </a:p>
          <a:p>
            <a:pPr marL="628650" marR="89535" lvl="1" indent="-171450" algn="just">
              <a:lnSpc>
                <a:spcPct val="97000"/>
              </a:lnSpc>
              <a:spcBef>
                <a:spcPts val="5"/>
              </a:spcBef>
              <a:spcAft>
                <a:spcPts val="0"/>
              </a:spcAft>
              <a:buSzPts val="1200"/>
              <a:buFont typeface="Arial" panose="020B0604020202020204" pitchFamily="34" charset="0"/>
              <a:buChar char="•"/>
              <a:tabLst>
                <a:tab pos="676910" algn="l"/>
              </a:tabLst>
            </a:pPr>
            <a:r>
              <a:rPr lang="en-GB" sz="1200" dirty="0"/>
              <a:t>Progress reports against the Internal Audit Plan are submitted on a timely basis to the JASP along with the findings from audits completed to date.</a:t>
            </a:r>
          </a:p>
          <a:p>
            <a:pPr marL="628650" marR="91440" lvl="1" indent="-171450" algn="just">
              <a:lnSpc>
                <a:spcPct val="97000"/>
              </a:lnSpc>
              <a:spcBef>
                <a:spcPts val="10"/>
              </a:spcBef>
              <a:spcAft>
                <a:spcPts val="0"/>
              </a:spcAft>
              <a:buSzPts val="1200"/>
              <a:buFont typeface="Arial" panose="020B0604020202020204" pitchFamily="34" charset="0"/>
              <a:buChar char="•"/>
              <a:tabLst>
                <a:tab pos="676910" algn="l"/>
              </a:tabLst>
            </a:pPr>
            <a:r>
              <a:rPr lang="en-GB" sz="1200" dirty="0"/>
              <a:t>Police officers, police staff operate within force policies and procedures; the corporate governance framework; disciplinary regulations; codes of conduct and the Code of Ethics. Assurance is provided via the Force and OPCC governance framework.</a:t>
            </a:r>
          </a:p>
          <a:p>
            <a:pPr marL="628650" marR="90170" lvl="1" indent="-171450" algn="just">
              <a:lnSpc>
                <a:spcPct val="97000"/>
              </a:lnSpc>
              <a:spcBef>
                <a:spcPts val="10"/>
              </a:spcBef>
              <a:spcAft>
                <a:spcPts val="0"/>
              </a:spcAft>
              <a:buSzPts val="1200"/>
              <a:buFont typeface="Arial" panose="020B0604020202020204" pitchFamily="34" charset="0"/>
              <a:buChar char="•"/>
              <a:tabLst>
                <a:tab pos="676910" algn="l"/>
              </a:tabLst>
            </a:pPr>
            <a:r>
              <a:rPr lang="en-GB" sz="1200" dirty="0"/>
              <a:t>The Police and Crime Panel scrutinise the actions and decisions of the Police and Crime Commissioner and makes sure information is available for the public. The Force provides reports in accordance with the Police and Crime Panel work programme including specific focus on each of the seven Strategic Priority Themes included in the Police and Crime Plan.</a:t>
            </a:r>
          </a:p>
          <a:p>
            <a:pPr marL="628650" marR="100330" lvl="1" indent="-171450" algn="just">
              <a:lnSpc>
                <a:spcPct val="97000"/>
              </a:lnSpc>
              <a:spcBef>
                <a:spcPts val="15"/>
              </a:spcBef>
              <a:spcAft>
                <a:spcPts val="0"/>
              </a:spcAft>
              <a:buSzPts val="1200"/>
              <a:buFont typeface="Arial" panose="020B0604020202020204" pitchFamily="34" charset="0"/>
              <a:buChar char="•"/>
              <a:tabLst>
                <a:tab pos="676910" algn="l"/>
              </a:tabLst>
            </a:pPr>
            <a:r>
              <a:rPr lang="en-GB" sz="1200" dirty="0"/>
              <a:t>The Annual Governance Statement assesses the extent to which the organisation is applying the principles contained within the CIPFA framework. This is published for public scrutiny alongside the Statement of Accounts.</a:t>
            </a:r>
          </a:p>
          <a:p>
            <a:pPr marL="628650" marR="90170" lvl="1" indent="-171450" algn="just">
              <a:lnSpc>
                <a:spcPct val="97000"/>
              </a:lnSpc>
              <a:spcBef>
                <a:spcPts val="5"/>
              </a:spcBef>
              <a:spcAft>
                <a:spcPts val="0"/>
              </a:spcAft>
              <a:buSzPts val="1200"/>
              <a:buFont typeface="Arial" panose="020B0604020202020204" pitchFamily="34" charset="0"/>
              <a:buChar char="•"/>
              <a:tabLst>
                <a:tab pos="676910" algn="l"/>
              </a:tabLst>
            </a:pPr>
            <a:r>
              <a:rPr lang="en-GB" sz="1200" dirty="0"/>
              <a:t>The Force has a robust process to capture HMICFRS recommendations and track through their lifecycle to formulate the Audit and Inspection Report. This is prepared and presented to the JASP on a quarterly basis. This process includes reporting on Super Complaints, which is determined by HMICFRS and the National Police Chiefs Council (NPCC).</a:t>
            </a:r>
          </a:p>
          <a:p>
            <a:pPr marL="628650" marR="89535" lvl="1" indent="-171450" algn="just">
              <a:lnSpc>
                <a:spcPct val="97000"/>
              </a:lnSpc>
              <a:spcBef>
                <a:spcPts val="10"/>
              </a:spcBef>
              <a:spcAft>
                <a:spcPts val="0"/>
              </a:spcAft>
              <a:buSzPts val="1200"/>
              <a:buFont typeface="Arial" panose="020B0604020202020204" pitchFamily="34" charset="0"/>
              <a:buChar char="•"/>
              <a:tabLst>
                <a:tab pos="676910" algn="l"/>
              </a:tabLst>
            </a:pPr>
            <a:r>
              <a:rPr lang="en-GB" sz="1200" dirty="0"/>
              <a:t>The Force has an established reporting procedure for our response to HMICFRS recommendations to be received by the NOPCC in line with the timescales dictated in the Police and Crime Bill.</a:t>
            </a:r>
          </a:p>
          <a:p>
            <a:pPr marL="628650" marR="89535" lvl="1" indent="-171450" algn="just">
              <a:lnSpc>
                <a:spcPct val="97000"/>
              </a:lnSpc>
              <a:spcBef>
                <a:spcPts val="10"/>
              </a:spcBef>
              <a:spcAft>
                <a:spcPts val="0"/>
              </a:spcAft>
              <a:buSzPts val="1200"/>
              <a:buFont typeface="Arial" panose="020B0604020202020204" pitchFamily="34" charset="0"/>
              <a:buChar char="•"/>
              <a:tabLst>
                <a:tab pos="676910" algn="l"/>
              </a:tabLst>
            </a:pPr>
            <a:r>
              <a:rPr lang="en-GB" sz="1200" dirty="0"/>
              <a:t>A policy and procedure framework are required to ensure that corporate documentation is reviewed on a timely basis; this is an area for improvement.</a:t>
            </a:r>
          </a:p>
          <a:p>
            <a:pPr marL="628650" marR="89535" lvl="1" indent="-171450" algn="just">
              <a:lnSpc>
                <a:spcPct val="97000"/>
              </a:lnSpc>
              <a:spcBef>
                <a:spcPts val="10"/>
              </a:spcBef>
              <a:spcAft>
                <a:spcPts val="0"/>
              </a:spcAft>
              <a:buSzPts val="1200"/>
              <a:buFont typeface="Arial" panose="020B0604020202020204" pitchFamily="34" charset="0"/>
              <a:buChar char="•"/>
              <a:tabLst>
                <a:tab pos="676910" algn="l"/>
              </a:tabLst>
            </a:pPr>
            <a:r>
              <a:rPr lang="en-GB" sz="1200" dirty="0"/>
              <a:t>Existing collaborations have an established supporting governance structure and formal Collaboration Agreements as per Section 22A of the Police Act 1996.</a:t>
            </a:r>
          </a:p>
          <a:p>
            <a:pPr marL="628650" marR="89535" lvl="1" indent="-171450" algn="just">
              <a:lnSpc>
                <a:spcPct val="97000"/>
              </a:lnSpc>
              <a:spcBef>
                <a:spcPts val="10"/>
              </a:spcBef>
              <a:spcAft>
                <a:spcPts val="0"/>
              </a:spcAft>
              <a:buSzPts val="1200"/>
              <a:buFont typeface="Arial" panose="020B0604020202020204" pitchFamily="34" charset="0"/>
              <a:buChar char="•"/>
              <a:tabLst>
                <a:tab pos="676910" algn="l"/>
              </a:tabLst>
            </a:pPr>
            <a:r>
              <a:rPr lang="en-GB" sz="1200" dirty="0"/>
              <a:t>The OPCC has introduced Accountability Meetings, with the purpose of providing the public, and other external stakeholders, with confidence that the PCC is effectively supporting, challenging and holding the Chief Constable to account for delivering efficient and effective and policing services. It also monitors progress in delivering the objective of the Commissioners Police and Crime Plan and setting the strategic direction of local policing services.  </a:t>
            </a:r>
          </a:p>
          <a:p>
            <a:pPr algn="just"/>
            <a:endParaRPr lang="en-GB" sz="1200" b="1" dirty="0">
              <a:solidFill>
                <a:srgbClr val="002060"/>
              </a:solidFill>
            </a:endParaRPr>
          </a:p>
          <a:p>
            <a:pPr algn="just"/>
            <a:r>
              <a:rPr lang="en-GB" sz="1200" b="1" dirty="0">
                <a:solidFill>
                  <a:srgbClr val="002060"/>
                </a:solidFill>
              </a:rPr>
              <a:t>2.8	Update on the recommendations from the Inspection Visit to Police Custody Suites </a:t>
            </a:r>
          </a:p>
          <a:p>
            <a:pPr algn="just"/>
            <a:endParaRPr lang="en-GB" sz="1200" dirty="0"/>
          </a:p>
          <a:p>
            <a:pPr marL="628650" marR="89535" lvl="1" indent="-171450" algn="just">
              <a:lnSpc>
                <a:spcPct val="97000"/>
              </a:lnSpc>
              <a:spcBef>
                <a:spcPts val="10"/>
              </a:spcBef>
              <a:buSzPts val="1200"/>
              <a:buFont typeface="Arial" panose="020B0604020202020204" pitchFamily="34" charset="0"/>
              <a:buChar char="•"/>
              <a:tabLst>
                <a:tab pos="676910" algn="l"/>
              </a:tabLst>
            </a:pPr>
            <a:r>
              <a:rPr lang="en-GB" sz="1200" dirty="0"/>
              <a:t>All the recommendations, and the areas for improvement, continue to be implemented by the ACC Local Policing and through the Custody HMICFRS Action Plan Review meeting, which is chaired by the DCC.  </a:t>
            </a:r>
          </a:p>
        </p:txBody>
      </p:sp>
    </p:spTree>
    <p:extLst>
      <p:ext uri="{BB962C8B-B14F-4D97-AF65-F5344CB8AC3E}">
        <p14:creationId xmlns:p14="http://schemas.microsoft.com/office/powerpoint/2010/main" val="41164054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67446" y="0"/>
            <a:ext cx="338554" cy="6876000"/>
          </a:xfrm>
          <a:prstGeom prst="rect">
            <a:avLst/>
          </a:prstGeom>
          <a:solidFill>
            <a:srgbClr val="00206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ANNUAL GOVERNANCE STATEMENT</a:t>
            </a:r>
            <a:r>
              <a:rPr lang="en-GB" sz="1000" b="1" dirty="0">
                <a:solidFill>
                  <a:schemeClr val="bg1"/>
                </a:solidFill>
              </a:rPr>
              <a:t> </a:t>
            </a:r>
            <a:r>
              <a:rPr lang="en-GB" sz="1000" b="1" dirty="0">
                <a:solidFill>
                  <a:schemeClr val="bg1"/>
                </a:solidFill>
                <a:ea typeface="Verdana" panose="020B0604030504040204" pitchFamily="34" charset="0"/>
              </a:rPr>
              <a:t>     </a:t>
            </a:r>
            <a:r>
              <a:rPr lang="en-GB" sz="1000" b="1" dirty="0">
                <a:solidFill>
                  <a:schemeClr val="bg1"/>
                </a:solidFill>
              </a:rPr>
              <a:t>|      STATEMENT OF ACCOUNTS – 2021-22</a:t>
            </a:r>
            <a:endParaRPr lang="en-GB" sz="1000" dirty="0">
              <a:solidFill>
                <a:schemeClr val="bg1"/>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2" y="6356358"/>
            <a:ext cx="315109" cy="365125"/>
          </a:xfrm>
        </p:spPr>
        <p:txBody>
          <a:bodyPr vert="horz"/>
          <a:lstStyle/>
          <a:p>
            <a:fld id="{97D3BC75-7245-4D53-964E-6D1A27AF082C}" type="slidenum">
              <a:rPr lang="en-GB" sz="1000" smtClean="0">
                <a:solidFill>
                  <a:schemeClr val="bg1"/>
                </a:solidFill>
              </a:rPr>
              <a:t>41</a:t>
            </a:fld>
            <a:endParaRPr lang="en-GB" sz="1000" dirty="0">
              <a:solidFill>
                <a:schemeClr val="bg1"/>
              </a:solidFill>
            </a:endParaRPr>
          </a:p>
        </p:txBody>
      </p:sp>
      <p:sp>
        <p:nvSpPr>
          <p:cNvPr id="5" name="Rectangle 4">
            <a:extLst>
              <a:ext uri="{FF2B5EF4-FFF2-40B4-BE49-F238E27FC236}">
                <a16:creationId xmlns:a16="http://schemas.microsoft.com/office/drawing/2014/main" id="{1D3FA8EB-A751-48C5-B05C-473025B0C5F9}"/>
              </a:ext>
            </a:extLst>
          </p:cNvPr>
          <p:cNvSpPr/>
          <p:nvPr/>
        </p:nvSpPr>
        <p:spPr>
          <a:xfrm>
            <a:off x="396205" y="432078"/>
            <a:ext cx="9049643" cy="6348918"/>
          </a:xfrm>
          <a:prstGeom prst="rect">
            <a:avLst/>
          </a:prstGeom>
        </p:spPr>
        <p:txBody>
          <a:bodyPr wrap="square">
            <a:spAutoFit/>
          </a:bodyPr>
          <a:lstStyle/>
          <a:p>
            <a:pPr marL="628650" lvl="1" indent="-171450" algn="just">
              <a:buFont typeface="Arial" panose="020B0604020202020204" pitchFamily="34" charset="0"/>
              <a:buChar char="•"/>
            </a:pPr>
            <a:r>
              <a:rPr lang="en-GB" sz="1200" dirty="0"/>
              <a:t>HMICFRS conducted an unannounced custody inspection re-visit in September 2019 and found that the Force had made significant progress in relation to the above recommendations. HMICFRS have confirmed they will undertake a further inspection when the new custody suite is embedded.</a:t>
            </a:r>
            <a:endParaRPr lang="en-GB" sz="1200" b="1" dirty="0">
              <a:solidFill>
                <a:srgbClr val="002060"/>
              </a:solidFill>
            </a:endParaRPr>
          </a:p>
          <a:p>
            <a:pPr algn="just"/>
            <a:endParaRPr lang="en-GB" sz="1200" b="1" dirty="0">
              <a:solidFill>
                <a:srgbClr val="002060"/>
              </a:solidFill>
            </a:endParaRPr>
          </a:p>
          <a:p>
            <a:pPr algn="just"/>
            <a:r>
              <a:rPr lang="en-GB" sz="1200" b="1" dirty="0">
                <a:solidFill>
                  <a:srgbClr val="002060"/>
                </a:solidFill>
              </a:rPr>
              <a:t>2.9	Update on the recommendations from the Crime Data Integrity Inspection 2018 </a:t>
            </a:r>
          </a:p>
          <a:p>
            <a:pPr lvl="0" algn="just"/>
            <a:endParaRPr lang="en-GB" sz="1200" dirty="0"/>
          </a:p>
          <a:p>
            <a:pPr marL="628650" marR="155575" lvl="1" indent="-171450" algn="just">
              <a:lnSpc>
                <a:spcPct val="97000"/>
              </a:lnSpc>
              <a:spcBef>
                <a:spcPts val="10"/>
              </a:spcBef>
              <a:spcAft>
                <a:spcPts val="0"/>
              </a:spcAft>
              <a:buSzPts val="1200"/>
              <a:buFont typeface="Arial" panose="020B0604020202020204" pitchFamily="34" charset="0"/>
              <a:buChar char="•"/>
              <a:tabLst>
                <a:tab pos="630555" algn="l"/>
              </a:tabLst>
            </a:pPr>
            <a:r>
              <a:rPr lang="en-GB" sz="1200" dirty="0"/>
              <a:t>The Force has continued to address the recommendations outlined in the 2018 HMICFRS inspection. It was re-inspected in 2021 under the new Integrated PEEL approach, which incorporated Crime Data Integrity together with Crime Investigations. Further areas for improvement, regarding crime data integrity, were included in the 2021/22 PEEL Inspection report. Progression of the work for each of the AFIs is being overseen by the DCC. </a:t>
            </a:r>
          </a:p>
          <a:p>
            <a:pPr algn="just"/>
            <a:endParaRPr lang="en-GB" sz="1200" dirty="0"/>
          </a:p>
          <a:p>
            <a:r>
              <a:rPr lang="en-GB" sz="1200" b="1" dirty="0">
                <a:solidFill>
                  <a:srgbClr val="002060"/>
                </a:solidFill>
              </a:rPr>
              <a:t>2.10	Covid-19 </a:t>
            </a:r>
          </a:p>
          <a:p>
            <a:pPr algn="just"/>
            <a:endParaRPr lang="en-GB" sz="1200" b="1" dirty="0"/>
          </a:p>
          <a:p>
            <a:pPr lvl="1" algn="just"/>
            <a:r>
              <a:rPr lang="en-GB" sz="1200" dirty="0"/>
              <a:t>Since the first lockdown various new measures have been introduced to support different ways of working. These are demonstrated in the following areas:</a:t>
            </a:r>
          </a:p>
          <a:p>
            <a:pPr lvl="1" algn="just"/>
            <a:r>
              <a:rPr lang="en-GB" sz="1200" dirty="0"/>
              <a:t> </a:t>
            </a:r>
          </a:p>
          <a:p>
            <a:pPr lvl="1" algn="just"/>
            <a:r>
              <a:rPr lang="en-GB" sz="1200" b="1" dirty="0">
                <a:solidFill>
                  <a:srgbClr val="002060"/>
                </a:solidFill>
              </a:rPr>
              <a:t>Use of technology: </a:t>
            </a:r>
            <a:r>
              <a:rPr lang="en-GB" sz="1200" dirty="0"/>
              <a:t>The force has continued rolling out Microsoft Teams to enable conference facilities and meetings to continue to take place. We also introduced Cisco Jabba, an internal interactive piece of software to allow greater communication across the organisation, reducing internal meetings and the requirement for attendees to travel. The greater use of technology has allowed home working for employees who have had to self-isolate. We continued issuing laptops to staff enabling greater flexibility during lockdown. There is potential for the force to consider further agile working across the organisation to increase efficiency and reduce costs. This is of particular benefit to the Police travel plan outlined in the new joint Police and fire service headquarters plans.</a:t>
            </a:r>
          </a:p>
          <a:p>
            <a:pPr lvl="1" algn="just"/>
            <a:endParaRPr lang="en-GB" sz="1200" dirty="0"/>
          </a:p>
          <a:p>
            <a:pPr lvl="1" algn="just"/>
            <a:r>
              <a:rPr lang="en-GB" sz="1200" b="1" dirty="0">
                <a:solidFill>
                  <a:srgbClr val="002060"/>
                </a:solidFill>
              </a:rPr>
              <a:t>Working with partners</a:t>
            </a:r>
            <a:r>
              <a:rPr lang="en-GB" sz="1200" dirty="0"/>
              <a:t>: We have continued our partnership working using technology. Microsoft Teams and other forums have enabled these meetings to continue, and the Force is looking to use this means of communication as a permanent arrangement.</a:t>
            </a:r>
          </a:p>
          <a:p>
            <a:pPr lvl="1" algn="just"/>
            <a:endParaRPr lang="en-GB" sz="1200" dirty="0"/>
          </a:p>
          <a:p>
            <a:pPr lvl="1" algn="just"/>
            <a:r>
              <a:rPr lang="en-GB" sz="1200" b="1" dirty="0">
                <a:solidFill>
                  <a:srgbClr val="002060"/>
                </a:solidFill>
              </a:rPr>
              <a:t>Policies/procedures: </a:t>
            </a:r>
            <a:r>
              <a:rPr lang="en-GB" sz="1200" dirty="0"/>
              <a:t>To manage the challenges of the pandemic the Force reviewed a number of policies and procedures related to workforce wellbeing and amended these where appropriate.</a:t>
            </a:r>
          </a:p>
          <a:p>
            <a:pPr lvl="1" algn="just"/>
            <a:endParaRPr lang="en-GB" sz="1200" dirty="0"/>
          </a:p>
          <a:p>
            <a:pPr lvl="1" algn="just"/>
            <a:r>
              <a:rPr lang="en-GB" sz="1200" b="1" dirty="0">
                <a:solidFill>
                  <a:srgbClr val="002060"/>
                </a:solidFill>
              </a:rPr>
              <a:t>Domestic Abuse Safe and Support: </a:t>
            </a:r>
            <a:r>
              <a:rPr lang="en-GB" sz="1200" dirty="0"/>
              <a:t>Introduced in May 2020 to ensure that victims who declined to engage with partner agencies were still safe and well with access to any support they need during lockdown restrictions. This process ensured a consistent, transparent, and auditable process of engaging with medium risk domestic abuse victims. Due to the success of this programme, it will continue post lockdown alongside the usual domestic abuse victim satisfaction surveys.</a:t>
            </a:r>
          </a:p>
          <a:p>
            <a:pPr lvl="1" algn="just"/>
            <a:endParaRPr lang="en-GB" sz="1200" dirty="0"/>
          </a:p>
        </p:txBody>
      </p:sp>
    </p:spTree>
    <p:extLst>
      <p:ext uri="{BB962C8B-B14F-4D97-AF65-F5344CB8AC3E}">
        <p14:creationId xmlns:p14="http://schemas.microsoft.com/office/powerpoint/2010/main" val="35117919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67446" y="0"/>
            <a:ext cx="338554" cy="6876000"/>
          </a:xfrm>
          <a:prstGeom prst="rect">
            <a:avLst/>
          </a:prstGeom>
          <a:solidFill>
            <a:srgbClr val="00206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ANNUAL GOVERNANCE STATEMENT</a:t>
            </a:r>
            <a:r>
              <a:rPr lang="en-GB" sz="1000" b="1" dirty="0">
                <a:solidFill>
                  <a:schemeClr val="bg1"/>
                </a:solidFill>
              </a:rPr>
              <a:t> </a:t>
            </a:r>
            <a:r>
              <a:rPr lang="en-GB" sz="1000" b="1" dirty="0">
                <a:solidFill>
                  <a:schemeClr val="bg1"/>
                </a:solidFill>
                <a:ea typeface="Verdana" panose="020B0604030504040204" pitchFamily="34" charset="0"/>
              </a:rPr>
              <a:t>     </a:t>
            </a:r>
            <a:r>
              <a:rPr lang="en-GB" sz="1000" b="1" dirty="0">
                <a:solidFill>
                  <a:schemeClr val="bg1"/>
                </a:solidFill>
              </a:rPr>
              <a:t>|      STATEMENT OF ACCOUNTS – 2021-22</a:t>
            </a:r>
            <a:endParaRPr lang="en-GB" sz="1000" dirty="0">
              <a:solidFill>
                <a:schemeClr val="bg1"/>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2" y="6356358"/>
            <a:ext cx="315109" cy="365125"/>
          </a:xfrm>
        </p:spPr>
        <p:txBody>
          <a:bodyPr vert="horz"/>
          <a:lstStyle/>
          <a:p>
            <a:fld id="{97D3BC75-7245-4D53-964E-6D1A27AF082C}" type="slidenum">
              <a:rPr lang="en-GB" sz="1000" smtClean="0">
                <a:solidFill>
                  <a:schemeClr val="bg1"/>
                </a:solidFill>
              </a:rPr>
              <a:t>42</a:t>
            </a:fld>
            <a:endParaRPr lang="en-GB" sz="1000" dirty="0">
              <a:solidFill>
                <a:schemeClr val="bg1"/>
              </a:solidFill>
            </a:endParaRPr>
          </a:p>
        </p:txBody>
      </p:sp>
      <p:sp>
        <p:nvSpPr>
          <p:cNvPr id="5" name="Rectangle 4">
            <a:extLst>
              <a:ext uri="{FF2B5EF4-FFF2-40B4-BE49-F238E27FC236}">
                <a16:creationId xmlns:a16="http://schemas.microsoft.com/office/drawing/2014/main" id="{90C791C4-21C6-4A00-9A4F-4E5B9F4BDF5F}"/>
              </a:ext>
            </a:extLst>
          </p:cNvPr>
          <p:cNvSpPr/>
          <p:nvPr/>
        </p:nvSpPr>
        <p:spPr>
          <a:xfrm>
            <a:off x="312379" y="285915"/>
            <a:ext cx="9049109" cy="3231654"/>
          </a:xfrm>
          <a:prstGeom prst="rect">
            <a:avLst/>
          </a:prstGeom>
        </p:spPr>
        <p:txBody>
          <a:bodyPr wrap="square">
            <a:spAutoFit/>
          </a:bodyPr>
          <a:lstStyle/>
          <a:p>
            <a:pPr algn="just"/>
            <a:endParaRPr lang="en-GB" sz="1200" b="1" dirty="0"/>
          </a:p>
          <a:p>
            <a:pPr lvl="1" algn="just"/>
            <a:r>
              <a:rPr lang="en-GB" sz="1200" b="1" dirty="0">
                <a:solidFill>
                  <a:srgbClr val="002060"/>
                </a:solidFill>
              </a:rPr>
              <a:t>HMICFRS Policing in the Pandemic report: </a:t>
            </a:r>
            <a:r>
              <a:rPr lang="en-GB" sz="1200" dirty="0"/>
              <a:t>The Force was inspected during 2020 on its response to Covid-19 and the thematic report was published in April 2021. Nottinghamshire Police is praised in the report for the use of VLOGs and the content about vulnerability to update staff and officers about how to identify concerns. The report also highlights the Force’s redeployment of staff from other safeguarding teams to add to our online paedophile investigation capabilities.</a:t>
            </a:r>
          </a:p>
          <a:p>
            <a:pPr lvl="1" algn="just"/>
            <a:endParaRPr lang="en-GB" sz="1200" dirty="0"/>
          </a:p>
          <a:p>
            <a:pPr lvl="1" algn="just"/>
            <a:r>
              <a:rPr lang="en-GB" sz="1200" b="1" dirty="0">
                <a:solidFill>
                  <a:srgbClr val="002060"/>
                </a:solidFill>
              </a:rPr>
              <a:t>Operation </a:t>
            </a:r>
            <a:r>
              <a:rPr lang="en-GB" sz="1200" b="1" dirty="0" err="1">
                <a:solidFill>
                  <a:srgbClr val="002060"/>
                </a:solidFill>
              </a:rPr>
              <a:t>Bion</a:t>
            </a:r>
            <a:r>
              <a:rPr lang="en-GB" sz="1200" b="1" dirty="0">
                <a:solidFill>
                  <a:srgbClr val="002060"/>
                </a:solidFill>
              </a:rPr>
              <a:t> Gold Group</a:t>
            </a:r>
            <a:r>
              <a:rPr lang="en-GB" sz="1200" dirty="0"/>
              <a:t>: A Gold group was chaired by the ACC Local Policing on a weekly basis to monitor the Force response to the pandemic during the critical months. This has now been superseded by Gold Groups taking place when deemed necessary by the ACC. Departmental Heads provided updates on their areas of business in this context and business continuity testing and planning are discussed. Updates are also reported from the Strategic Coordinating Group (SCG) and the Tactical Coordination Group (TCG). Emerging issues are also raised through this forum. </a:t>
            </a:r>
          </a:p>
          <a:p>
            <a:pPr lvl="1" algn="just"/>
            <a:endParaRPr lang="en-GB" sz="1200" dirty="0"/>
          </a:p>
          <a:p>
            <a:pPr algn="just"/>
            <a:r>
              <a:rPr lang="en-GB" sz="1200" b="1" dirty="0">
                <a:solidFill>
                  <a:srgbClr val="002060"/>
                </a:solidFill>
              </a:rPr>
              <a:t>2.11	Brexit</a:t>
            </a:r>
          </a:p>
          <a:p>
            <a:pPr lvl="1" algn="just"/>
            <a:endParaRPr lang="en-GB" sz="1200" dirty="0"/>
          </a:p>
          <a:p>
            <a:pPr lvl="1" algn="just"/>
            <a:r>
              <a:rPr lang="en-GB" sz="1200" dirty="0"/>
              <a:t>There are no significant risks or issues relating to Brexit for the organisation. </a:t>
            </a:r>
          </a:p>
          <a:p>
            <a:pPr lvl="1" algn="just"/>
            <a:endParaRPr lang="en-GB" sz="1200" dirty="0"/>
          </a:p>
          <a:p>
            <a:pPr algn="just"/>
            <a:endParaRPr lang="en-GB" sz="1200" b="1" dirty="0"/>
          </a:p>
        </p:txBody>
      </p:sp>
    </p:spTree>
    <p:extLst>
      <p:ext uri="{BB962C8B-B14F-4D97-AF65-F5344CB8AC3E}">
        <p14:creationId xmlns:p14="http://schemas.microsoft.com/office/powerpoint/2010/main" val="947727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67446" y="0"/>
            <a:ext cx="338554" cy="6876000"/>
          </a:xfrm>
          <a:prstGeom prst="rect">
            <a:avLst/>
          </a:prstGeom>
          <a:solidFill>
            <a:srgbClr val="00206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ANNUAL GOVERNANCE STATEMENT</a:t>
            </a:r>
            <a:r>
              <a:rPr lang="en-GB" sz="1000" b="1" dirty="0">
                <a:solidFill>
                  <a:schemeClr val="bg1"/>
                </a:solidFill>
              </a:rPr>
              <a:t> </a:t>
            </a:r>
            <a:r>
              <a:rPr lang="en-GB" sz="1000" b="1" dirty="0">
                <a:solidFill>
                  <a:schemeClr val="bg1"/>
                </a:solidFill>
                <a:ea typeface="Verdana" panose="020B0604030504040204" pitchFamily="34" charset="0"/>
              </a:rPr>
              <a:t>     </a:t>
            </a:r>
            <a:r>
              <a:rPr lang="en-GB" sz="1000" b="1" dirty="0">
                <a:solidFill>
                  <a:schemeClr val="bg1"/>
                </a:solidFill>
              </a:rPr>
              <a:t>|      STATEMENT OF ACCOUNTS – 2021-22</a:t>
            </a:r>
            <a:endParaRPr lang="en-GB" sz="1000" dirty="0">
              <a:solidFill>
                <a:schemeClr val="bg1"/>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2" y="6356358"/>
            <a:ext cx="315109" cy="365125"/>
          </a:xfrm>
        </p:spPr>
        <p:txBody>
          <a:bodyPr vert="horz"/>
          <a:lstStyle/>
          <a:p>
            <a:fld id="{97D3BC75-7245-4D53-964E-6D1A27AF082C}" type="slidenum">
              <a:rPr lang="en-GB" sz="1000" smtClean="0">
                <a:solidFill>
                  <a:schemeClr val="bg1"/>
                </a:solidFill>
              </a:rPr>
              <a:t>43</a:t>
            </a:fld>
            <a:endParaRPr lang="en-GB" sz="1000" dirty="0">
              <a:solidFill>
                <a:schemeClr val="bg1"/>
              </a:solidFill>
            </a:endParaRPr>
          </a:p>
        </p:txBody>
      </p:sp>
      <p:sp>
        <p:nvSpPr>
          <p:cNvPr id="5" name="Rectangle 4">
            <a:extLst>
              <a:ext uri="{FF2B5EF4-FFF2-40B4-BE49-F238E27FC236}">
                <a16:creationId xmlns:a16="http://schemas.microsoft.com/office/drawing/2014/main" id="{DEAB0A12-E8FF-42B0-A976-877A8CEE81FB}"/>
              </a:ext>
            </a:extLst>
          </p:cNvPr>
          <p:cNvSpPr/>
          <p:nvPr/>
        </p:nvSpPr>
        <p:spPr>
          <a:xfrm>
            <a:off x="474453" y="480764"/>
            <a:ext cx="8999485" cy="3717171"/>
          </a:xfrm>
          <a:prstGeom prst="rect">
            <a:avLst/>
          </a:prstGeom>
        </p:spPr>
        <p:txBody>
          <a:bodyPr wrap="square">
            <a:spAutoFit/>
          </a:bodyPr>
          <a:lstStyle/>
          <a:p>
            <a:r>
              <a:rPr lang="en-GB" sz="1400" b="1" dirty="0">
                <a:solidFill>
                  <a:srgbClr val="002060"/>
                </a:solidFill>
              </a:rPr>
              <a:t>3.0	Chief Finance Officer Role</a:t>
            </a:r>
          </a:p>
          <a:p>
            <a:r>
              <a:rPr lang="en-GB" sz="1200" dirty="0"/>
              <a:t> </a:t>
            </a:r>
          </a:p>
          <a:p>
            <a:pPr marL="628650" marR="89535" lvl="1" indent="-171450" algn="just">
              <a:lnSpc>
                <a:spcPct val="97000"/>
              </a:lnSpc>
              <a:spcBef>
                <a:spcPts val="10"/>
              </a:spcBef>
              <a:buSzPts val="1200"/>
              <a:buFont typeface="Arial" panose="020B0604020202020204" pitchFamily="34" charset="0"/>
              <a:buChar char="•"/>
              <a:tabLst>
                <a:tab pos="676910" algn="l"/>
              </a:tabLst>
            </a:pPr>
            <a:r>
              <a:rPr lang="en-GB" sz="1200" dirty="0"/>
              <a:t>As a key member of the leadership team, the Chief Financial Officer (CFO) helps to develop and implement strategy, resource, and deliver the PCC’s strategic objectives sustainably and in the public interest.</a:t>
            </a:r>
          </a:p>
          <a:p>
            <a:pPr marL="628650" marR="89535" lvl="1" indent="-171450" algn="just">
              <a:lnSpc>
                <a:spcPct val="97000"/>
              </a:lnSpc>
              <a:spcBef>
                <a:spcPts val="10"/>
              </a:spcBef>
              <a:buSzPts val="1200"/>
              <a:buFont typeface="Arial" panose="020B0604020202020204" pitchFamily="34" charset="0"/>
              <a:buChar char="•"/>
              <a:tabLst>
                <a:tab pos="676910" algn="l"/>
              </a:tabLst>
            </a:pPr>
            <a:r>
              <a:rPr lang="en-GB" sz="1200" dirty="0"/>
              <a:t>On 22nd December 2021 the Force’s Chief Finance Officer also undertook the role of Interim Chief Finance Officer. There is a joint protocol in place to manage any conflicts relating to this joint role and the link to the Force and OPCC. </a:t>
            </a:r>
          </a:p>
          <a:p>
            <a:pPr marL="628650" marR="89535" lvl="1" indent="-171450" algn="just">
              <a:lnSpc>
                <a:spcPct val="97000"/>
              </a:lnSpc>
              <a:spcBef>
                <a:spcPts val="10"/>
              </a:spcBef>
              <a:spcAft>
                <a:spcPts val="0"/>
              </a:spcAft>
              <a:buSzPts val="1200"/>
              <a:buFont typeface="Arial" panose="020B0604020202020204" pitchFamily="34" charset="0"/>
              <a:buChar char="•"/>
              <a:tabLst>
                <a:tab pos="676910" algn="l"/>
              </a:tabLst>
            </a:pPr>
            <a:r>
              <a:rPr lang="en-GB" sz="1200" dirty="0"/>
              <a:t>The CFO is actively involved and able to bring influence to bear, on all business decisions to ensure immediate and longer-term implications, opportunities and risks are fully considered and aligned with the financial strategy.</a:t>
            </a:r>
          </a:p>
          <a:p>
            <a:pPr marL="628650" marR="89535" lvl="1" indent="-171450" algn="just">
              <a:lnSpc>
                <a:spcPct val="97000"/>
              </a:lnSpc>
              <a:spcBef>
                <a:spcPts val="10"/>
              </a:spcBef>
              <a:spcAft>
                <a:spcPts val="0"/>
              </a:spcAft>
              <a:buSzPts val="1200"/>
              <a:buFont typeface="Arial" panose="020B0604020202020204" pitchFamily="34" charset="0"/>
              <a:buChar char="•"/>
              <a:tabLst>
                <a:tab pos="676910" algn="l"/>
              </a:tabLst>
            </a:pPr>
            <a:r>
              <a:rPr lang="en-GB" sz="1200" dirty="0"/>
              <a:t>The CFO leads and encourages the promotion and delivery of good financial management so that public money is always safeguarded and is used appropriately, economically, efficiently, and effectively.</a:t>
            </a:r>
          </a:p>
          <a:p>
            <a:pPr marL="628650" marR="89535" lvl="1" indent="-171450" algn="just">
              <a:lnSpc>
                <a:spcPct val="97000"/>
              </a:lnSpc>
              <a:spcBef>
                <a:spcPts val="10"/>
              </a:spcBef>
              <a:spcAft>
                <a:spcPts val="0"/>
              </a:spcAft>
              <a:buSzPts val="1200"/>
              <a:buFont typeface="Arial" panose="020B0604020202020204" pitchFamily="34" charset="0"/>
              <a:buChar char="•"/>
              <a:tabLst>
                <a:tab pos="676910" algn="l"/>
              </a:tabLst>
            </a:pPr>
            <a:r>
              <a:rPr lang="en-GB" sz="1200" dirty="0"/>
              <a:t>The CFO and Chief Constable agree the Force’s risk based Internal Annual Audit Plan for delivery each year and this is presented to the Joint Audit and Scrutiny Panel for comment. Delivery of the plan is via external engagement of an appropriately trained and experienced organisation, currently this is provided by Mazar’s. Award of the work was via a competitive tendering exercise.</a:t>
            </a:r>
          </a:p>
          <a:p>
            <a:pPr marL="628650" marR="89535" lvl="1" indent="-171450" algn="just">
              <a:lnSpc>
                <a:spcPct val="97000"/>
              </a:lnSpc>
              <a:spcBef>
                <a:spcPts val="10"/>
              </a:spcBef>
              <a:buSzPts val="1200"/>
              <a:buFont typeface="Arial" panose="020B0604020202020204" pitchFamily="34" charset="0"/>
              <a:buChar char="•"/>
              <a:tabLst>
                <a:tab pos="676910" algn="l"/>
              </a:tabLst>
            </a:pPr>
            <a:r>
              <a:rPr lang="en-GB" sz="1200" dirty="0"/>
              <a:t>4In respect of external audit, progress reports are provided to the Panel by Ernst Young to provide a summary of the work they plan to undertake for the audit year, together with a high-level assessment of the risks that have been considered as part of the initial planning process.</a:t>
            </a:r>
          </a:p>
          <a:p>
            <a:pPr marL="628650" marR="89535" lvl="1" indent="-171450" algn="just">
              <a:lnSpc>
                <a:spcPct val="97000"/>
              </a:lnSpc>
              <a:spcBef>
                <a:spcPts val="10"/>
              </a:spcBef>
              <a:buSzPts val="1200"/>
              <a:buFont typeface="Arial" panose="020B0604020202020204" pitchFamily="34" charset="0"/>
              <a:buChar char="•"/>
              <a:tabLst>
                <a:tab pos="676910" algn="l"/>
              </a:tabLst>
            </a:pPr>
            <a:r>
              <a:rPr lang="en-GB" sz="1200" dirty="0"/>
              <a:t>The CFO is required to maintain continuous professional development to ensure they maintain knowledge, skills, and experience to enable them to fulfil the duties and statutory obligations of the post.</a:t>
            </a:r>
          </a:p>
          <a:p>
            <a:pPr marL="628650" marR="89535" lvl="1" indent="-171450" algn="just">
              <a:lnSpc>
                <a:spcPct val="97000"/>
              </a:lnSpc>
              <a:spcBef>
                <a:spcPts val="10"/>
              </a:spcBef>
              <a:buSzPts val="1200"/>
              <a:buFont typeface="Arial" panose="020B0604020202020204" pitchFamily="34" charset="0"/>
              <a:buChar char="•"/>
              <a:tabLst>
                <a:tab pos="676910" algn="l"/>
              </a:tabLst>
            </a:pPr>
            <a:r>
              <a:rPr lang="en-GB" sz="1200" dirty="0"/>
              <a:t>With effect from 1st January 2021 a role of Head of Finance was created to assist the CFO in the delivery of their duties. This role also acts as deputy to the CFO.</a:t>
            </a:r>
          </a:p>
        </p:txBody>
      </p:sp>
    </p:spTree>
    <p:extLst>
      <p:ext uri="{BB962C8B-B14F-4D97-AF65-F5344CB8AC3E}">
        <p14:creationId xmlns:p14="http://schemas.microsoft.com/office/powerpoint/2010/main" val="35636160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67446" y="0"/>
            <a:ext cx="338554" cy="6876000"/>
          </a:xfrm>
          <a:prstGeom prst="rect">
            <a:avLst/>
          </a:prstGeom>
          <a:solidFill>
            <a:srgbClr val="00206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ANNUAL GOVERNANCE STATEMENT</a:t>
            </a:r>
            <a:r>
              <a:rPr lang="en-GB" sz="1000" b="1" dirty="0">
                <a:solidFill>
                  <a:schemeClr val="bg1"/>
                </a:solidFill>
              </a:rPr>
              <a:t> </a:t>
            </a:r>
            <a:r>
              <a:rPr lang="en-GB" sz="1000" b="1" dirty="0">
                <a:solidFill>
                  <a:schemeClr val="bg1"/>
                </a:solidFill>
                <a:ea typeface="Verdana" panose="020B0604030504040204" pitchFamily="34" charset="0"/>
              </a:rPr>
              <a:t>     </a:t>
            </a:r>
            <a:r>
              <a:rPr lang="en-GB" sz="1000" b="1" dirty="0">
                <a:solidFill>
                  <a:schemeClr val="bg1"/>
                </a:solidFill>
              </a:rPr>
              <a:t>|      STATEMENT OF ACCOUNTS – 2021-22</a:t>
            </a:r>
            <a:endParaRPr lang="en-GB" sz="1000" dirty="0">
              <a:solidFill>
                <a:schemeClr val="bg1"/>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2" y="6356358"/>
            <a:ext cx="315109" cy="365125"/>
          </a:xfrm>
        </p:spPr>
        <p:txBody>
          <a:bodyPr vert="horz"/>
          <a:lstStyle/>
          <a:p>
            <a:fld id="{97D3BC75-7245-4D53-964E-6D1A27AF082C}" type="slidenum">
              <a:rPr lang="en-GB" sz="1000" smtClean="0">
                <a:solidFill>
                  <a:schemeClr val="bg1"/>
                </a:solidFill>
              </a:rPr>
              <a:t>44</a:t>
            </a:fld>
            <a:endParaRPr lang="en-GB" sz="1000" dirty="0">
              <a:solidFill>
                <a:schemeClr val="bg1"/>
              </a:solidFill>
            </a:endParaRPr>
          </a:p>
        </p:txBody>
      </p:sp>
      <p:sp>
        <p:nvSpPr>
          <p:cNvPr id="5" name="Rectangle 4">
            <a:extLst>
              <a:ext uri="{FF2B5EF4-FFF2-40B4-BE49-F238E27FC236}">
                <a16:creationId xmlns:a16="http://schemas.microsoft.com/office/drawing/2014/main" id="{7F16D347-7DD2-4559-BAFE-15A857EBFDBA}"/>
              </a:ext>
            </a:extLst>
          </p:cNvPr>
          <p:cNvSpPr/>
          <p:nvPr/>
        </p:nvSpPr>
        <p:spPr>
          <a:xfrm>
            <a:off x="301925" y="515268"/>
            <a:ext cx="9014603" cy="5508688"/>
          </a:xfrm>
          <a:prstGeom prst="rect">
            <a:avLst/>
          </a:prstGeom>
        </p:spPr>
        <p:txBody>
          <a:bodyPr wrap="square">
            <a:spAutoFit/>
          </a:bodyPr>
          <a:lstStyle/>
          <a:p>
            <a:r>
              <a:rPr lang="en-GB" sz="1400" b="1" dirty="0">
                <a:solidFill>
                  <a:srgbClr val="002060"/>
                </a:solidFill>
              </a:rPr>
              <a:t>4.0	Review of Effectiveness/Internal Audit Opinion</a:t>
            </a:r>
          </a:p>
          <a:p>
            <a:r>
              <a:rPr lang="en-GB" sz="1200" dirty="0"/>
              <a:t> </a:t>
            </a:r>
          </a:p>
          <a:p>
            <a:pPr marL="628650" marR="89535" lvl="1" indent="-171450" algn="just">
              <a:lnSpc>
                <a:spcPct val="97000"/>
              </a:lnSpc>
              <a:spcBef>
                <a:spcPts val="10"/>
              </a:spcBef>
              <a:spcAft>
                <a:spcPts val="0"/>
              </a:spcAft>
              <a:buSzPts val="1200"/>
              <a:buFont typeface="Arial" panose="020B0604020202020204" pitchFamily="34" charset="0"/>
              <a:buChar char="•"/>
              <a:tabLst>
                <a:tab pos="676910" algn="l"/>
              </a:tabLst>
            </a:pPr>
            <a:r>
              <a:rPr lang="en-GB" sz="1200" dirty="0"/>
              <a:t>Nottinghamshire Police has responsibility for conducting, at least annually, a review of the effectiveness of its governance framework. The review of effectiveness is informed by the work of the Chief Officer Team, the Heads of Departments and other senior managers within the Force who have responsibility for the development and maintenance of the systems of internal control. It is also informed by the reports of the Force’s internal auditors and external inspectorates, such as HMICFRS.</a:t>
            </a:r>
          </a:p>
          <a:p>
            <a:pPr marR="89535" lvl="1" algn="just">
              <a:lnSpc>
                <a:spcPct val="97000"/>
              </a:lnSpc>
              <a:spcBef>
                <a:spcPts val="10"/>
              </a:spcBef>
              <a:spcAft>
                <a:spcPts val="0"/>
              </a:spcAft>
              <a:buSzPts val="1200"/>
              <a:tabLst>
                <a:tab pos="676910" algn="l"/>
              </a:tabLst>
            </a:pPr>
            <a:endParaRPr lang="en-GB" sz="1200" dirty="0"/>
          </a:p>
          <a:p>
            <a:pPr marL="628650" marR="89535" lvl="1" indent="-171450" algn="just">
              <a:lnSpc>
                <a:spcPct val="97000"/>
              </a:lnSpc>
              <a:spcBef>
                <a:spcPts val="10"/>
              </a:spcBef>
              <a:spcAft>
                <a:spcPts val="0"/>
              </a:spcAft>
              <a:buSzPts val="1200"/>
              <a:buFont typeface="Arial" panose="020B0604020202020204" pitchFamily="34" charset="0"/>
              <a:buChar char="•"/>
              <a:tabLst>
                <a:tab pos="676910" algn="l"/>
              </a:tabLst>
            </a:pPr>
            <a:r>
              <a:rPr lang="en-GB" sz="1200" dirty="0"/>
              <a:t>Where weaknesses in internal controls have been identified, improvement actions have been established, which will be addressed during the forthcoming financial year. Outcomes will be monitored by the FEB and the Joint Audit and Scrutiny Panel, on a quarterly basis.</a:t>
            </a:r>
          </a:p>
          <a:p>
            <a:pPr marR="89535" lvl="1" algn="just">
              <a:lnSpc>
                <a:spcPct val="97000"/>
              </a:lnSpc>
              <a:spcBef>
                <a:spcPts val="10"/>
              </a:spcBef>
              <a:spcAft>
                <a:spcPts val="0"/>
              </a:spcAft>
              <a:buSzPts val="1200"/>
              <a:tabLst>
                <a:tab pos="676910" algn="l"/>
              </a:tabLst>
            </a:pPr>
            <a:endParaRPr lang="en-GB" sz="1200" dirty="0"/>
          </a:p>
          <a:p>
            <a:pPr marL="628650" marR="89535" lvl="1" indent="-171450" algn="just">
              <a:lnSpc>
                <a:spcPct val="97000"/>
              </a:lnSpc>
              <a:spcBef>
                <a:spcPts val="10"/>
              </a:spcBef>
              <a:buSzPts val="1200"/>
              <a:buFont typeface="Arial" panose="020B0604020202020204" pitchFamily="34" charset="0"/>
              <a:buChar char="•"/>
              <a:tabLst>
                <a:tab pos="676910" algn="l"/>
              </a:tabLst>
            </a:pPr>
            <a:r>
              <a:rPr lang="en-GB" sz="1200" dirty="0"/>
              <a:t>From the Internal Audit work undertaken in compliance with the Public Sector Internal Audit Standards (PSIAS) for the year ending 31st March 2022, our overall opinion is that generally effective processes are in place for Wellbeing, Business Continuity, Core Financials, Health and Safety, Firearms Licensing and Performance Management. We have, however, identified weaknesses in respect of Archive &amp; Exhibits, Payroll, GDPR, Information Assurance, Risk Management and Business Change that require addressing.</a:t>
            </a:r>
          </a:p>
          <a:p>
            <a:pPr marR="89535" lvl="1" algn="just">
              <a:lnSpc>
                <a:spcPct val="97000"/>
              </a:lnSpc>
              <a:spcBef>
                <a:spcPts val="10"/>
              </a:spcBef>
              <a:buSzPts val="1200"/>
              <a:tabLst>
                <a:tab pos="676910" algn="l"/>
              </a:tabLst>
            </a:pPr>
            <a:endParaRPr lang="en-GB" sz="1200" dirty="0"/>
          </a:p>
          <a:p>
            <a:pPr marL="628650" marR="89535" lvl="1" indent="-171450" algn="just">
              <a:lnSpc>
                <a:spcPct val="97000"/>
              </a:lnSpc>
              <a:spcBef>
                <a:spcPts val="10"/>
              </a:spcBef>
              <a:buSzPts val="1200"/>
              <a:buFont typeface="Arial" panose="020B0604020202020204" pitchFamily="34" charset="0"/>
              <a:buChar char="•"/>
              <a:tabLst>
                <a:tab pos="676910" algn="l"/>
              </a:tabLst>
            </a:pPr>
            <a:r>
              <a:rPr lang="en-GB" sz="1200" dirty="0"/>
              <a:t>The draft Ernst and Young ISA260 for 2019-20 was presented to the Joint Audit and Scrutiny Panel in November 2021. In relation to value for money risks identified in their audit planning report, they reported that they were yet to complete their procedures in relation to the Force’s arrangements to secure economy, efficiency and effectiveness in our use of resources. Subsequently it is now expected that the Value for Money judgment will have an exception in respect of financial reporting. </a:t>
            </a:r>
          </a:p>
          <a:p>
            <a:pPr marR="89535" lvl="1" algn="just">
              <a:lnSpc>
                <a:spcPct val="97000"/>
              </a:lnSpc>
              <a:spcBef>
                <a:spcPts val="10"/>
              </a:spcBef>
              <a:buSzPts val="1200"/>
              <a:tabLst>
                <a:tab pos="676910" algn="l"/>
              </a:tabLst>
            </a:pPr>
            <a:endParaRPr lang="en-GB" sz="1200" dirty="0"/>
          </a:p>
          <a:p>
            <a:pPr marL="628650" marR="89535" lvl="1" indent="-171450" algn="just">
              <a:lnSpc>
                <a:spcPct val="97000"/>
              </a:lnSpc>
              <a:spcBef>
                <a:spcPts val="10"/>
              </a:spcBef>
              <a:buSzPts val="1200"/>
              <a:buFont typeface="Arial" panose="020B0604020202020204" pitchFamily="34" charset="0"/>
              <a:buChar char="•"/>
              <a:tabLst>
                <a:tab pos="676910" algn="l"/>
              </a:tabLst>
            </a:pPr>
            <a:r>
              <a:rPr lang="en-GB" sz="1200" dirty="0"/>
              <a:t>The draft ISA260 also reported that they did not identify any new significant deficiencies in the design or operation of an internal control that might result in material misstatement in our financial statements of which we are not aware. </a:t>
            </a:r>
          </a:p>
          <a:p>
            <a:pPr marL="628650" marR="89535" lvl="1" indent="-171450" algn="just">
              <a:lnSpc>
                <a:spcPct val="97000"/>
              </a:lnSpc>
              <a:spcBef>
                <a:spcPts val="10"/>
              </a:spcBef>
              <a:buSzPts val="1200"/>
              <a:buFont typeface="Arial" panose="020B0604020202020204" pitchFamily="34" charset="0"/>
              <a:buChar char="•"/>
              <a:tabLst>
                <a:tab pos="676910" algn="l"/>
              </a:tabLst>
            </a:pPr>
            <a:endParaRPr lang="en-GB" sz="1200" dirty="0"/>
          </a:p>
          <a:p>
            <a:pPr marR="89535" lvl="1" algn="just">
              <a:lnSpc>
                <a:spcPct val="97000"/>
              </a:lnSpc>
              <a:spcBef>
                <a:spcPts val="10"/>
              </a:spcBef>
              <a:buSzPts val="1200"/>
              <a:tabLst>
                <a:tab pos="676910" algn="l"/>
              </a:tabLst>
            </a:pPr>
            <a:r>
              <a:rPr lang="en-GB" sz="1200" b="1" dirty="0">
                <a:solidFill>
                  <a:srgbClr val="002060"/>
                </a:solidFill>
              </a:rPr>
              <a:t>Area for improvement: </a:t>
            </a:r>
            <a:r>
              <a:rPr lang="en-GB" sz="1200" dirty="0"/>
              <a:t>The Force should consider improvements to ensure financial reporting deadlines are met and that standards of working papers are improved. To address this, the Force has recently recruited additional support to assist with the process of the closure of the accounts.</a:t>
            </a:r>
          </a:p>
          <a:p>
            <a:pPr marR="89535" lvl="1" algn="just">
              <a:lnSpc>
                <a:spcPct val="97000"/>
              </a:lnSpc>
              <a:spcBef>
                <a:spcPts val="10"/>
              </a:spcBef>
              <a:buSzPts val="1200"/>
              <a:tabLst>
                <a:tab pos="676910" algn="l"/>
              </a:tabLst>
            </a:pPr>
            <a:endParaRPr lang="en-GB" sz="1200" dirty="0"/>
          </a:p>
          <a:p>
            <a:pPr marL="628650" marR="89535" lvl="1" indent="-171450" algn="just">
              <a:lnSpc>
                <a:spcPct val="97000"/>
              </a:lnSpc>
              <a:spcBef>
                <a:spcPts val="10"/>
              </a:spcBef>
              <a:spcAft>
                <a:spcPts val="0"/>
              </a:spcAft>
              <a:buSzPts val="1200"/>
              <a:buFont typeface="Arial" panose="020B0604020202020204" pitchFamily="34" charset="0"/>
              <a:buChar char="•"/>
              <a:tabLst>
                <a:tab pos="676910" algn="l"/>
              </a:tabLst>
            </a:pPr>
            <a:endParaRPr lang="en-GB" sz="1200" dirty="0"/>
          </a:p>
        </p:txBody>
      </p:sp>
    </p:spTree>
    <p:extLst>
      <p:ext uri="{BB962C8B-B14F-4D97-AF65-F5344CB8AC3E}">
        <p14:creationId xmlns:p14="http://schemas.microsoft.com/office/powerpoint/2010/main" val="11662739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67446" y="0"/>
            <a:ext cx="338554" cy="6876000"/>
          </a:xfrm>
          <a:prstGeom prst="rect">
            <a:avLst/>
          </a:prstGeom>
          <a:solidFill>
            <a:srgbClr val="002060"/>
          </a:solidFill>
        </p:spPr>
        <p:txBody>
          <a:bodyPr vert="vert" wrap="square" rtlCol="0" anchor="ctr">
            <a:spAutoFit/>
          </a:bodyPr>
          <a:lstStyle/>
          <a:p>
            <a:r>
              <a:rPr lang="en-GB" sz="1000" b="1" dirty="0">
                <a:solidFill>
                  <a:prstClr val="white"/>
                </a:solidFill>
                <a:latin typeface="Verdana" panose="020B0604030504040204" pitchFamily="34" charset="0"/>
                <a:ea typeface="Verdana" panose="020B0604030504040204" pitchFamily="34" charset="0"/>
              </a:rPr>
              <a:t> </a:t>
            </a:r>
            <a:r>
              <a:rPr lang="en-GB" sz="1000" b="1" dirty="0">
                <a:solidFill>
                  <a:prstClr val="white"/>
                </a:solidFill>
                <a:ea typeface="Verdana" panose="020B0604030504040204" pitchFamily="34" charset="0"/>
              </a:rPr>
              <a:t>ANNUAL GOVERNANCE STATEMENT</a:t>
            </a:r>
            <a:r>
              <a:rPr lang="en-GB" sz="1000" b="1" dirty="0">
                <a:solidFill>
                  <a:prstClr val="white"/>
                </a:solidFill>
              </a:rPr>
              <a:t> </a:t>
            </a:r>
            <a:r>
              <a:rPr lang="en-GB" sz="1000" b="1" dirty="0">
                <a:solidFill>
                  <a:prstClr val="white"/>
                </a:solidFill>
                <a:ea typeface="Verdana" panose="020B0604030504040204" pitchFamily="34" charset="0"/>
              </a:rPr>
              <a:t>     </a:t>
            </a:r>
            <a:r>
              <a:rPr lang="en-GB" sz="1000" b="1" dirty="0">
                <a:solidFill>
                  <a:prstClr val="white"/>
                </a:solidFill>
              </a:rPr>
              <a:t>|      STATEMENT OF ACCOUNTS – 2021-22</a:t>
            </a:r>
            <a:endParaRPr lang="en-GB" sz="1000" dirty="0">
              <a:solidFill>
                <a:prstClr val="white"/>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2" y="6356358"/>
            <a:ext cx="315109" cy="365125"/>
          </a:xfrm>
        </p:spPr>
        <p:txBody>
          <a:bodyPr vert="horz"/>
          <a:lstStyle/>
          <a:p>
            <a:fld id="{97D3BC75-7245-4D53-964E-6D1A27AF082C}" type="slidenum">
              <a:rPr lang="en-GB" sz="1000" smtClean="0">
                <a:solidFill>
                  <a:prstClr val="white"/>
                </a:solidFill>
              </a:rPr>
              <a:pPr/>
              <a:t>45</a:t>
            </a:fld>
            <a:endParaRPr lang="en-GB" sz="1000" dirty="0">
              <a:solidFill>
                <a:prstClr val="white"/>
              </a:solidFill>
            </a:endParaRPr>
          </a:p>
        </p:txBody>
      </p:sp>
      <p:sp>
        <p:nvSpPr>
          <p:cNvPr id="6" name="Rectangle 1">
            <a:extLst>
              <a:ext uri="{FF2B5EF4-FFF2-40B4-BE49-F238E27FC236}">
                <a16:creationId xmlns:a16="http://schemas.microsoft.com/office/drawing/2014/main" id="{5E0CE91C-C523-460B-B651-15C330970B3D}"/>
              </a:ext>
            </a:extLst>
          </p:cNvPr>
          <p:cNvSpPr>
            <a:spLocks noChangeArrowheads="1"/>
          </p:cNvSpPr>
          <p:nvPr/>
        </p:nvSpPr>
        <p:spPr bwMode="auto">
          <a:xfrm>
            <a:off x="211138" y="176823"/>
            <a:ext cx="9151938" cy="2067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38088" numCol="1" anchor="ctr" anchorCtr="0" compatLnSpc="1">
            <a:prstTxWarp prst="textNoShape">
              <a:avLst/>
            </a:prstTxWarp>
            <a:spAutoFit/>
          </a:bodyPr>
          <a:lstStyle>
            <a:lvl1pPr fontAlgn="base">
              <a:spcBef>
                <a:spcPct val="0"/>
              </a:spcBef>
              <a:spcAft>
                <a:spcPct val="0"/>
              </a:spcAft>
              <a:tabLst>
                <a:tab pos="1104900" algn="l"/>
              </a:tabLst>
              <a:defRPr>
                <a:solidFill>
                  <a:schemeClr val="tx1"/>
                </a:solidFill>
                <a:latin typeface="Arial" pitchFamily="34" charset="0"/>
                <a:cs typeface="Arial" pitchFamily="34" charset="0"/>
              </a:defRPr>
            </a:lvl1pPr>
            <a:lvl2pPr fontAlgn="base">
              <a:spcBef>
                <a:spcPct val="0"/>
              </a:spcBef>
              <a:spcAft>
                <a:spcPct val="0"/>
              </a:spcAft>
              <a:tabLst>
                <a:tab pos="1104900" algn="l"/>
              </a:tabLst>
              <a:defRPr>
                <a:solidFill>
                  <a:schemeClr val="tx1"/>
                </a:solidFill>
                <a:latin typeface="Arial" pitchFamily="34" charset="0"/>
                <a:cs typeface="Arial" pitchFamily="34" charset="0"/>
              </a:defRPr>
            </a:lvl2pPr>
            <a:lvl3pPr fontAlgn="base">
              <a:spcBef>
                <a:spcPct val="0"/>
              </a:spcBef>
              <a:spcAft>
                <a:spcPct val="0"/>
              </a:spcAft>
              <a:tabLst>
                <a:tab pos="1104900" algn="l"/>
              </a:tabLst>
              <a:defRPr>
                <a:solidFill>
                  <a:schemeClr val="tx1"/>
                </a:solidFill>
                <a:latin typeface="Arial" pitchFamily="34" charset="0"/>
                <a:cs typeface="Arial" pitchFamily="34" charset="0"/>
              </a:defRPr>
            </a:lvl3pPr>
            <a:lvl4pPr fontAlgn="base">
              <a:spcBef>
                <a:spcPct val="0"/>
              </a:spcBef>
              <a:spcAft>
                <a:spcPct val="0"/>
              </a:spcAft>
              <a:tabLst>
                <a:tab pos="1104900" algn="l"/>
              </a:tabLst>
              <a:defRPr>
                <a:solidFill>
                  <a:schemeClr val="tx1"/>
                </a:solidFill>
                <a:latin typeface="Arial" pitchFamily="34" charset="0"/>
                <a:cs typeface="Arial" pitchFamily="34" charset="0"/>
              </a:defRPr>
            </a:lvl4pPr>
            <a:lvl5pPr fontAlgn="base">
              <a:spcBef>
                <a:spcPct val="0"/>
              </a:spcBef>
              <a:spcAft>
                <a:spcPct val="0"/>
              </a:spcAft>
              <a:tabLst>
                <a:tab pos="1104900" algn="l"/>
              </a:tabLst>
              <a:defRPr>
                <a:solidFill>
                  <a:schemeClr val="tx1"/>
                </a:solidFill>
                <a:latin typeface="Arial" pitchFamily="34" charset="0"/>
                <a:cs typeface="Arial" pitchFamily="34" charset="0"/>
              </a:defRPr>
            </a:lvl5pPr>
            <a:lvl6pPr fontAlgn="base">
              <a:spcBef>
                <a:spcPct val="0"/>
              </a:spcBef>
              <a:spcAft>
                <a:spcPct val="0"/>
              </a:spcAft>
              <a:tabLst>
                <a:tab pos="1104900" algn="l"/>
              </a:tabLst>
              <a:defRPr>
                <a:solidFill>
                  <a:schemeClr val="tx1"/>
                </a:solidFill>
                <a:latin typeface="Arial" pitchFamily="34" charset="0"/>
                <a:cs typeface="Arial" pitchFamily="34" charset="0"/>
              </a:defRPr>
            </a:lvl6pPr>
            <a:lvl7pPr fontAlgn="base">
              <a:spcBef>
                <a:spcPct val="0"/>
              </a:spcBef>
              <a:spcAft>
                <a:spcPct val="0"/>
              </a:spcAft>
              <a:tabLst>
                <a:tab pos="1104900" algn="l"/>
              </a:tabLst>
              <a:defRPr>
                <a:solidFill>
                  <a:schemeClr val="tx1"/>
                </a:solidFill>
                <a:latin typeface="Arial" pitchFamily="34" charset="0"/>
                <a:cs typeface="Arial" pitchFamily="34" charset="0"/>
              </a:defRPr>
            </a:lvl7pPr>
            <a:lvl8pPr fontAlgn="base">
              <a:spcBef>
                <a:spcPct val="0"/>
              </a:spcBef>
              <a:spcAft>
                <a:spcPct val="0"/>
              </a:spcAft>
              <a:tabLst>
                <a:tab pos="1104900" algn="l"/>
              </a:tabLst>
              <a:defRPr>
                <a:solidFill>
                  <a:schemeClr val="tx1"/>
                </a:solidFill>
                <a:latin typeface="Arial" pitchFamily="34" charset="0"/>
                <a:cs typeface="Arial" pitchFamily="34" charset="0"/>
              </a:defRPr>
            </a:lvl8pPr>
            <a:lvl9pPr fontAlgn="base">
              <a:spcBef>
                <a:spcPct val="0"/>
              </a:spcBef>
              <a:spcAft>
                <a:spcPct val="0"/>
              </a:spcAft>
              <a:tabLst>
                <a:tab pos="11049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04900" algn="l"/>
              </a:tabLst>
            </a:pPr>
            <a:r>
              <a:rPr kumimoji="0" lang="en-GB" altLang="en-US" sz="1400" b="1" i="0" u="none" strike="noStrike" cap="none" normalizeH="0" baseline="0" dirty="0">
                <a:ln>
                  <a:noFill/>
                </a:ln>
                <a:solidFill>
                  <a:srgbClr val="002060"/>
                </a:solidFill>
                <a:effectLst/>
                <a:latin typeface="Calibri" pitchFamily="34" charset="0"/>
                <a:cs typeface="Calibri" pitchFamily="34" charset="0"/>
              </a:rPr>
              <a:t>5.0 </a:t>
            </a:r>
            <a:r>
              <a:rPr kumimoji="0" lang="en-GB" altLang="en-US" sz="1400" b="1" i="0" u="none" strike="noStrike" cap="none" normalizeH="0" dirty="0">
                <a:ln>
                  <a:noFill/>
                </a:ln>
                <a:solidFill>
                  <a:srgbClr val="002060"/>
                </a:solidFill>
                <a:effectLst/>
                <a:latin typeface="Calibri" pitchFamily="34" charset="0"/>
                <a:cs typeface="Calibri" pitchFamily="34" charset="0"/>
              </a:rPr>
              <a:t>       </a:t>
            </a:r>
            <a:r>
              <a:rPr kumimoji="0" lang="en-GB" altLang="en-US" sz="1400" b="1" i="0" u="none" strike="noStrike" cap="none" normalizeH="0" baseline="0" dirty="0">
                <a:ln>
                  <a:noFill/>
                </a:ln>
                <a:solidFill>
                  <a:srgbClr val="002060"/>
                </a:solidFill>
                <a:effectLst/>
                <a:latin typeface="Calibri" pitchFamily="34" charset="0"/>
                <a:cs typeface="Calibri" pitchFamily="34" charset="0"/>
              </a:rPr>
              <a:t>Improvement actions</a:t>
            </a:r>
          </a:p>
          <a:p>
            <a:pPr marL="0" marR="0" lvl="0" indent="0" algn="l" defTabSz="914400" rtl="0" eaLnBrk="1" fontAlgn="base" latinLnBrk="0" hangingPunct="1">
              <a:lnSpc>
                <a:spcPct val="100000"/>
              </a:lnSpc>
              <a:spcBef>
                <a:spcPct val="0"/>
              </a:spcBef>
              <a:spcAft>
                <a:spcPct val="0"/>
              </a:spcAft>
              <a:buClrTx/>
              <a:buSzTx/>
              <a:buFontTx/>
              <a:buNone/>
              <a:tabLst>
                <a:tab pos="1104900" algn="l"/>
              </a:tabLst>
            </a:pPr>
            <a:endParaRPr kumimoji="0" lang="en-GB" altLang="en-US" sz="1400" b="1" i="0" u="none" strike="noStrike" cap="none" normalizeH="0" baseline="0" dirty="0">
              <a:ln>
                <a:noFill/>
              </a:ln>
              <a:solidFill>
                <a:schemeClr val="tx1"/>
              </a:solidFill>
              <a:effectLst/>
              <a:latin typeface="Arial" pitchFamily="34" charset="0"/>
              <a:cs typeface="Arial" pitchFamily="34" charset="0"/>
            </a:endParaRPr>
          </a:p>
          <a:p>
            <a:pPr marL="630555" marR="239395" algn="just">
              <a:lnSpc>
                <a:spcPct val="97000"/>
              </a:lnSpc>
              <a:spcAft>
                <a:spcPts val="0"/>
              </a:spcAft>
            </a:pPr>
            <a:r>
              <a:rPr lang="en-GB" sz="1200" dirty="0">
                <a:effectLst/>
                <a:latin typeface="+mn-lt"/>
                <a:ea typeface="Calibri" panose="020F0502020204030204" pitchFamily="34" charset="0"/>
              </a:rPr>
              <a:t>The review process to support the production of the Annual Governance Statement identified several improvement</a:t>
            </a:r>
            <a:r>
              <a:rPr lang="en-GB" sz="1200" spc="5" dirty="0">
                <a:effectLst/>
                <a:latin typeface="+mn-lt"/>
                <a:ea typeface="Calibri" panose="020F0502020204030204" pitchFamily="34" charset="0"/>
              </a:rPr>
              <a:t> </a:t>
            </a:r>
            <a:r>
              <a:rPr lang="en-GB" sz="1200" dirty="0">
                <a:effectLst/>
                <a:latin typeface="+mn-lt"/>
                <a:ea typeface="Calibri" panose="020F0502020204030204" pitchFamily="34" charset="0"/>
              </a:rPr>
              <a:t>actions, which are summarised below. These have been agreed with the respective Divisional and Departmental Heads to address</a:t>
            </a:r>
            <a:r>
              <a:rPr lang="en-GB" sz="1200" spc="5" dirty="0">
                <a:effectLst/>
                <a:latin typeface="+mn-lt"/>
                <a:ea typeface="Calibri" panose="020F0502020204030204" pitchFamily="34" charset="0"/>
              </a:rPr>
              <a:t> </a:t>
            </a:r>
            <a:r>
              <a:rPr lang="en-GB" sz="1200" dirty="0">
                <a:effectLst/>
                <a:latin typeface="+mn-lt"/>
                <a:ea typeface="Calibri" panose="020F0502020204030204" pitchFamily="34" charset="0"/>
              </a:rPr>
              <a:t>weaknesses identified in the Force’s systems of internal control. These issues are significant in that they cover a large proportion of the</a:t>
            </a:r>
            <a:r>
              <a:rPr lang="en-GB" sz="1200" spc="5" dirty="0">
                <a:effectLst/>
                <a:latin typeface="+mn-lt"/>
                <a:ea typeface="Calibri" panose="020F0502020204030204" pitchFamily="34" charset="0"/>
              </a:rPr>
              <a:t> </a:t>
            </a:r>
            <a:r>
              <a:rPr lang="en-GB" sz="1200" dirty="0">
                <a:effectLst/>
                <a:latin typeface="+mn-lt"/>
                <a:ea typeface="Calibri" panose="020F0502020204030204" pitchFamily="34" charset="0"/>
              </a:rPr>
              <a:t>organisation’s</a:t>
            </a:r>
            <a:r>
              <a:rPr lang="en-GB" sz="1200" spc="-40" dirty="0">
                <a:effectLst/>
                <a:latin typeface="+mn-lt"/>
                <a:ea typeface="Calibri" panose="020F0502020204030204" pitchFamily="34" charset="0"/>
              </a:rPr>
              <a:t> </a:t>
            </a:r>
            <a:r>
              <a:rPr lang="en-GB" sz="1200" dirty="0">
                <a:effectLst/>
                <a:latin typeface="+mn-lt"/>
                <a:ea typeface="Calibri" panose="020F0502020204030204" pitchFamily="34" charset="0"/>
              </a:rPr>
              <a:t>activities and/</a:t>
            </a:r>
            <a:r>
              <a:rPr lang="en-GB" sz="1200" spc="-35" dirty="0">
                <a:effectLst/>
                <a:latin typeface="+mn-lt"/>
                <a:ea typeface="Calibri" panose="020F0502020204030204" pitchFamily="34" charset="0"/>
              </a:rPr>
              <a:t> </a:t>
            </a:r>
            <a:r>
              <a:rPr lang="en-GB" sz="1200" dirty="0">
                <a:effectLst/>
                <a:latin typeface="+mn-lt"/>
                <a:ea typeface="Calibri" panose="020F0502020204030204" pitchFamily="34" charset="0"/>
              </a:rPr>
              <a:t>or are</a:t>
            </a:r>
            <a:r>
              <a:rPr lang="en-GB" sz="1200" spc="-10" dirty="0">
                <a:effectLst/>
                <a:latin typeface="+mn-lt"/>
                <a:ea typeface="Calibri" panose="020F0502020204030204" pitchFamily="34" charset="0"/>
              </a:rPr>
              <a:t> </a:t>
            </a:r>
            <a:r>
              <a:rPr lang="en-GB" sz="1200" dirty="0">
                <a:effectLst/>
                <a:latin typeface="+mn-lt"/>
                <a:ea typeface="Calibri" panose="020F0502020204030204" pitchFamily="34" charset="0"/>
              </a:rPr>
              <a:t>key risk controls</a:t>
            </a:r>
            <a:r>
              <a:rPr lang="en-GB" sz="1200" spc="-5" dirty="0">
                <a:effectLst/>
                <a:latin typeface="+mn-lt"/>
                <a:ea typeface="Calibri" panose="020F0502020204030204" pitchFamily="34" charset="0"/>
              </a:rPr>
              <a:t> </a:t>
            </a:r>
            <a:r>
              <a:rPr lang="en-GB" sz="1200" dirty="0">
                <a:effectLst/>
                <a:latin typeface="+mn-lt"/>
                <a:ea typeface="Calibri" panose="020F0502020204030204" pitchFamily="34" charset="0"/>
              </a:rPr>
              <a:t>and</a:t>
            </a:r>
            <a:r>
              <a:rPr lang="en-GB" sz="1200" spc="-20" dirty="0">
                <a:effectLst/>
                <a:latin typeface="+mn-lt"/>
                <a:ea typeface="Calibri" panose="020F0502020204030204" pitchFamily="34" charset="0"/>
              </a:rPr>
              <a:t> </a:t>
            </a:r>
            <a:r>
              <a:rPr lang="en-GB" sz="1200" dirty="0">
                <a:effectLst/>
                <a:latin typeface="+mn-lt"/>
                <a:ea typeface="Calibri" panose="020F0502020204030204" pitchFamily="34" charset="0"/>
              </a:rPr>
              <a:t>therefore</a:t>
            </a:r>
            <a:r>
              <a:rPr lang="en-GB" sz="1200" spc="-35" dirty="0">
                <a:effectLst/>
                <a:latin typeface="+mn-lt"/>
                <a:ea typeface="Calibri" panose="020F0502020204030204" pitchFamily="34" charset="0"/>
              </a:rPr>
              <a:t> </a:t>
            </a:r>
            <a:r>
              <a:rPr lang="en-GB" sz="1200" dirty="0">
                <a:effectLst/>
                <a:latin typeface="+mn-lt"/>
                <a:ea typeface="Calibri" panose="020F0502020204030204" pitchFamily="34" charset="0"/>
              </a:rPr>
              <a:t>require</a:t>
            </a:r>
            <a:r>
              <a:rPr lang="en-GB" sz="1200" spc="-30" dirty="0">
                <a:effectLst/>
                <a:latin typeface="+mn-lt"/>
                <a:ea typeface="Calibri" panose="020F0502020204030204" pitchFamily="34" charset="0"/>
              </a:rPr>
              <a:t> </a:t>
            </a:r>
            <a:r>
              <a:rPr lang="en-GB" sz="1200" dirty="0">
                <a:effectLst/>
                <a:latin typeface="+mn-lt"/>
                <a:ea typeface="Calibri" panose="020F0502020204030204" pitchFamily="34" charset="0"/>
              </a:rPr>
              <a:t>a corporate</a:t>
            </a:r>
            <a:r>
              <a:rPr lang="en-GB" sz="1200" spc="-20" dirty="0">
                <a:effectLst/>
                <a:latin typeface="+mn-lt"/>
                <a:ea typeface="Calibri" panose="020F0502020204030204" pitchFamily="34" charset="0"/>
              </a:rPr>
              <a:t> </a:t>
            </a:r>
            <a:r>
              <a:rPr lang="en-GB" sz="1200" dirty="0">
                <a:effectLst/>
                <a:latin typeface="+mn-lt"/>
                <a:ea typeface="Calibri" panose="020F0502020204030204" pitchFamily="34" charset="0"/>
              </a:rPr>
              <a:t>solution rather than an individual approach. These are monitored by the Corporate Development Department and reported to the </a:t>
            </a:r>
            <a:r>
              <a:rPr lang="en-GB" sz="1200" dirty="0">
                <a:latin typeface="+mn-lt"/>
              </a:rPr>
              <a:t>Chief Officer Team to ensure there is senior management oversight of the progress against each of these. </a:t>
            </a:r>
            <a:endParaRPr kumimoji="0" lang="en-GB" altLang="en-US" sz="1200" b="1" i="0" u="none" strike="noStrike" cap="none" normalizeH="0" baseline="0" dirty="0">
              <a:ln>
                <a:noFill/>
              </a:ln>
              <a:solidFill>
                <a:schemeClr val="tx1"/>
              </a:solidFill>
              <a:effectLst/>
              <a:latin typeface="Calibri" pitchFamily="34" charset="0"/>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04900" algn="l"/>
              </a:tabLst>
            </a:pPr>
            <a:endParaRPr lang="en-GB" altLang="en-US" sz="1200" b="1" dirty="0">
              <a:solidFill>
                <a:srgbClr val="002060"/>
              </a:solidFill>
              <a:latin typeface="Calibri" pitchFamily="34" charset="0"/>
              <a:ea typeface="Times New Roman" pitchFamily="18" charset="0"/>
              <a:cs typeface="Calibri" pitchFamily="34" charset="0"/>
            </a:endParaRPr>
          </a:p>
          <a:p>
            <a:pPr defTabSz="914400" eaLnBrk="0" hangingPunct="0"/>
            <a:r>
              <a:rPr kumimoji="0" lang="en-GB" altLang="en-US" sz="1200" b="1" i="0" u="none" strike="noStrike" cap="none" normalizeH="0" baseline="0" dirty="0">
                <a:ln>
                  <a:noFill/>
                </a:ln>
                <a:solidFill>
                  <a:srgbClr val="002060"/>
                </a:solidFill>
                <a:effectLst/>
                <a:latin typeface="Calibri" pitchFamily="34" charset="0"/>
                <a:ea typeface="Times New Roman" pitchFamily="18" charset="0"/>
                <a:cs typeface="Calibri" pitchFamily="34" charset="0"/>
              </a:rPr>
              <a:t>Areas for improvement 2020-21</a:t>
            </a:r>
            <a:endParaRPr kumimoji="0" lang="en-GB" altLang="en-US" sz="600" b="0" i="0" u="none" strike="noStrike" cap="none" normalizeH="0" baseline="0" dirty="0">
              <a:ln>
                <a:noFill/>
              </a:ln>
              <a:solidFill>
                <a:srgbClr val="002060"/>
              </a:solidFill>
              <a:effectLst/>
            </a:endParaRPr>
          </a:p>
        </p:txBody>
      </p:sp>
      <p:graphicFrame>
        <p:nvGraphicFramePr>
          <p:cNvPr id="7" name="Table 6">
            <a:extLst>
              <a:ext uri="{FF2B5EF4-FFF2-40B4-BE49-F238E27FC236}">
                <a16:creationId xmlns:a16="http://schemas.microsoft.com/office/drawing/2014/main" id="{BC62B057-F299-4DBA-BCEB-800F17C816AA}"/>
              </a:ext>
            </a:extLst>
          </p:cNvPr>
          <p:cNvGraphicFramePr>
            <a:graphicFrameLocks noGrp="1"/>
          </p:cNvGraphicFramePr>
          <p:nvPr>
            <p:extLst>
              <p:ext uri="{D42A27DB-BD31-4B8C-83A1-F6EECF244321}">
                <p14:modId xmlns:p14="http://schemas.microsoft.com/office/powerpoint/2010/main" val="1218138104"/>
              </p:ext>
            </p:extLst>
          </p:nvPr>
        </p:nvGraphicFramePr>
        <p:xfrm>
          <a:off x="491706" y="2252244"/>
          <a:ext cx="8854017" cy="3973809"/>
        </p:xfrm>
        <a:graphic>
          <a:graphicData uri="http://schemas.openxmlformats.org/drawingml/2006/table">
            <a:tbl>
              <a:tblPr firstRow="1" firstCol="1" lastRow="1" lastCol="1" bandRow="1" bandCol="1">
                <a:tableStyleId>{5C22544A-7EE6-4342-B048-85BDC9FD1C3A}</a:tableStyleId>
              </a:tblPr>
              <a:tblGrid>
                <a:gridCol w="431320">
                  <a:extLst>
                    <a:ext uri="{9D8B030D-6E8A-4147-A177-3AD203B41FA5}">
                      <a16:colId xmlns:a16="http://schemas.microsoft.com/office/drawing/2014/main" val="20000"/>
                    </a:ext>
                  </a:extLst>
                </a:gridCol>
                <a:gridCol w="3388024">
                  <a:extLst>
                    <a:ext uri="{9D8B030D-6E8A-4147-A177-3AD203B41FA5}">
                      <a16:colId xmlns:a16="http://schemas.microsoft.com/office/drawing/2014/main" val="20001"/>
                    </a:ext>
                  </a:extLst>
                </a:gridCol>
                <a:gridCol w="3228437">
                  <a:extLst>
                    <a:ext uri="{9D8B030D-6E8A-4147-A177-3AD203B41FA5}">
                      <a16:colId xmlns:a16="http://schemas.microsoft.com/office/drawing/2014/main" val="20002"/>
                    </a:ext>
                  </a:extLst>
                </a:gridCol>
                <a:gridCol w="1806236">
                  <a:extLst>
                    <a:ext uri="{9D8B030D-6E8A-4147-A177-3AD203B41FA5}">
                      <a16:colId xmlns:a16="http://schemas.microsoft.com/office/drawing/2014/main" val="20003"/>
                    </a:ext>
                  </a:extLst>
                </a:gridCol>
              </a:tblGrid>
              <a:tr h="744922">
                <a:tc>
                  <a:txBody>
                    <a:bodyPr/>
                    <a:lstStyle/>
                    <a:p>
                      <a:pPr marL="71755" marR="71755" algn="ctr">
                        <a:spcAft>
                          <a:spcPts val="0"/>
                        </a:spcAft>
                      </a:pPr>
                      <a:r>
                        <a:rPr lang="en-GB" sz="1200" dirty="0">
                          <a:effectLst/>
                        </a:rPr>
                        <a:t>URN</a:t>
                      </a:r>
                      <a:endParaRPr lang="en-GB" sz="1200" dirty="0">
                        <a:effectLst/>
                        <a:latin typeface="Arial"/>
                        <a:ea typeface="Times New Roman"/>
                      </a:endParaRPr>
                    </a:p>
                  </a:txBody>
                  <a:tcPr marL="62708" marR="62708" marT="0" marB="0" vert="vert27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l">
                        <a:spcAft>
                          <a:spcPts val="0"/>
                        </a:spcAft>
                      </a:pPr>
                      <a:r>
                        <a:rPr lang="en-GB" sz="1200" dirty="0">
                          <a:effectLst/>
                        </a:rPr>
                        <a:t>Identified improvement action(s):</a:t>
                      </a:r>
                      <a:endParaRPr lang="en-GB" sz="1200" dirty="0">
                        <a:effectLst/>
                        <a:latin typeface="Arial"/>
                        <a:ea typeface="Times New Roman"/>
                      </a:endParaRPr>
                    </a:p>
                  </a:txBody>
                  <a:tcPr marL="62708" marR="62708"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just">
                        <a:spcAft>
                          <a:spcPts val="0"/>
                        </a:spcAft>
                      </a:pPr>
                      <a:r>
                        <a:rPr lang="en-GB" sz="1200" dirty="0">
                          <a:effectLst/>
                        </a:rPr>
                        <a:t>Update</a:t>
                      </a:r>
                      <a:endParaRPr lang="en-GB" sz="1200" dirty="0">
                        <a:effectLst/>
                        <a:latin typeface="Arial"/>
                        <a:ea typeface="Times New Roman"/>
                      </a:endParaRPr>
                    </a:p>
                  </a:txBody>
                  <a:tcPr marL="62708" marR="62708"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just">
                        <a:spcAft>
                          <a:spcPts val="0"/>
                        </a:spcAft>
                      </a:pPr>
                      <a:r>
                        <a:rPr lang="en-GB" sz="1200" dirty="0">
                          <a:effectLst/>
                        </a:rPr>
                        <a:t>Lead Officer</a:t>
                      </a:r>
                      <a:endParaRPr lang="en-GB" sz="1200" dirty="0">
                        <a:effectLst/>
                        <a:latin typeface="Arial"/>
                        <a:ea typeface="Times New Roman"/>
                      </a:endParaRPr>
                    </a:p>
                  </a:txBody>
                  <a:tcPr marL="62708" marR="62708"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851447">
                <a:tc>
                  <a:txBody>
                    <a:bodyPr/>
                    <a:lstStyle/>
                    <a:p>
                      <a:pPr algn="just">
                        <a:spcAft>
                          <a:spcPts val="0"/>
                        </a:spcAft>
                      </a:pPr>
                      <a:r>
                        <a:rPr lang="en-GB" sz="1200" b="0" dirty="0">
                          <a:solidFill>
                            <a:schemeClr val="tx1"/>
                          </a:solidFill>
                          <a:effectLst/>
                        </a:rPr>
                        <a:t>1.0</a:t>
                      </a:r>
                      <a:endParaRPr lang="en-GB" sz="1200" b="0" dirty="0">
                        <a:solidFill>
                          <a:schemeClr val="tx1"/>
                        </a:solidFill>
                        <a:effectLst/>
                        <a:latin typeface="Arial"/>
                        <a:ea typeface="Times New Roman"/>
                      </a:endParaRPr>
                    </a:p>
                  </a:txBody>
                  <a:tcPr marL="62708" marR="627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latinLnBrk="0" hangingPunct="1">
                        <a:spcAft>
                          <a:spcPts val="0"/>
                        </a:spcAft>
                        <a:tabLst>
                          <a:tab pos="1104265" algn="l"/>
                        </a:tabLst>
                      </a:pPr>
                      <a:r>
                        <a:rPr lang="en-GB" sz="1200" b="0" kern="1200" dirty="0">
                          <a:solidFill>
                            <a:schemeClr val="tx1"/>
                          </a:solidFill>
                          <a:effectLst/>
                          <a:latin typeface="+mn-lt"/>
                          <a:ea typeface="+mn-ea"/>
                          <a:cs typeface="Calibri" panose="020F0502020204030204" pitchFamily="34" charset="0"/>
                        </a:rPr>
                        <a:t>Undertake a full review to address the concerns and recommendations from the HM Inspectorate of Constabulary and Fire and Rescue Services Integrated Peel Inspection 2021/22.</a:t>
                      </a:r>
                      <a:r>
                        <a:rPr lang="en-GB" sz="1200" b="0" kern="1200" dirty="0">
                          <a:solidFill>
                            <a:schemeClr val="tx1"/>
                          </a:solidFill>
                          <a:effectLst/>
                          <a:latin typeface="+mn-lt"/>
                          <a:cs typeface="Calibri" panose="020F0502020204030204" pitchFamily="34" charset="0"/>
                        </a:rPr>
                        <a:t> </a:t>
                      </a:r>
                      <a:endParaRPr lang="en-GB" sz="1200" b="0" kern="1200" dirty="0">
                        <a:solidFill>
                          <a:schemeClr val="tx1"/>
                        </a:solidFill>
                        <a:effectLst/>
                        <a:latin typeface="+mn-lt"/>
                        <a:ea typeface="Times New Roman"/>
                        <a:cs typeface="Calibri" panose="020F0502020204030204" pitchFamily="34" charset="0"/>
                      </a:endParaRPr>
                    </a:p>
                  </a:txBody>
                  <a:tcPr marL="62708" marR="627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GB" sz="1200" b="0" dirty="0">
                          <a:solidFill>
                            <a:schemeClr val="tx1"/>
                          </a:solidFill>
                          <a:effectLst/>
                          <a:latin typeface="+mn-lt"/>
                          <a:ea typeface="Times New Roman"/>
                        </a:rPr>
                        <a:t>Cause of Concerns and Areas for Improvement continue to be addressed. The force was subject to a full PEEL inspection during 2021 and the final report was published in April 2022. </a:t>
                      </a:r>
                    </a:p>
                  </a:txBody>
                  <a:tcPr marL="62708" marR="627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GB" sz="1200" b="0" dirty="0">
                          <a:solidFill>
                            <a:schemeClr val="tx1"/>
                          </a:solidFill>
                          <a:effectLst/>
                        </a:rPr>
                        <a:t>Various</a:t>
                      </a:r>
                      <a:endParaRPr lang="en-GB" sz="1200" b="0" dirty="0">
                        <a:solidFill>
                          <a:schemeClr val="tx1"/>
                        </a:solidFill>
                        <a:effectLst/>
                        <a:latin typeface="Arial"/>
                        <a:ea typeface="Times New Roman"/>
                      </a:endParaRPr>
                    </a:p>
                  </a:txBody>
                  <a:tcPr marL="62708" marR="627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81158">
                <a:tc>
                  <a:txBody>
                    <a:bodyPr/>
                    <a:lstStyle/>
                    <a:p>
                      <a:pPr algn="just">
                        <a:spcAft>
                          <a:spcPts val="0"/>
                        </a:spcAft>
                      </a:pPr>
                      <a:r>
                        <a:rPr lang="en-GB" sz="1200" b="0" dirty="0">
                          <a:solidFill>
                            <a:schemeClr val="tx1"/>
                          </a:solidFill>
                          <a:effectLst/>
                        </a:rPr>
                        <a:t>2.0</a:t>
                      </a:r>
                      <a:endParaRPr lang="en-GB" sz="1200" b="0" dirty="0">
                        <a:solidFill>
                          <a:schemeClr val="tx1"/>
                        </a:solidFill>
                        <a:effectLst/>
                        <a:latin typeface="Arial"/>
                        <a:ea typeface="Times New Roman"/>
                      </a:endParaRPr>
                    </a:p>
                  </a:txBody>
                  <a:tcPr marL="62708" marR="627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GB" sz="1200" b="0" dirty="0">
                          <a:solidFill>
                            <a:schemeClr val="tx1"/>
                          </a:solidFill>
                          <a:effectLst/>
                          <a:latin typeface="+mn-lt"/>
                          <a:ea typeface="Times New Roman"/>
                          <a:cs typeface="Calibri" panose="020F0502020204030204" pitchFamily="34" charset="0"/>
                        </a:rPr>
                        <a:t>Undertake a full review to address the concerns and recommendations from the HM Inspectorate of Prisons and HM Inspectorate of Constabulary and Fire and Rescue Services (Section 2.8).</a:t>
                      </a:r>
                      <a:endParaRPr lang="en-GB" sz="1200" b="0" dirty="0">
                        <a:solidFill>
                          <a:schemeClr val="tx1"/>
                        </a:solidFill>
                        <a:effectLst/>
                        <a:latin typeface="Calibri" panose="020F0502020204030204" pitchFamily="34" charset="0"/>
                        <a:ea typeface="Times New Roman"/>
                        <a:cs typeface="Calibri" panose="020F0502020204030204" pitchFamily="34" charset="0"/>
                      </a:endParaRPr>
                    </a:p>
                  </a:txBody>
                  <a:tcPr marL="62708" marR="627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GB" sz="1200" b="0" dirty="0">
                          <a:solidFill>
                            <a:schemeClr val="tx1"/>
                          </a:solidFill>
                          <a:effectLst/>
                          <a:latin typeface="+mn-lt"/>
                        </a:rPr>
                        <a:t>All actions have been addressed and the force was revisited by HM Inspectorate of Prisons and HM Inspectorate of Constabulary and Fire and Rescue Services in November 2019. The Force was found to have made significant progress.</a:t>
                      </a:r>
                      <a:endParaRPr lang="en-GB" sz="1200" b="0" dirty="0">
                        <a:solidFill>
                          <a:schemeClr val="tx1"/>
                        </a:solidFill>
                        <a:effectLst/>
                        <a:latin typeface="+mn-lt"/>
                        <a:ea typeface="Times New Roman"/>
                      </a:endParaRPr>
                    </a:p>
                  </a:txBody>
                  <a:tcPr marL="62708" marR="627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GB" sz="1200" b="0" dirty="0">
                          <a:solidFill>
                            <a:schemeClr val="tx1"/>
                          </a:solidFill>
                          <a:effectLst/>
                          <a:latin typeface="+mn-lt"/>
                        </a:rPr>
                        <a:t>Chief Inspector Emma Spencer</a:t>
                      </a:r>
                      <a:endParaRPr lang="en-GB" sz="1200" b="0" dirty="0">
                        <a:solidFill>
                          <a:schemeClr val="tx1"/>
                        </a:solidFill>
                        <a:effectLst/>
                        <a:latin typeface="+mn-lt"/>
                        <a:ea typeface="Times New Roman"/>
                      </a:endParaRPr>
                    </a:p>
                  </a:txBody>
                  <a:tcPr marL="62708" marR="627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81158">
                <a:tc>
                  <a:txBody>
                    <a:bodyPr/>
                    <a:lstStyle/>
                    <a:p>
                      <a:pPr algn="just">
                        <a:spcAft>
                          <a:spcPts val="0"/>
                        </a:spcAft>
                      </a:pPr>
                      <a:r>
                        <a:rPr lang="en-GB" sz="1200" b="0" dirty="0">
                          <a:solidFill>
                            <a:schemeClr val="tx1"/>
                          </a:solidFill>
                          <a:effectLst/>
                        </a:rPr>
                        <a:t>3.0</a:t>
                      </a:r>
                      <a:endParaRPr lang="en-GB" sz="1200" b="0" dirty="0">
                        <a:solidFill>
                          <a:schemeClr val="tx1"/>
                        </a:solidFill>
                        <a:effectLst/>
                        <a:latin typeface="Arial"/>
                        <a:ea typeface="Times New Roman"/>
                      </a:endParaRPr>
                    </a:p>
                  </a:txBody>
                  <a:tcPr marL="62708" marR="627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GB" sz="1200" b="0" dirty="0">
                          <a:solidFill>
                            <a:schemeClr val="tx1"/>
                          </a:solidFill>
                          <a:effectLst/>
                          <a:latin typeface="+mn-lt"/>
                          <a:ea typeface="Times New Roman"/>
                        </a:rPr>
                        <a:t>Develop a plan to ensure there is improved understanding and use by its officers and staff of the N100 classification, for those reports of rape which are not immediately recorded as a crime; and improve how it collects diversity information from victims of crime and how it uses this to comply with its equality duty (Section 2.9).</a:t>
                      </a:r>
                    </a:p>
                    <a:p>
                      <a:pPr algn="just">
                        <a:spcAft>
                          <a:spcPts val="0"/>
                        </a:spcAft>
                      </a:pPr>
                      <a:endParaRPr lang="en-GB" sz="1200" b="0" dirty="0">
                        <a:solidFill>
                          <a:schemeClr val="tx1"/>
                        </a:solidFill>
                        <a:effectLst/>
                        <a:latin typeface="+mn-lt"/>
                        <a:ea typeface="Times New Roman"/>
                      </a:endParaRPr>
                    </a:p>
                  </a:txBody>
                  <a:tcPr marL="62708" marR="627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GB" sz="1200" b="0" dirty="0">
                          <a:solidFill>
                            <a:schemeClr val="tx1"/>
                          </a:solidFill>
                          <a:effectLst/>
                          <a:latin typeface="+mn-lt"/>
                          <a:ea typeface="Times New Roman"/>
                        </a:rPr>
                        <a:t>All actions have been addressed and additional training given by the Force Crime Registrar. The force has taken a view it complies with its equality duty and, to collect further diversity information, would not follow GDPR.</a:t>
                      </a:r>
                    </a:p>
                  </a:txBody>
                  <a:tcPr marL="62708" marR="627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GB" sz="1200" b="0" dirty="0">
                          <a:solidFill>
                            <a:schemeClr val="tx1"/>
                          </a:solidFill>
                          <a:effectLst/>
                        </a:rPr>
                        <a:t>Paul Cook, Force Crime Registrar</a:t>
                      </a:r>
                    </a:p>
                  </a:txBody>
                  <a:tcPr marL="62708" marR="627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632630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4" y="6356358"/>
            <a:ext cx="276271" cy="365125"/>
          </a:xfrm>
        </p:spPr>
        <p:txBody>
          <a:bodyPr vert="vert"/>
          <a:lstStyle/>
          <a:p>
            <a:r>
              <a:rPr lang="en-GB" sz="1000" dirty="0">
                <a:solidFill>
                  <a:schemeClr val="bg1"/>
                </a:solidFill>
              </a:rPr>
              <a:t>00</a:t>
            </a:r>
            <a:fld id="{97D3BC75-7245-4D53-964E-6D1A27AF082C}" type="slidenum">
              <a:rPr lang="en-GB" sz="1000">
                <a:solidFill>
                  <a:schemeClr val="bg1"/>
                </a:solidFill>
              </a:rPr>
              <a:t>46</a:t>
            </a:fld>
            <a:endParaRPr lang="en-GB" sz="1000" dirty="0">
              <a:solidFill>
                <a:schemeClr val="bg1"/>
              </a:solidFill>
            </a:endParaRPr>
          </a:p>
        </p:txBody>
      </p:sp>
      <p:sp>
        <p:nvSpPr>
          <p:cNvPr id="5" name="TextBox 4">
            <a:extLst>
              <a:ext uri="{FF2B5EF4-FFF2-40B4-BE49-F238E27FC236}">
                <a16:creationId xmlns:a16="http://schemas.microsoft.com/office/drawing/2014/main" id="{201AF3F9-78D6-48C5-8127-16EA56DB94EB}"/>
              </a:ext>
            </a:extLst>
          </p:cNvPr>
          <p:cNvSpPr txBox="1"/>
          <p:nvPr/>
        </p:nvSpPr>
        <p:spPr>
          <a:xfrm>
            <a:off x="9567446" y="-16178"/>
            <a:ext cx="338554" cy="6876000"/>
          </a:xfrm>
          <a:prstGeom prst="rect">
            <a:avLst/>
          </a:prstGeom>
          <a:solidFill>
            <a:srgbClr val="00206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ANNUAL GOVERNANCE STATEMENT</a:t>
            </a:r>
            <a:r>
              <a:rPr lang="en-GB" sz="1000" b="1" dirty="0">
                <a:solidFill>
                  <a:schemeClr val="bg1"/>
                </a:solidFill>
              </a:rPr>
              <a:t> |      STATEMENT OF ACCOUNTS –  2021-22</a:t>
            </a:r>
            <a:endParaRPr lang="en-GB" sz="1000" dirty="0">
              <a:solidFill>
                <a:schemeClr val="bg1"/>
              </a:solidFill>
            </a:endParaRPr>
          </a:p>
        </p:txBody>
      </p:sp>
      <p:sp>
        <p:nvSpPr>
          <p:cNvPr id="7" name="TextBox 6"/>
          <p:cNvSpPr txBox="1"/>
          <p:nvPr/>
        </p:nvSpPr>
        <p:spPr>
          <a:xfrm>
            <a:off x="9567445" y="6442871"/>
            <a:ext cx="316112" cy="246221"/>
          </a:xfrm>
          <a:prstGeom prst="rect">
            <a:avLst/>
          </a:prstGeom>
          <a:noFill/>
        </p:spPr>
        <p:txBody>
          <a:bodyPr wrap="none" rtlCol="0">
            <a:spAutoFit/>
          </a:bodyPr>
          <a:lstStyle/>
          <a:p>
            <a:r>
              <a:rPr lang="en-GB" sz="1000" dirty="0">
                <a:solidFill>
                  <a:schemeClr val="bg1"/>
                </a:solidFill>
              </a:rPr>
              <a:t>46</a:t>
            </a:r>
          </a:p>
        </p:txBody>
      </p:sp>
      <p:sp>
        <p:nvSpPr>
          <p:cNvPr id="6" name="TextBox 5">
            <a:extLst>
              <a:ext uri="{FF2B5EF4-FFF2-40B4-BE49-F238E27FC236}">
                <a16:creationId xmlns:a16="http://schemas.microsoft.com/office/drawing/2014/main" id="{5DB1192E-B7C9-466F-8A7E-243E9EC6A41F}"/>
              </a:ext>
            </a:extLst>
          </p:cNvPr>
          <p:cNvSpPr txBox="1"/>
          <p:nvPr/>
        </p:nvSpPr>
        <p:spPr>
          <a:xfrm>
            <a:off x="362317" y="349148"/>
            <a:ext cx="8813819" cy="276999"/>
          </a:xfrm>
          <a:prstGeom prst="rect">
            <a:avLst/>
          </a:prstGeom>
          <a:noFill/>
        </p:spPr>
        <p:txBody>
          <a:bodyPr wrap="square" rtlCol="0">
            <a:spAutoFit/>
          </a:bodyPr>
          <a:lstStyle/>
          <a:p>
            <a:pPr lvl="0" defTabSz="914400" eaLnBrk="0" fontAlgn="base" hangingPunct="0">
              <a:spcBef>
                <a:spcPct val="0"/>
              </a:spcBef>
              <a:spcAft>
                <a:spcPct val="0"/>
              </a:spcAft>
              <a:tabLst>
                <a:tab pos="1104900" algn="l"/>
              </a:tabLst>
            </a:pPr>
            <a:r>
              <a:rPr lang="en-GB" altLang="en-US" sz="1200" b="1" dirty="0">
                <a:solidFill>
                  <a:srgbClr val="002060"/>
                </a:solidFill>
                <a:latin typeface="Calibri" pitchFamily="34" charset="0"/>
                <a:ea typeface="Times New Roman" pitchFamily="18" charset="0"/>
                <a:cs typeface="Calibri" pitchFamily="34" charset="0"/>
              </a:rPr>
              <a:t>Internal Audit Annual Assurance 2020-21 Report - Areas of Limited Assurance and No Assurance</a:t>
            </a:r>
            <a:endParaRPr lang="en-GB" altLang="en-US" sz="1200" dirty="0">
              <a:solidFill>
                <a:srgbClr val="002060"/>
              </a:solidFill>
            </a:endParaRPr>
          </a:p>
        </p:txBody>
      </p:sp>
      <p:graphicFrame>
        <p:nvGraphicFramePr>
          <p:cNvPr id="9" name="Table 8">
            <a:extLst>
              <a:ext uri="{FF2B5EF4-FFF2-40B4-BE49-F238E27FC236}">
                <a16:creationId xmlns:a16="http://schemas.microsoft.com/office/drawing/2014/main" id="{36870FAE-7A1D-4977-AAF5-246A71090CA0}"/>
              </a:ext>
            </a:extLst>
          </p:cNvPr>
          <p:cNvGraphicFramePr>
            <a:graphicFrameLocks noGrp="1"/>
          </p:cNvGraphicFramePr>
          <p:nvPr>
            <p:extLst>
              <p:ext uri="{D42A27DB-BD31-4B8C-83A1-F6EECF244321}">
                <p14:modId xmlns:p14="http://schemas.microsoft.com/office/powerpoint/2010/main" val="76361849"/>
              </p:ext>
            </p:extLst>
          </p:nvPr>
        </p:nvGraphicFramePr>
        <p:xfrm>
          <a:off x="444052" y="2377989"/>
          <a:ext cx="8743080" cy="889485"/>
        </p:xfrm>
        <a:graphic>
          <a:graphicData uri="http://schemas.openxmlformats.org/drawingml/2006/table">
            <a:tbl>
              <a:tblPr firstRow="1" firstCol="1" lastRow="1" lastCol="1" bandRow="1" bandCol="1">
                <a:tableStyleId>{5C22544A-7EE6-4342-B048-85BDC9FD1C3A}</a:tableStyleId>
              </a:tblPr>
              <a:tblGrid>
                <a:gridCol w="435843">
                  <a:extLst>
                    <a:ext uri="{9D8B030D-6E8A-4147-A177-3AD203B41FA5}">
                      <a16:colId xmlns:a16="http://schemas.microsoft.com/office/drawing/2014/main" val="2908132211"/>
                    </a:ext>
                  </a:extLst>
                </a:gridCol>
                <a:gridCol w="6064370">
                  <a:extLst>
                    <a:ext uri="{9D8B030D-6E8A-4147-A177-3AD203B41FA5}">
                      <a16:colId xmlns:a16="http://schemas.microsoft.com/office/drawing/2014/main" val="2564074734"/>
                    </a:ext>
                  </a:extLst>
                </a:gridCol>
                <a:gridCol w="2242867">
                  <a:extLst>
                    <a:ext uri="{9D8B030D-6E8A-4147-A177-3AD203B41FA5}">
                      <a16:colId xmlns:a16="http://schemas.microsoft.com/office/drawing/2014/main" val="2777461305"/>
                    </a:ext>
                  </a:extLst>
                </a:gridCol>
              </a:tblGrid>
              <a:tr h="396431">
                <a:tc gridSpan="2">
                  <a:txBody>
                    <a:bodyPr/>
                    <a:lstStyle/>
                    <a:p>
                      <a:pPr algn="l">
                        <a:spcAft>
                          <a:spcPts val="0"/>
                        </a:spcAft>
                      </a:pPr>
                      <a:r>
                        <a:rPr lang="en-GB" sz="1200" dirty="0">
                          <a:effectLst/>
                        </a:rPr>
                        <a:t>No Assurance</a:t>
                      </a:r>
                      <a:endParaRPr lang="en-GB" sz="1200" dirty="0">
                        <a:effectLst/>
                        <a:latin typeface="Arial"/>
                        <a:ea typeface="Times New Roman"/>
                      </a:endParaRPr>
                    </a:p>
                  </a:txBody>
                  <a:tcPr marL="62708" marR="62708"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pPr algn="l">
                        <a:spcAft>
                          <a:spcPts val="0"/>
                        </a:spcAft>
                      </a:pPr>
                      <a:endParaRPr lang="en-GB" sz="1200" dirty="0">
                        <a:effectLst/>
                        <a:latin typeface="Arial"/>
                        <a:ea typeface="Times New Roman"/>
                      </a:endParaRPr>
                    </a:p>
                  </a:txBody>
                  <a:tcPr marL="62708" marR="62708"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just">
                        <a:spcAft>
                          <a:spcPts val="0"/>
                        </a:spcAft>
                      </a:pPr>
                      <a:r>
                        <a:rPr lang="en-GB" sz="1200" dirty="0">
                          <a:effectLst/>
                        </a:rPr>
                        <a:t>Lead Officer</a:t>
                      </a:r>
                      <a:endParaRPr lang="en-GB" sz="1200" dirty="0">
                        <a:effectLst/>
                        <a:latin typeface="Arial"/>
                        <a:ea typeface="Times New Roman"/>
                      </a:endParaRPr>
                    </a:p>
                  </a:txBody>
                  <a:tcPr marL="62708" marR="62708"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989413066"/>
                  </a:ext>
                </a:extLst>
              </a:tr>
              <a:tr h="493054">
                <a:tc>
                  <a:txBody>
                    <a:bodyPr/>
                    <a:lstStyle/>
                    <a:p>
                      <a:pPr algn="just">
                        <a:spcAft>
                          <a:spcPts val="0"/>
                        </a:spcAft>
                      </a:pPr>
                      <a:r>
                        <a:rPr lang="en-GB" sz="1200" b="0" dirty="0">
                          <a:solidFill>
                            <a:schemeClr val="tx1"/>
                          </a:solidFill>
                          <a:effectLst/>
                          <a:latin typeface="+mn-lt"/>
                          <a:ea typeface="Times New Roman"/>
                        </a:rPr>
                        <a:t>1</a:t>
                      </a:r>
                    </a:p>
                  </a:txBody>
                  <a:tcPr marL="62708" marR="627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GB" sz="1200" b="0" dirty="0">
                          <a:solidFill>
                            <a:schemeClr val="tx1"/>
                          </a:solidFill>
                          <a:effectLst/>
                          <a:latin typeface="+mn-lt"/>
                          <a:ea typeface="Times New Roman"/>
                        </a:rPr>
                        <a:t>Archives &amp; Exhibits </a:t>
                      </a:r>
                    </a:p>
                  </a:txBody>
                  <a:tcPr marL="62708" marR="627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GB" sz="1200" b="0" dirty="0">
                          <a:solidFill>
                            <a:schemeClr val="tx1"/>
                          </a:solidFill>
                          <a:effectLst/>
                          <a:latin typeface="+mn-lt"/>
                          <a:ea typeface="Times New Roman"/>
                        </a:rPr>
                        <a:t>Chief Superintendent Donna Lawton</a:t>
                      </a:r>
                      <a:endParaRPr lang="en-GB" sz="1200" b="0" baseline="0" dirty="0">
                        <a:solidFill>
                          <a:schemeClr val="tx1"/>
                        </a:solidFill>
                        <a:effectLst/>
                        <a:latin typeface="+mn-lt"/>
                        <a:ea typeface="Times New Roman"/>
                      </a:endParaRPr>
                    </a:p>
                  </a:txBody>
                  <a:tcPr marL="62708" marR="627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440255"/>
                  </a:ext>
                </a:extLst>
              </a:tr>
            </a:tbl>
          </a:graphicData>
        </a:graphic>
      </p:graphicFrame>
      <p:sp>
        <p:nvSpPr>
          <p:cNvPr id="11" name="TextBox 10">
            <a:extLst>
              <a:ext uri="{FF2B5EF4-FFF2-40B4-BE49-F238E27FC236}">
                <a16:creationId xmlns:a16="http://schemas.microsoft.com/office/drawing/2014/main" id="{487B93BA-3577-4D37-900C-8EF4472F3E76}"/>
              </a:ext>
            </a:extLst>
          </p:cNvPr>
          <p:cNvSpPr txBox="1"/>
          <p:nvPr/>
        </p:nvSpPr>
        <p:spPr>
          <a:xfrm>
            <a:off x="373313" y="3583283"/>
            <a:ext cx="8813819" cy="276999"/>
          </a:xfrm>
          <a:prstGeom prst="rect">
            <a:avLst/>
          </a:prstGeom>
          <a:noFill/>
        </p:spPr>
        <p:txBody>
          <a:bodyPr wrap="square" rtlCol="0">
            <a:spAutoFit/>
          </a:bodyPr>
          <a:lstStyle/>
          <a:p>
            <a:pPr lvl="0" defTabSz="914400" eaLnBrk="0" fontAlgn="base" hangingPunct="0">
              <a:spcBef>
                <a:spcPct val="0"/>
              </a:spcBef>
              <a:spcAft>
                <a:spcPct val="0"/>
              </a:spcAft>
              <a:tabLst>
                <a:tab pos="1104900" algn="l"/>
              </a:tabLst>
            </a:pPr>
            <a:r>
              <a:rPr lang="en-GB" altLang="en-US" sz="1200" b="1" dirty="0">
                <a:solidFill>
                  <a:srgbClr val="002060"/>
                </a:solidFill>
                <a:latin typeface="Calibri" pitchFamily="34" charset="0"/>
                <a:ea typeface="Times New Roman" pitchFamily="18" charset="0"/>
                <a:cs typeface="Calibri" pitchFamily="34" charset="0"/>
              </a:rPr>
              <a:t>Nottinghamshire Police was inspected by HMICFRS during 2020/21 in the following areas:</a:t>
            </a:r>
            <a:endParaRPr lang="en-GB" altLang="en-US" sz="1200" dirty="0">
              <a:solidFill>
                <a:srgbClr val="002060"/>
              </a:solidFill>
            </a:endParaRPr>
          </a:p>
        </p:txBody>
      </p:sp>
      <p:graphicFrame>
        <p:nvGraphicFramePr>
          <p:cNvPr id="12" name="Table 11">
            <a:extLst>
              <a:ext uri="{FF2B5EF4-FFF2-40B4-BE49-F238E27FC236}">
                <a16:creationId xmlns:a16="http://schemas.microsoft.com/office/drawing/2014/main" id="{B711A9CE-EEB8-4DEC-96B5-18EEEDB1E1E7}"/>
              </a:ext>
            </a:extLst>
          </p:cNvPr>
          <p:cNvGraphicFramePr>
            <a:graphicFrameLocks noGrp="1"/>
          </p:cNvGraphicFramePr>
          <p:nvPr>
            <p:extLst>
              <p:ext uri="{D42A27DB-BD31-4B8C-83A1-F6EECF244321}">
                <p14:modId xmlns:p14="http://schemas.microsoft.com/office/powerpoint/2010/main" val="3798291556"/>
              </p:ext>
            </p:extLst>
          </p:nvPr>
        </p:nvGraphicFramePr>
        <p:xfrm>
          <a:off x="398233" y="4055659"/>
          <a:ext cx="8743081" cy="2352525"/>
        </p:xfrm>
        <a:graphic>
          <a:graphicData uri="http://schemas.openxmlformats.org/drawingml/2006/table">
            <a:tbl>
              <a:tblPr firstRow="1" firstCol="1" lastRow="1" lastCol="1" bandRow="1" bandCol="1">
                <a:tableStyleId>{5C22544A-7EE6-4342-B048-85BDC9FD1C3A}</a:tableStyleId>
              </a:tblPr>
              <a:tblGrid>
                <a:gridCol w="2307260">
                  <a:extLst>
                    <a:ext uri="{9D8B030D-6E8A-4147-A177-3AD203B41FA5}">
                      <a16:colId xmlns:a16="http://schemas.microsoft.com/office/drawing/2014/main" val="3078970180"/>
                    </a:ext>
                  </a:extLst>
                </a:gridCol>
                <a:gridCol w="4192954">
                  <a:extLst>
                    <a:ext uri="{9D8B030D-6E8A-4147-A177-3AD203B41FA5}">
                      <a16:colId xmlns:a16="http://schemas.microsoft.com/office/drawing/2014/main" val="2437388146"/>
                    </a:ext>
                  </a:extLst>
                </a:gridCol>
                <a:gridCol w="2242867">
                  <a:extLst>
                    <a:ext uri="{9D8B030D-6E8A-4147-A177-3AD203B41FA5}">
                      <a16:colId xmlns:a16="http://schemas.microsoft.com/office/drawing/2014/main" val="1359089784"/>
                    </a:ext>
                  </a:extLst>
                </a:gridCol>
              </a:tblGrid>
              <a:tr h="396431">
                <a:tc>
                  <a:txBody>
                    <a:bodyPr/>
                    <a:lstStyle/>
                    <a:p>
                      <a:pPr algn="l">
                        <a:spcAft>
                          <a:spcPts val="0"/>
                        </a:spcAft>
                      </a:pPr>
                      <a:r>
                        <a:rPr lang="en-GB" sz="1200" dirty="0">
                          <a:effectLst/>
                        </a:rPr>
                        <a:t>Inspection Area</a:t>
                      </a:r>
                      <a:endParaRPr lang="en-GB" sz="1200" dirty="0">
                        <a:effectLst/>
                        <a:latin typeface="Arial"/>
                        <a:ea typeface="Times New Roman"/>
                      </a:endParaRPr>
                    </a:p>
                  </a:txBody>
                  <a:tcPr marL="62708" marR="62708"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l">
                        <a:spcAft>
                          <a:spcPts val="0"/>
                        </a:spcAft>
                      </a:pPr>
                      <a:r>
                        <a:rPr lang="en-GB" sz="1200" dirty="0">
                          <a:effectLst/>
                          <a:latin typeface="+mn-lt"/>
                          <a:ea typeface="Times New Roman"/>
                        </a:rPr>
                        <a:t>Type of Inspection</a:t>
                      </a:r>
                    </a:p>
                  </a:txBody>
                  <a:tcPr marL="62708" marR="62708"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just">
                        <a:spcAft>
                          <a:spcPts val="0"/>
                        </a:spcAft>
                      </a:pPr>
                      <a:r>
                        <a:rPr lang="en-GB" sz="1200" dirty="0">
                          <a:effectLst/>
                        </a:rPr>
                        <a:t>Outcome</a:t>
                      </a:r>
                      <a:endParaRPr lang="en-GB" sz="1200" dirty="0">
                        <a:effectLst/>
                        <a:latin typeface="Arial"/>
                        <a:ea typeface="Times New Roman"/>
                      </a:endParaRPr>
                    </a:p>
                  </a:txBody>
                  <a:tcPr marL="62708" marR="62708"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498045942"/>
                  </a:ext>
                </a:extLst>
              </a:tr>
              <a:tr h="493054">
                <a:tc>
                  <a:txBody>
                    <a:bodyPr/>
                    <a:lstStyle/>
                    <a:p>
                      <a:pPr algn="just">
                        <a:spcAft>
                          <a:spcPts val="0"/>
                        </a:spcAft>
                      </a:pPr>
                      <a:r>
                        <a:rPr lang="en-GB" sz="1200" b="0" dirty="0">
                          <a:solidFill>
                            <a:schemeClr val="tx1"/>
                          </a:solidFill>
                          <a:effectLst/>
                          <a:latin typeface="+mn-lt"/>
                          <a:ea typeface="Times New Roman"/>
                        </a:rPr>
                        <a:t>Response to Covid-19</a:t>
                      </a:r>
                    </a:p>
                  </a:txBody>
                  <a:tcPr marL="62708" marR="627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GB" sz="1200" b="0" dirty="0">
                          <a:solidFill>
                            <a:schemeClr val="tx1"/>
                          </a:solidFill>
                          <a:effectLst/>
                          <a:latin typeface="+mn-lt"/>
                          <a:ea typeface="Times New Roman"/>
                        </a:rPr>
                        <a:t>Thematic Inspection</a:t>
                      </a:r>
                    </a:p>
                  </a:txBody>
                  <a:tcPr marL="62708" marR="627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GB" sz="1200" b="0" dirty="0">
                          <a:solidFill>
                            <a:schemeClr val="tx1"/>
                          </a:solidFill>
                          <a:effectLst/>
                          <a:latin typeface="+mn-lt"/>
                          <a:ea typeface="Times New Roman"/>
                        </a:rPr>
                        <a:t>All actions have been addressed and evidence submitted to HMICFRS. Force is awaiting formal sign off by HMICFRS. </a:t>
                      </a:r>
                      <a:endParaRPr lang="en-GB" sz="1200" b="0" baseline="0" dirty="0">
                        <a:solidFill>
                          <a:schemeClr val="tx1"/>
                        </a:solidFill>
                        <a:effectLst/>
                        <a:latin typeface="+mn-lt"/>
                        <a:ea typeface="Times New Roman"/>
                      </a:endParaRPr>
                    </a:p>
                  </a:txBody>
                  <a:tcPr marL="62708" marR="627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873750"/>
                  </a:ext>
                </a:extLst>
              </a:tr>
              <a:tr h="493054">
                <a:tc>
                  <a:txBody>
                    <a:bodyPr/>
                    <a:lstStyle/>
                    <a:p>
                      <a:pPr algn="just">
                        <a:spcAft>
                          <a:spcPts val="0"/>
                        </a:spcAft>
                      </a:pPr>
                      <a:r>
                        <a:rPr lang="en-GB" sz="1200" b="0" dirty="0">
                          <a:solidFill>
                            <a:schemeClr val="tx1"/>
                          </a:solidFill>
                          <a:effectLst/>
                          <a:latin typeface="+mn-lt"/>
                          <a:ea typeface="Times New Roman"/>
                        </a:rPr>
                        <a:t>Fraud</a:t>
                      </a:r>
                    </a:p>
                  </a:txBody>
                  <a:tcPr marL="62708" marR="627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GB" sz="1200" b="0" dirty="0">
                          <a:solidFill>
                            <a:schemeClr val="tx1"/>
                          </a:solidFill>
                          <a:effectLst/>
                          <a:latin typeface="+mn-lt"/>
                          <a:ea typeface="Times New Roman"/>
                        </a:rPr>
                        <a:t>Thematic Inspection</a:t>
                      </a:r>
                    </a:p>
                  </a:txBody>
                  <a:tcPr marL="62708" marR="627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GB" sz="1200" b="0" baseline="0" dirty="0">
                          <a:solidFill>
                            <a:schemeClr val="tx1"/>
                          </a:solidFill>
                          <a:effectLst/>
                          <a:latin typeface="+mn-lt"/>
                          <a:ea typeface="Times New Roman"/>
                        </a:rPr>
                        <a:t>All actions have been addressed and evidence submitted to HMICFRS. Force is awaiting formal sign off by HMICFRS.</a:t>
                      </a:r>
                    </a:p>
                  </a:txBody>
                  <a:tcPr marL="62708" marR="627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2171488"/>
                  </a:ext>
                </a:extLst>
              </a:tr>
              <a:tr h="493054">
                <a:tc>
                  <a:txBody>
                    <a:bodyPr/>
                    <a:lstStyle/>
                    <a:p>
                      <a:pPr algn="just">
                        <a:spcAft>
                          <a:spcPts val="0"/>
                        </a:spcAft>
                      </a:pPr>
                      <a:r>
                        <a:rPr lang="en-GB" sz="1200" b="0" dirty="0">
                          <a:solidFill>
                            <a:schemeClr val="tx1"/>
                          </a:solidFill>
                          <a:effectLst/>
                          <a:latin typeface="+mn-lt"/>
                          <a:ea typeface="Times New Roman"/>
                        </a:rPr>
                        <a:t>Neurodiversity</a:t>
                      </a:r>
                    </a:p>
                  </a:txBody>
                  <a:tcPr marL="62708" marR="627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GB" sz="1200" b="0" dirty="0">
                          <a:solidFill>
                            <a:schemeClr val="tx1"/>
                          </a:solidFill>
                          <a:effectLst/>
                          <a:latin typeface="+mn-lt"/>
                          <a:ea typeface="Times New Roman"/>
                        </a:rPr>
                        <a:t>CJS Prison, Probation, and Police</a:t>
                      </a:r>
                    </a:p>
                  </a:txBody>
                  <a:tcPr marL="62708" marR="627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0" dirty="0">
                          <a:solidFill>
                            <a:schemeClr val="tx1"/>
                          </a:solidFill>
                          <a:effectLst/>
                          <a:latin typeface="+mn-lt"/>
                          <a:ea typeface="Times New Roman"/>
                        </a:rPr>
                        <a:t>Recommendations currently being addressed.</a:t>
                      </a:r>
                    </a:p>
                  </a:txBody>
                  <a:tcPr marL="62708" marR="627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8842927"/>
                  </a:ext>
                </a:extLst>
              </a:tr>
            </a:tbl>
          </a:graphicData>
        </a:graphic>
      </p:graphicFrame>
      <p:pic>
        <p:nvPicPr>
          <p:cNvPr id="3" name="Picture 2">
            <a:extLst>
              <a:ext uri="{FF2B5EF4-FFF2-40B4-BE49-F238E27FC236}">
                <a16:creationId xmlns:a16="http://schemas.microsoft.com/office/drawing/2014/main" id="{73F530F7-0D01-3223-390F-5BC03CB954A6}"/>
              </a:ext>
            </a:extLst>
          </p:cNvPr>
          <p:cNvPicPr>
            <a:picLocks noChangeAspect="1"/>
          </p:cNvPicPr>
          <p:nvPr/>
        </p:nvPicPr>
        <p:blipFill>
          <a:blip r:embed="rId2"/>
          <a:stretch>
            <a:fillRect/>
          </a:stretch>
        </p:blipFill>
        <p:spPr>
          <a:xfrm>
            <a:off x="168154" y="711874"/>
            <a:ext cx="9294876" cy="1580388"/>
          </a:xfrm>
          <a:prstGeom prst="rect">
            <a:avLst/>
          </a:prstGeom>
        </p:spPr>
      </p:pic>
    </p:spTree>
    <p:extLst>
      <p:ext uri="{BB962C8B-B14F-4D97-AF65-F5344CB8AC3E}">
        <p14:creationId xmlns:p14="http://schemas.microsoft.com/office/powerpoint/2010/main" val="40214770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67945" y="-18000"/>
            <a:ext cx="338554" cy="6876000"/>
          </a:xfrm>
          <a:prstGeom prst="rect">
            <a:avLst/>
          </a:prstGeom>
          <a:solidFill>
            <a:srgbClr val="00206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ANNUAL GOVERNANCE STATEMENT</a:t>
            </a:r>
            <a:r>
              <a:rPr lang="en-GB" sz="1000" b="1" dirty="0">
                <a:solidFill>
                  <a:schemeClr val="bg1"/>
                </a:solidFill>
              </a:rPr>
              <a:t> |      STATEMENT OF ACCOUNTS –  2021-22</a:t>
            </a:r>
            <a:endParaRPr lang="en-GB" sz="1000" dirty="0">
              <a:solidFill>
                <a:schemeClr val="bg1"/>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1" y="6356358"/>
            <a:ext cx="315608" cy="365125"/>
          </a:xfrm>
        </p:spPr>
        <p:txBody>
          <a:bodyPr vert="horz"/>
          <a:lstStyle/>
          <a:p>
            <a:fld id="{97D3BC75-7245-4D53-964E-6D1A27AF082C}" type="slidenum">
              <a:rPr lang="en-GB" sz="1000" smtClean="0">
                <a:solidFill>
                  <a:schemeClr val="bg1"/>
                </a:solidFill>
              </a:rPr>
              <a:t>47</a:t>
            </a:fld>
            <a:endParaRPr lang="en-GB" sz="1000" dirty="0">
              <a:solidFill>
                <a:schemeClr val="bg1"/>
              </a:solidFill>
            </a:endParaRPr>
          </a:p>
        </p:txBody>
      </p:sp>
      <p:sp>
        <p:nvSpPr>
          <p:cNvPr id="5" name="TextBox 4"/>
          <p:cNvSpPr txBox="1"/>
          <p:nvPr/>
        </p:nvSpPr>
        <p:spPr>
          <a:xfrm>
            <a:off x="232402" y="441915"/>
            <a:ext cx="8859321" cy="3631763"/>
          </a:xfrm>
          <a:prstGeom prst="rect">
            <a:avLst/>
          </a:prstGeom>
          <a:noFill/>
        </p:spPr>
        <p:txBody>
          <a:bodyPr wrap="square" rtlCol="0">
            <a:spAutoFit/>
          </a:bodyPr>
          <a:lstStyle/>
          <a:p>
            <a:pPr lvl="0" algn="just" defTabSz="914400" eaLnBrk="0" fontAlgn="base" hangingPunct="0">
              <a:spcBef>
                <a:spcPct val="0"/>
              </a:spcBef>
              <a:spcAft>
                <a:spcPct val="0"/>
              </a:spcAft>
              <a:tabLst>
                <a:tab pos="1104900" algn="l"/>
              </a:tabLst>
            </a:pPr>
            <a:r>
              <a:rPr lang="en-GB" altLang="en-US" sz="1400" b="1" dirty="0">
                <a:solidFill>
                  <a:srgbClr val="002060"/>
                </a:solidFill>
                <a:latin typeface="Calibri" pitchFamily="34" charset="0"/>
                <a:ea typeface="Times New Roman" pitchFamily="18" charset="0"/>
                <a:cs typeface="Calibri" pitchFamily="34" charset="0"/>
              </a:rPr>
              <a:t>Chief Constable and Chief Finance Officer Declaration</a:t>
            </a:r>
            <a:endParaRPr lang="en-GB" altLang="en-US" sz="1200" dirty="0">
              <a:latin typeface="Calibri" pitchFamily="34" charset="0"/>
              <a:ea typeface="Times New Roman" pitchFamily="18" charset="0"/>
              <a:cs typeface="Calibri" pitchFamily="34" charset="0"/>
            </a:endParaRPr>
          </a:p>
          <a:p>
            <a:pPr lvl="0" algn="just" defTabSz="914400" eaLnBrk="0" fontAlgn="base" hangingPunct="0">
              <a:spcBef>
                <a:spcPct val="0"/>
              </a:spcBef>
              <a:spcAft>
                <a:spcPct val="0"/>
              </a:spcAft>
              <a:tabLst>
                <a:tab pos="1104900" algn="l"/>
              </a:tabLst>
            </a:pPr>
            <a:r>
              <a:rPr lang="en-GB" altLang="en-US" sz="1200" dirty="0">
                <a:latin typeface="Calibri" pitchFamily="34" charset="0"/>
                <a:ea typeface="Times New Roman" pitchFamily="18" charset="0"/>
                <a:cs typeface="Calibri" pitchFamily="34" charset="0"/>
              </a:rPr>
              <a:t>We propose over the coming year to take steps to address the improvement actions identified above to further enhance our governance arrangements.  We are satisfied that these steps will address the need for improvement that were identified in our review of effectiveness and will monitor their implementation as part of our next annual review.</a:t>
            </a:r>
          </a:p>
          <a:p>
            <a:pPr lvl="0" algn="just" defTabSz="914400" eaLnBrk="0" fontAlgn="base" hangingPunct="0">
              <a:spcBef>
                <a:spcPct val="0"/>
              </a:spcBef>
              <a:spcAft>
                <a:spcPct val="0"/>
              </a:spcAft>
              <a:tabLst>
                <a:tab pos="1104900" algn="l"/>
              </a:tabLst>
            </a:pPr>
            <a:endParaRPr lang="en-GB" altLang="en-US" sz="1200" dirty="0">
              <a:latin typeface="Calibri" pitchFamily="34" charset="0"/>
              <a:cs typeface="Calibri" pitchFamily="34" charset="0"/>
            </a:endParaRPr>
          </a:p>
          <a:p>
            <a:pPr lvl="0" algn="just" defTabSz="914400" eaLnBrk="0" fontAlgn="base" hangingPunct="0">
              <a:spcBef>
                <a:spcPct val="0"/>
              </a:spcBef>
              <a:spcAft>
                <a:spcPct val="0"/>
              </a:spcAft>
              <a:tabLst>
                <a:tab pos="1104900" algn="l"/>
              </a:tabLst>
            </a:pPr>
            <a:endParaRPr lang="en-GB" altLang="en-US" sz="1200" dirty="0">
              <a:latin typeface="Calibri" pitchFamily="34" charset="0"/>
              <a:cs typeface="Calibri" pitchFamily="34" charset="0"/>
            </a:endParaRPr>
          </a:p>
          <a:p>
            <a:pPr lvl="0" algn="just" defTabSz="914400" eaLnBrk="0" fontAlgn="base" hangingPunct="0">
              <a:spcBef>
                <a:spcPct val="0"/>
              </a:spcBef>
              <a:spcAft>
                <a:spcPct val="0"/>
              </a:spcAft>
              <a:tabLst>
                <a:tab pos="1104900" algn="l"/>
              </a:tabLst>
            </a:pPr>
            <a:endParaRPr lang="en-GB" altLang="en-US" sz="1200" dirty="0">
              <a:latin typeface="Calibri" pitchFamily="34" charset="0"/>
              <a:cs typeface="Calibri" pitchFamily="34" charset="0"/>
            </a:endParaRPr>
          </a:p>
          <a:p>
            <a:pPr lvl="0" algn="just" defTabSz="914400" eaLnBrk="0" fontAlgn="base" hangingPunct="0">
              <a:spcBef>
                <a:spcPct val="0"/>
              </a:spcBef>
              <a:spcAft>
                <a:spcPct val="0"/>
              </a:spcAft>
              <a:tabLst>
                <a:tab pos="1104900" algn="l"/>
              </a:tabLst>
            </a:pPr>
            <a:r>
              <a:rPr lang="en-GB" altLang="en-US" sz="1200" dirty="0">
                <a:latin typeface="Calibri" pitchFamily="34" charset="0"/>
                <a:cs typeface="Calibri" pitchFamily="34" charset="0"/>
              </a:rPr>
              <a:t>Signed:			Signed:</a:t>
            </a:r>
          </a:p>
          <a:p>
            <a:pPr lvl="0" algn="just" defTabSz="914400" eaLnBrk="0" fontAlgn="base" hangingPunct="0">
              <a:spcBef>
                <a:spcPct val="0"/>
              </a:spcBef>
              <a:spcAft>
                <a:spcPct val="0"/>
              </a:spcAft>
              <a:tabLst>
                <a:tab pos="1104900" algn="l"/>
              </a:tabLst>
            </a:pPr>
            <a:endParaRPr lang="en-GB" altLang="en-US" sz="1200" dirty="0">
              <a:latin typeface="Calibri" pitchFamily="34" charset="0"/>
              <a:cs typeface="Calibri" pitchFamily="34" charset="0"/>
            </a:endParaRPr>
          </a:p>
          <a:p>
            <a:pPr lvl="0" algn="just" defTabSz="914400" eaLnBrk="0" fontAlgn="base" hangingPunct="0">
              <a:spcBef>
                <a:spcPct val="0"/>
              </a:spcBef>
              <a:spcAft>
                <a:spcPct val="0"/>
              </a:spcAft>
              <a:tabLst>
                <a:tab pos="1104900" algn="l"/>
              </a:tabLst>
            </a:pPr>
            <a:endParaRPr lang="en-GB" altLang="en-US" sz="1200" dirty="0">
              <a:latin typeface="Calibri" pitchFamily="34" charset="0"/>
              <a:cs typeface="Calibri" pitchFamily="34" charset="0"/>
            </a:endParaRPr>
          </a:p>
          <a:p>
            <a:pPr lvl="0" algn="just" defTabSz="914400" eaLnBrk="0" fontAlgn="base" hangingPunct="0">
              <a:spcBef>
                <a:spcPct val="0"/>
              </a:spcBef>
              <a:spcAft>
                <a:spcPct val="0"/>
              </a:spcAft>
              <a:tabLst>
                <a:tab pos="1104900" algn="l"/>
              </a:tabLst>
            </a:pPr>
            <a:endParaRPr lang="en-GB" altLang="en-US" sz="1200" dirty="0">
              <a:latin typeface="Calibri" pitchFamily="34" charset="0"/>
              <a:cs typeface="Calibri" pitchFamily="34" charset="0"/>
            </a:endParaRPr>
          </a:p>
          <a:p>
            <a:pPr lvl="0" algn="just" defTabSz="914400" eaLnBrk="0" fontAlgn="base" hangingPunct="0">
              <a:spcBef>
                <a:spcPct val="0"/>
              </a:spcBef>
              <a:spcAft>
                <a:spcPct val="0"/>
              </a:spcAft>
              <a:tabLst>
                <a:tab pos="1104900" algn="l"/>
              </a:tabLst>
            </a:pPr>
            <a:endParaRPr lang="en-GB" altLang="en-US" sz="1200" dirty="0">
              <a:latin typeface="Calibri" pitchFamily="34" charset="0"/>
              <a:cs typeface="Calibri" pitchFamily="34" charset="0"/>
            </a:endParaRPr>
          </a:p>
          <a:p>
            <a:pPr lvl="0" algn="just" defTabSz="914400" eaLnBrk="0" fontAlgn="base" hangingPunct="0">
              <a:spcBef>
                <a:spcPct val="0"/>
              </a:spcBef>
              <a:spcAft>
                <a:spcPct val="0"/>
              </a:spcAft>
              <a:tabLst>
                <a:tab pos="1104900" algn="l"/>
              </a:tabLst>
            </a:pPr>
            <a:endParaRPr lang="en-GB" altLang="en-US" sz="1200" dirty="0">
              <a:latin typeface="Calibri" pitchFamily="34" charset="0"/>
              <a:cs typeface="Calibri" pitchFamily="34" charset="0"/>
            </a:endParaRPr>
          </a:p>
          <a:p>
            <a:pPr lvl="0" algn="just" defTabSz="914400" eaLnBrk="0" fontAlgn="base" hangingPunct="0">
              <a:spcBef>
                <a:spcPct val="0"/>
              </a:spcBef>
              <a:spcAft>
                <a:spcPct val="0"/>
              </a:spcAft>
              <a:tabLst>
                <a:tab pos="1104900" algn="l"/>
              </a:tabLst>
            </a:pPr>
            <a:endParaRPr lang="en-GB" altLang="en-US" sz="1200" dirty="0">
              <a:latin typeface="Calibri" pitchFamily="34" charset="0"/>
              <a:cs typeface="Calibri" pitchFamily="34" charset="0"/>
            </a:endParaRPr>
          </a:p>
          <a:p>
            <a:pPr lvl="0" algn="just" defTabSz="914400" eaLnBrk="0" fontAlgn="base" hangingPunct="0">
              <a:spcBef>
                <a:spcPct val="0"/>
              </a:spcBef>
              <a:spcAft>
                <a:spcPct val="0"/>
              </a:spcAft>
              <a:tabLst>
                <a:tab pos="1104900" algn="l"/>
              </a:tabLst>
            </a:pPr>
            <a:endParaRPr lang="en-GB" altLang="en-US" sz="1200" dirty="0">
              <a:latin typeface="Calibri" pitchFamily="34" charset="0"/>
              <a:cs typeface="Calibri" pitchFamily="34" charset="0"/>
            </a:endParaRPr>
          </a:p>
          <a:p>
            <a:pPr lvl="0" algn="just" defTabSz="914400" eaLnBrk="0" fontAlgn="base" hangingPunct="0">
              <a:spcBef>
                <a:spcPct val="0"/>
              </a:spcBef>
              <a:spcAft>
                <a:spcPct val="0"/>
              </a:spcAft>
              <a:tabLst>
                <a:tab pos="1104900" algn="l"/>
              </a:tabLst>
            </a:pPr>
            <a:endParaRPr lang="en-GB" altLang="en-US" sz="1200" dirty="0">
              <a:latin typeface="Calibri" pitchFamily="34" charset="0"/>
              <a:cs typeface="Calibri" pitchFamily="34" charset="0"/>
            </a:endParaRPr>
          </a:p>
          <a:p>
            <a:pPr lvl="0" algn="just" defTabSz="914400" eaLnBrk="0" fontAlgn="base" hangingPunct="0">
              <a:spcBef>
                <a:spcPct val="0"/>
              </a:spcBef>
              <a:spcAft>
                <a:spcPct val="0"/>
              </a:spcAft>
              <a:tabLst>
                <a:tab pos="1104900" algn="l"/>
              </a:tabLst>
            </a:pPr>
            <a:r>
              <a:rPr lang="en-GB" altLang="en-US" sz="1200" dirty="0">
                <a:solidFill>
                  <a:srgbClr val="002060"/>
                </a:solidFill>
                <a:latin typeface="Calibri" pitchFamily="34" charset="0"/>
                <a:cs typeface="Calibri" pitchFamily="34" charset="0"/>
              </a:rPr>
              <a:t>Kate Meynell			Mark Kimberley</a:t>
            </a:r>
          </a:p>
          <a:p>
            <a:pPr lvl="0" algn="just" defTabSz="914400" eaLnBrk="0" fontAlgn="base" hangingPunct="0">
              <a:spcBef>
                <a:spcPct val="0"/>
              </a:spcBef>
              <a:spcAft>
                <a:spcPct val="0"/>
              </a:spcAft>
              <a:tabLst>
                <a:tab pos="1104900" algn="l"/>
              </a:tabLst>
            </a:pPr>
            <a:r>
              <a:rPr lang="en-GB" altLang="en-US" sz="1200" dirty="0">
                <a:solidFill>
                  <a:srgbClr val="002060"/>
                </a:solidFill>
                <a:latin typeface="Calibri" pitchFamily="34" charset="0"/>
                <a:cs typeface="Calibri" pitchFamily="34" charset="0"/>
              </a:rPr>
              <a:t>Chief Constable			Chief Financial Officer</a:t>
            </a:r>
          </a:p>
          <a:p>
            <a:pPr lvl="0" algn="just" defTabSz="914400" eaLnBrk="0" fontAlgn="base" hangingPunct="0">
              <a:spcBef>
                <a:spcPct val="0"/>
              </a:spcBef>
              <a:spcAft>
                <a:spcPct val="0"/>
              </a:spcAft>
              <a:tabLst>
                <a:tab pos="1104900" algn="l"/>
              </a:tabLst>
            </a:pPr>
            <a:endParaRPr lang="en-GB" altLang="en-US" sz="1200" dirty="0"/>
          </a:p>
        </p:txBody>
      </p:sp>
    </p:spTree>
    <p:extLst>
      <p:ext uri="{BB962C8B-B14F-4D97-AF65-F5344CB8AC3E}">
        <p14:creationId xmlns:p14="http://schemas.microsoft.com/office/powerpoint/2010/main" val="8797318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police cars on a road&#10;&#10;Description automatically generated with low confidence">
            <a:extLst>
              <a:ext uri="{FF2B5EF4-FFF2-40B4-BE49-F238E27FC236}">
                <a16:creationId xmlns:a16="http://schemas.microsoft.com/office/drawing/2014/main" id="{EA21F75B-DAD6-1BBD-8F5D-7515EA673581}"/>
              </a:ext>
            </a:extLst>
          </p:cNvPr>
          <p:cNvPicPr>
            <a:picLocks noChangeAspect="1"/>
          </p:cNvPicPr>
          <p:nvPr/>
        </p:nvPicPr>
        <p:blipFill rotWithShape="1">
          <a:blip r:embed="rId2">
            <a:extLst>
              <a:ext uri="{28A0092B-C50C-407E-A947-70E740481C1C}">
                <a14:useLocalDpi xmlns:a14="http://schemas.microsoft.com/office/drawing/2010/main" val="0"/>
              </a:ext>
            </a:extLst>
          </a:blip>
          <a:srcRect l="7331" r="11420"/>
          <a:stretch/>
        </p:blipFill>
        <p:spPr>
          <a:xfrm>
            <a:off x="0" y="0"/>
            <a:ext cx="9906000" cy="6858000"/>
          </a:xfrm>
          <a:prstGeom prst="rect">
            <a:avLst/>
          </a:prstGeom>
        </p:spPr>
      </p:pic>
      <p:sp>
        <p:nvSpPr>
          <p:cNvPr id="2" name="TextBox 1"/>
          <p:cNvSpPr txBox="1"/>
          <p:nvPr/>
        </p:nvSpPr>
        <p:spPr>
          <a:xfrm>
            <a:off x="3077198" y="578359"/>
            <a:ext cx="3751604" cy="523220"/>
          </a:xfrm>
          <a:prstGeom prst="rect">
            <a:avLst/>
          </a:prstGeom>
          <a:noFill/>
        </p:spPr>
        <p:txBody>
          <a:bodyPr wrap="square" rtlCol="0">
            <a:spAutoFit/>
          </a:bodyPr>
          <a:lstStyle/>
          <a:p>
            <a:r>
              <a:rPr lang="en-GB" sz="2800" dirty="0">
                <a:solidFill>
                  <a:schemeClr val="bg1"/>
                </a:solidFill>
              </a:rPr>
              <a:t>FINANCIAL STATEMENTS </a:t>
            </a:r>
            <a:r>
              <a:rPr lang="en-GB" sz="2800" dirty="0">
                <a:solidFill>
                  <a:srgbClr val="FF0000"/>
                </a:solidFill>
              </a:rPr>
              <a:t> </a:t>
            </a:r>
            <a:endParaRPr lang="en-GB" sz="2800" dirty="0">
              <a:solidFill>
                <a:schemeClr val="bg1"/>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005455" y="6199607"/>
            <a:ext cx="798997" cy="523219"/>
          </a:xfrm>
        </p:spPr>
        <p:txBody>
          <a:bodyPr vert="horz"/>
          <a:lstStyle/>
          <a:p>
            <a:fld id="{8DDDE3C8-E522-45B2-AB95-93474BEF6781}" type="slidenum">
              <a:rPr lang="en-GB" sz="1000" smtClean="0">
                <a:solidFill>
                  <a:schemeClr val="bg1"/>
                </a:solidFill>
              </a:rPr>
              <a:t>48</a:t>
            </a:fld>
            <a:endParaRPr lang="en-GB" sz="1000" dirty="0">
              <a:solidFill>
                <a:schemeClr val="bg1"/>
              </a:solidFill>
            </a:endParaRPr>
          </a:p>
        </p:txBody>
      </p:sp>
    </p:spTree>
    <p:extLst>
      <p:ext uri="{BB962C8B-B14F-4D97-AF65-F5344CB8AC3E}">
        <p14:creationId xmlns:p14="http://schemas.microsoft.com/office/powerpoint/2010/main" val="34677197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67446" y="-18000"/>
            <a:ext cx="338554" cy="6876000"/>
          </a:xfrm>
          <a:prstGeom prst="rect">
            <a:avLst/>
          </a:prstGeom>
          <a:solidFill>
            <a:srgbClr val="C45911"/>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rPr>
              <a:t>FINANCIAL STATEMENTS     |       STATEMENT OF ACCOUNTS – 2021-22</a:t>
            </a:r>
            <a:endParaRPr lang="en-GB" sz="1000" dirty="0">
              <a:solidFill>
                <a:schemeClr val="bg1"/>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2" y="6356358"/>
            <a:ext cx="315109" cy="365125"/>
          </a:xfrm>
        </p:spPr>
        <p:txBody>
          <a:bodyPr vert="horz"/>
          <a:lstStyle/>
          <a:p>
            <a:r>
              <a:rPr lang="en-GB" sz="1000" dirty="0">
                <a:solidFill>
                  <a:schemeClr val="bg1"/>
                </a:solidFill>
              </a:rPr>
              <a:t>49</a:t>
            </a:r>
          </a:p>
        </p:txBody>
      </p:sp>
      <p:graphicFrame>
        <p:nvGraphicFramePr>
          <p:cNvPr id="3" name="Table 2">
            <a:extLst>
              <a:ext uri="{FF2B5EF4-FFF2-40B4-BE49-F238E27FC236}">
                <a16:creationId xmlns:a16="http://schemas.microsoft.com/office/drawing/2014/main" id="{42DDBC9F-D01B-4665-AE20-ECDA3A9FED04}"/>
              </a:ext>
            </a:extLst>
          </p:cNvPr>
          <p:cNvGraphicFramePr>
            <a:graphicFrameLocks noGrp="1"/>
          </p:cNvGraphicFramePr>
          <p:nvPr>
            <p:extLst>
              <p:ext uri="{D42A27DB-BD31-4B8C-83A1-F6EECF244321}">
                <p14:modId xmlns:p14="http://schemas.microsoft.com/office/powerpoint/2010/main" val="3044627776"/>
              </p:ext>
            </p:extLst>
          </p:nvPr>
        </p:nvGraphicFramePr>
        <p:xfrm>
          <a:off x="370031" y="532427"/>
          <a:ext cx="8893712" cy="1248410"/>
        </p:xfrm>
        <a:graphic>
          <a:graphicData uri="http://schemas.openxmlformats.org/drawingml/2006/table">
            <a:tbl>
              <a:tblPr firstRow="1" bandRow="1">
                <a:tableStyleId>{5C22544A-7EE6-4342-B048-85BDC9FD1C3A}</a:tableStyleId>
              </a:tblPr>
              <a:tblGrid>
                <a:gridCol w="4446856">
                  <a:extLst>
                    <a:ext uri="{9D8B030D-6E8A-4147-A177-3AD203B41FA5}">
                      <a16:colId xmlns:a16="http://schemas.microsoft.com/office/drawing/2014/main" val="2041282725"/>
                    </a:ext>
                  </a:extLst>
                </a:gridCol>
                <a:gridCol w="4446856">
                  <a:extLst>
                    <a:ext uri="{9D8B030D-6E8A-4147-A177-3AD203B41FA5}">
                      <a16:colId xmlns:a16="http://schemas.microsoft.com/office/drawing/2014/main" val="4066817797"/>
                    </a:ext>
                  </a:extLst>
                </a:gridCol>
              </a:tblGrid>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latin typeface="+mn-lt"/>
                          <a:cs typeface="Arial" panose="020B0604020202020204" pitchFamily="34" charset="0"/>
                        </a:rPr>
                        <a:t>Comprehensive Income and Expenditure Statement (CIES)</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45911"/>
                    </a:solidFill>
                  </a:tcPr>
                </a:tc>
                <a:tc hMerge="1">
                  <a:txBody>
                    <a:bodyPr/>
                    <a:lstStyle/>
                    <a:p>
                      <a:endParaRPr lang="en-GB" sz="14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860684127"/>
                  </a:ext>
                </a:extLst>
              </a:tr>
              <a:tr h="370840">
                <a:tc>
                  <a:txBody>
                    <a:bodyPr/>
                    <a:lstStyle/>
                    <a:p>
                      <a:pPr algn="just">
                        <a:spcAft>
                          <a:spcPts val="800"/>
                        </a:spcAft>
                      </a:pPr>
                      <a:r>
                        <a:rPr lang="en-GB" sz="1200" kern="1200" dirty="0">
                          <a:solidFill>
                            <a:schemeClr val="dk1"/>
                          </a:solidFill>
                          <a:effectLst/>
                          <a:latin typeface="+mn-lt"/>
                          <a:ea typeface="+mn-ea"/>
                          <a:cs typeface="Arial" panose="020B0604020202020204" pitchFamily="34" charset="0"/>
                        </a:rPr>
                        <a:t>The Comprehensive Income and Expenditure Statement shows the accounting cost in the year of providing services in accordance with generally accepted accounting practices, rather than the amount to be funded from taxation.</a:t>
                      </a:r>
                      <a:endParaRPr lang="en-US" sz="1200" b="0" kern="1200" dirty="0">
                        <a:solidFill>
                          <a:schemeClr val="dk1"/>
                        </a:solidFill>
                        <a:effectLst/>
                        <a:latin typeface="+mn-lt"/>
                        <a:ea typeface="+mn-ea"/>
                        <a:cs typeface="Arial" panose="020B0604020202020204" pitchFamily="34" charset="0"/>
                      </a:endParaRPr>
                    </a:p>
                  </a:txBody>
                  <a:tcPr marL="100330" marR="100330" marT="73025" marB="7302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0000"/>
                        </a:lnSpc>
                        <a:spcAft>
                          <a:spcPts val="800"/>
                        </a:spcAft>
                      </a:pPr>
                      <a:r>
                        <a:rPr lang="en-GB" sz="1200" kern="1200" dirty="0">
                          <a:solidFill>
                            <a:schemeClr val="dk1"/>
                          </a:solidFill>
                          <a:effectLst/>
                          <a:latin typeface="+mn-lt"/>
                          <a:ea typeface="+mn-ea"/>
                          <a:cs typeface="Arial" panose="020B0604020202020204" pitchFamily="34" charset="0"/>
                        </a:rPr>
                        <a:t>Precepts are made to cover expenditure in accordance with statutory requirements; this may be different from the accounting cost. The taxation position is shown in both the Expenditure Funding Analysis and the Movement in Reserves Statement.</a:t>
                      </a:r>
                      <a:endParaRPr lang="en-GB" sz="1200" dirty="0">
                        <a:latin typeface="+mn-lt"/>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871684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683315499"/>
              </p:ext>
            </p:extLst>
          </p:nvPr>
        </p:nvGraphicFramePr>
        <p:xfrm>
          <a:off x="514350" y="1939766"/>
          <a:ext cx="8658224" cy="3746658"/>
        </p:xfrm>
        <a:graphic>
          <a:graphicData uri="http://schemas.openxmlformats.org/drawingml/2006/table">
            <a:tbl>
              <a:tblPr/>
              <a:tblGrid>
                <a:gridCol w="1022421">
                  <a:extLst>
                    <a:ext uri="{9D8B030D-6E8A-4147-A177-3AD203B41FA5}">
                      <a16:colId xmlns:a16="http://schemas.microsoft.com/office/drawing/2014/main" val="20000"/>
                    </a:ext>
                  </a:extLst>
                </a:gridCol>
                <a:gridCol w="1022421">
                  <a:extLst>
                    <a:ext uri="{9D8B030D-6E8A-4147-A177-3AD203B41FA5}">
                      <a16:colId xmlns:a16="http://schemas.microsoft.com/office/drawing/2014/main" val="20001"/>
                    </a:ext>
                  </a:extLst>
                </a:gridCol>
                <a:gridCol w="1032128">
                  <a:extLst>
                    <a:ext uri="{9D8B030D-6E8A-4147-A177-3AD203B41FA5}">
                      <a16:colId xmlns:a16="http://schemas.microsoft.com/office/drawing/2014/main" val="20002"/>
                    </a:ext>
                  </a:extLst>
                </a:gridCol>
                <a:gridCol w="2513991">
                  <a:extLst>
                    <a:ext uri="{9D8B030D-6E8A-4147-A177-3AD203B41FA5}">
                      <a16:colId xmlns:a16="http://schemas.microsoft.com/office/drawing/2014/main" val="20003"/>
                    </a:ext>
                  </a:extLst>
                </a:gridCol>
                <a:gridCol w="1022421">
                  <a:extLst>
                    <a:ext uri="{9D8B030D-6E8A-4147-A177-3AD203B41FA5}">
                      <a16:colId xmlns:a16="http://schemas.microsoft.com/office/drawing/2014/main" val="20004"/>
                    </a:ext>
                  </a:extLst>
                </a:gridCol>
                <a:gridCol w="1022421">
                  <a:extLst>
                    <a:ext uri="{9D8B030D-6E8A-4147-A177-3AD203B41FA5}">
                      <a16:colId xmlns:a16="http://schemas.microsoft.com/office/drawing/2014/main" val="20005"/>
                    </a:ext>
                  </a:extLst>
                </a:gridCol>
                <a:gridCol w="1022421">
                  <a:extLst>
                    <a:ext uri="{9D8B030D-6E8A-4147-A177-3AD203B41FA5}">
                      <a16:colId xmlns:a16="http://schemas.microsoft.com/office/drawing/2014/main" val="20006"/>
                    </a:ext>
                  </a:extLst>
                </a:gridCol>
              </a:tblGrid>
              <a:tr h="301381">
                <a:tc gridSpan="3">
                  <a:txBody>
                    <a:bodyPr/>
                    <a:lstStyle/>
                    <a:p>
                      <a:pPr algn="ctr" fontAlgn="ctr"/>
                      <a:r>
                        <a:rPr lang="en-GB" sz="1400" b="1" i="0" u="none" strike="noStrike" dirty="0">
                          <a:solidFill>
                            <a:srgbClr val="FFFFFF"/>
                          </a:solidFill>
                          <a:effectLst/>
                          <a:latin typeface="+mn-lt"/>
                        </a:rPr>
                        <a:t>2020-21</a:t>
                      </a:r>
                    </a:p>
                  </a:txBody>
                  <a:tcPr marL="0" marR="0" marT="0" marB="0" anchor="ctr">
                    <a:lnL w="1270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45911"/>
                    </a:solidFill>
                  </a:tcPr>
                </a:tc>
                <a:tc hMerge="1">
                  <a:txBody>
                    <a:bodyPr/>
                    <a:lstStyle/>
                    <a:p>
                      <a:endParaRPr lang="en-GB"/>
                    </a:p>
                  </a:txBody>
                  <a:tcPr/>
                </a:tc>
                <a:tc hMerge="1">
                  <a:txBody>
                    <a:bodyPr/>
                    <a:lstStyle/>
                    <a:p>
                      <a:endParaRPr lang="en-GB"/>
                    </a:p>
                  </a:txBody>
                  <a:tcPr/>
                </a:tc>
                <a:tc>
                  <a:txBody>
                    <a:bodyPr/>
                    <a:lstStyle/>
                    <a:p>
                      <a:pPr algn="ctr" fontAlgn="ctr"/>
                      <a:r>
                        <a:rPr lang="en-GB" sz="1400" b="1" i="0" u="none" strike="noStrike" dirty="0">
                          <a:solidFill>
                            <a:srgbClr val="FFFFFF"/>
                          </a:solidFill>
                          <a:effectLst/>
                          <a:latin typeface="+mn-lt"/>
                        </a:rPr>
                        <a:t> </a:t>
                      </a:r>
                    </a:p>
                  </a:txBody>
                  <a:tcPr marL="0" marR="0"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45911"/>
                    </a:solidFill>
                  </a:tcPr>
                </a:tc>
                <a:tc gridSpan="3">
                  <a:txBody>
                    <a:bodyPr/>
                    <a:lstStyle/>
                    <a:p>
                      <a:pPr algn="ctr" fontAlgn="ctr"/>
                      <a:r>
                        <a:rPr lang="en-GB" sz="1400" b="1" i="0" u="none" strike="noStrike" dirty="0">
                          <a:solidFill>
                            <a:srgbClr val="FFFFFF"/>
                          </a:solidFill>
                          <a:effectLst/>
                          <a:latin typeface="+mn-lt"/>
                        </a:rPr>
                        <a:t>2021-22</a:t>
                      </a:r>
                    </a:p>
                  </a:txBody>
                  <a:tcPr marL="0" marR="0" marT="0" marB="0" anchor="ctr">
                    <a:lnL w="6350"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4591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417068">
                <a:tc>
                  <a:txBody>
                    <a:bodyPr/>
                    <a:lstStyle/>
                    <a:p>
                      <a:pPr algn="ctr" fontAlgn="ctr"/>
                      <a:r>
                        <a:rPr lang="en-GB" sz="1000" b="1" i="0" u="none" strike="noStrike" dirty="0">
                          <a:solidFill>
                            <a:schemeClr val="bg1"/>
                          </a:solidFill>
                          <a:effectLst/>
                          <a:latin typeface="Arial"/>
                        </a:rPr>
                        <a:t>Expenditure</a:t>
                      </a:r>
                    </a:p>
                  </a:txBody>
                  <a:tcPr marL="0" marR="0" marT="0" marB="0" anchor="ctr">
                    <a:lnL w="12700" cap="flat" cmpd="sng" algn="ctr">
                      <a:solidFill>
                        <a:srgbClr val="C4591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45911"/>
                    </a:solidFill>
                  </a:tcPr>
                </a:tc>
                <a:tc>
                  <a:txBody>
                    <a:bodyPr/>
                    <a:lstStyle/>
                    <a:p>
                      <a:pPr algn="ctr" fontAlgn="ctr"/>
                      <a:r>
                        <a:rPr lang="en-GB" sz="1200" b="1" i="0" u="none" strike="noStrike" dirty="0">
                          <a:solidFill>
                            <a:schemeClr val="bg1"/>
                          </a:solidFill>
                          <a:effectLst/>
                          <a:latin typeface="+mn-lt"/>
                        </a:rPr>
                        <a:t>Income          </a:t>
                      </a:r>
                      <a:r>
                        <a:rPr lang="en-GB" sz="1200" b="0" i="0" u="none" strike="noStrike" dirty="0">
                          <a:solidFill>
                            <a:schemeClr val="bg1"/>
                          </a:solidFill>
                          <a:effectLst/>
                          <a:latin typeface="+mn-lt"/>
                        </a:rPr>
                        <a:t> </a:t>
                      </a:r>
                      <a:br>
                        <a:rPr lang="en-GB" sz="1200" b="0" i="0" u="none" strike="noStrike" dirty="0">
                          <a:solidFill>
                            <a:schemeClr val="bg1"/>
                          </a:solidFill>
                          <a:effectLst/>
                          <a:latin typeface="+mn-lt"/>
                        </a:rPr>
                      </a:br>
                      <a:r>
                        <a:rPr lang="en-GB" sz="1200" b="0" i="0" u="none" strike="noStrike" dirty="0">
                          <a:solidFill>
                            <a:schemeClr val="bg1"/>
                          </a:solidFill>
                          <a:effectLst/>
                          <a:latin typeface="+mn-lt"/>
                        </a:rPr>
                        <a:t>(Note 13)</a:t>
                      </a:r>
                      <a:endParaRPr lang="en-GB" sz="1200" b="1" i="0" u="none" strike="noStrike" dirty="0">
                        <a:solidFill>
                          <a:schemeClr val="bg1"/>
                        </a:solidFill>
                        <a:effectLst/>
                        <a:latin typeface="+mn-lt"/>
                      </a:endParaRPr>
                    </a:p>
                  </a:txBody>
                  <a:tcPr marL="85725"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45911"/>
                    </a:solidFill>
                  </a:tcPr>
                </a:tc>
                <a:tc>
                  <a:txBody>
                    <a:bodyPr/>
                    <a:lstStyle/>
                    <a:p>
                      <a:pPr algn="ctr" fontAlgn="ctr"/>
                      <a:r>
                        <a:rPr lang="en-GB" sz="1200" b="1" i="0" u="none" strike="noStrike" dirty="0">
                          <a:solidFill>
                            <a:schemeClr val="bg1"/>
                          </a:solidFill>
                          <a:effectLst/>
                          <a:latin typeface="+mn-lt"/>
                        </a:rPr>
                        <a:t>Net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45911"/>
                    </a:solidFill>
                  </a:tcPr>
                </a:tc>
                <a:tc>
                  <a:txBody>
                    <a:bodyPr/>
                    <a:lstStyle/>
                    <a:p>
                      <a:pPr algn="ctr" fontAlgn="ctr"/>
                      <a:r>
                        <a:rPr lang="en-GB" sz="1200" b="1" i="0" u="none" strike="noStrike" dirty="0">
                          <a:solidFill>
                            <a:schemeClr val="bg1"/>
                          </a:solidFill>
                          <a:effectLst/>
                          <a:latin typeface="+mn-lt"/>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45911"/>
                    </a:solidFill>
                  </a:tcPr>
                </a:tc>
                <a:tc>
                  <a:txBody>
                    <a:bodyPr/>
                    <a:lstStyle/>
                    <a:p>
                      <a:pPr algn="ctr" fontAlgn="ctr"/>
                      <a:r>
                        <a:rPr lang="en-GB" sz="1200" b="1" i="0" u="none" strike="noStrike" dirty="0">
                          <a:solidFill>
                            <a:schemeClr val="bg1"/>
                          </a:solidFill>
                          <a:effectLst/>
                          <a:latin typeface="+mn-lt"/>
                        </a:rPr>
                        <a:t>Expenditure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45911"/>
                    </a:solidFill>
                  </a:tcPr>
                </a:tc>
                <a:tc>
                  <a:txBody>
                    <a:bodyPr/>
                    <a:lstStyle/>
                    <a:p>
                      <a:pPr algn="ctr" fontAlgn="ctr"/>
                      <a:r>
                        <a:rPr lang="en-GB" sz="1200" b="1" i="0" u="none" strike="noStrike" dirty="0">
                          <a:solidFill>
                            <a:schemeClr val="bg1"/>
                          </a:solidFill>
                          <a:effectLst/>
                          <a:latin typeface="+mn-lt"/>
                        </a:rPr>
                        <a:t>Income          </a:t>
                      </a:r>
                      <a:r>
                        <a:rPr lang="en-GB" sz="1200" b="0" i="0" u="none" strike="noStrike" dirty="0">
                          <a:solidFill>
                            <a:schemeClr val="bg1"/>
                          </a:solidFill>
                          <a:effectLst/>
                          <a:latin typeface="+mn-lt"/>
                        </a:rPr>
                        <a:t> </a:t>
                      </a:r>
                      <a:br>
                        <a:rPr lang="en-GB" sz="1200" b="0" i="0" u="none" strike="noStrike" dirty="0">
                          <a:solidFill>
                            <a:schemeClr val="bg1"/>
                          </a:solidFill>
                          <a:effectLst/>
                          <a:latin typeface="+mn-lt"/>
                        </a:rPr>
                      </a:br>
                      <a:r>
                        <a:rPr lang="en-GB" sz="1200" b="0" i="0" u="none" strike="noStrike" dirty="0">
                          <a:solidFill>
                            <a:schemeClr val="bg1"/>
                          </a:solidFill>
                          <a:effectLst/>
                          <a:latin typeface="+mn-lt"/>
                        </a:rPr>
                        <a:t>(Note 14)</a:t>
                      </a:r>
                      <a:endParaRPr lang="en-GB" sz="1200" b="1" i="0" u="none" strike="noStrike" dirty="0">
                        <a:solidFill>
                          <a:schemeClr val="bg1"/>
                        </a:solidFill>
                        <a:effectLst/>
                        <a:latin typeface="+mn-lt"/>
                      </a:endParaRPr>
                    </a:p>
                  </a:txBody>
                  <a:tcPr marL="85725"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45911"/>
                    </a:solidFill>
                  </a:tcPr>
                </a:tc>
                <a:tc>
                  <a:txBody>
                    <a:bodyPr/>
                    <a:lstStyle/>
                    <a:p>
                      <a:pPr algn="ctr" fontAlgn="ctr"/>
                      <a:r>
                        <a:rPr lang="en-GB" sz="1200" b="1" i="0" u="none" strike="noStrike" dirty="0">
                          <a:solidFill>
                            <a:schemeClr val="bg1"/>
                          </a:solidFill>
                          <a:effectLst/>
                          <a:latin typeface="+mn-lt"/>
                        </a:rPr>
                        <a:t>Net</a:t>
                      </a:r>
                    </a:p>
                  </a:txBody>
                  <a:tcPr marL="0" marR="0" marT="0" marB="0" anchor="ctr">
                    <a:lnL w="12700" cap="flat" cmpd="sng" algn="ctr">
                      <a:solidFill>
                        <a:schemeClr val="bg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45911"/>
                    </a:solidFill>
                  </a:tcPr>
                </a:tc>
                <a:extLst>
                  <a:ext uri="{0D108BD9-81ED-4DB2-BD59-A6C34878D82A}">
                    <a16:rowId xmlns:a16="http://schemas.microsoft.com/office/drawing/2014/main" val="10001"/>
                  </a:ext>
                </a:extLst>
              </a:tr>
              <a:tr h="231870">
                <a:tc>
                  <a:txBody>
                    <a:bodyPr/>
                    <a:lstStyle/>
                    <a:p>
                      <a:pPr algn="ctr" fontAlgn="ctr"/>
                      <a:r>
                        <a:rPr lang="en-GB" sz="1000" b="1" i="0" u="none" strike="noStrike" dirty="0">
                          <a:solidFill>
                            <a:schemeClr val="bg1"/>
                          </a:solidFill>
                          <a:effectLst/>
                          <a:latin typeface="Arial"/>
                        </a:rPr>
                        <a:t>£'000</a:t>
                      </a:r>
                    </a:p>
                  </a:txBody>
                  <a:tcPr marL="0" marR="0" marT="0" marB="0" anchor="ctr">
                    <a:lnL w="12700" cap="flat" cmpd="sng" algn="ctr">
                      <a:solidFill>
                        <a:srgbClr val="C4591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C45911"/>
                      </a:solidFill>
                      <a:prstDash val="solid"/>
                      <a:round/>
                      <a:headEnd type="none" w="med" len="med"/>
                      <a:tailEnd type="none" w="med" len="med"/>
                    </a:lnB>
                    <a:solidFill>
                      <a:srgbClr val="C45911"/>
                    </a:solidFill>
                  </a:tcPr>
                </a:tc>
                <a:tc>
                  <a:txBody>
                    <a:bodyPr/>
                    <a:lstStyle/>
                    <a:p>
                      <a:pPr algn="ctr" fontAlgn="ctr"/>
                      <a:r>
                        <a:rPr lang="en-GB" sz="1200" b="1" i="0" u="none" strike="noStrike" dirty="0">
                          <a:solidFill>
                            <a:schemeClr val="bg1"/>
                          </a:solidFill>
                          <a:effectLst/>
                          <a:latin typeface="+mn-lt"/>
                        </a:rPr>
                        <a:t>£'000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C45911"/>
                      </a:solidFill>
                      <a:prstDash val="solid"/>
                      <a:round/>
                      <a:headEnd type="none" w="med" len="med"/>
                      <a:tailEnd type="none" w="med" len="med"/>
                    </a:lnB>
                    <a:solidFill>
                      <a:srgbClr val="C45911"/>
                    </a:solidFill>
                  </a:tcPr>
                </a:tc>
                <a:tc>
                  <a:txBody>
                    <a:bodyPr/>
                    <a:lstStyle/>
                    <a:p>
                      <a:pPr algn="ctr" fontAlgn="ctr"/>
                      <a:r>
                        <a:rPr lang="en-GB" sz="1200" b="1" i="0" u="none" strike="noStrike" dirty="0">
                          <a:solidFill>
                            <a:schemeClr val="bg1"/>
                          </a:solidFill>
                          <a:effectLst/>
                          <a:latin typeface="+mn-lt"/>
                        </a:rPr>
                        <a:t>£'000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C45911"/>
                      </a:solidFill>
                      <a:prstDash val="solid"/>
                      <a:round/>
                      <a:headEnd type="none" w="med" len="med"/>
                      <a:tailEnd type="none" w="med" len="med"/>
                    </a:lnB>
                    <a:solidFill>
                      <a:srgbClr val="C45911"/>
                    </a:solidFill>
                  </a:tcPr>
                </a:tc>
                <a:tc>
                  <a:txBody>
                    <a:bodyPr/>
                    <a:lstStyle/>
                    <a:p>
                      <a:pPr algn="r" fontAlgn="ctr"/>
                      <a:r>
                        <a:rPr lang="en-GB" sz="1200" b="1" i="0" u="none" strike="noStrike" dirty="0">
                          <a:solidFill>
                            <a:schemeClr val="bg1"/>
                          </a:solidFill>
                          <a:effectLst/>
                          <a:latin typeface="+mn-lt"/>
                        </a:rPr>
                        <a:t> </a:t>
                      </a:r>
                    </a:p>
                  </a:txBody>
                  <a:tcPr marL="0" marR="857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C45911"/>
                      </a:solidFill>
                      <a:prstDash val="solid"/>
                      <a:round/>
                      <a:headEnd type="none" w="med" len="med"/>
                      <a:tailEnd type="none" w="med" len="med"/>
                    </a:lnB>
                    <a:solidFill>
                      <a:srgbClr val="C45911"/>
                    </a:solidFill>
                  </a:tcPr>
                </a:tc>
                <a:tc>
                  <a:txBody>
                    <a:bodyPr/>
                    <a:lstStyle/>
                    <a:p>
                      <a:pPr algn="ctr" fontAlgn="ctr"/>
                      <a:r>
                        <a:rPr lang="en-GB" sz="1200" b="1" i="0" u="none" strike="noStrike" dirty="0">
                          <a:solidFill>
                            <a:schemeClr val="bg1"/>
                          </a:solidFill>
                          <a:effectLst/>
                          <a:latin typeface="+mn-lt"/>
                        </a:rPr>
                        <a:t>£'000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C45911"/>
                      </a:solidFill>
                      <a:prstDash val="solid"/>
                      <a:round/>
                      <a:headEnd type="none" w="med" len="med"/>
                      <a:tailEnd type="none" w="med" len="med"/>
                    </a:lnB>
                    <a:solidFill>
                      <a:srgbClr val="C45911"/>
                    </a:solidFill>
                  </a:tcPr>
                </a:tc>
                <a:tc>
                  <a:txBody>
                    <a:bodyPr/>
                    <a:lstStyle/>
                    <a:p>
                      <a:pPr algn="ctr" fontAlgn="ctr"/>
                      <a:r>
                        <a:rPr lang="en-GB" sz="1200" b="1" i="0" u="none" strike="noStrike" dirty="0">
                          <a:solidFill>
                            <a:schemeClr val="bg1"/>
                          </a:solidFill>
                          <a:effectLst/>
                          <a:latin typeface="+mn-lt"/>
                        </a:rPr>
                        <a:t>£'000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C45911"/>
                      </a:solidFill>
                      <a:prstDash val="solid"/>
                      <a:round/>
                      <a:headEnd type="none" w="med" len="med"/>
                      <a:tailEnd type="none" w="med" len="med"/>
                    </a:lnB>
                    <a:solidFill>
                      <a:srgbClr val="C45911"/>
                    </a:solidFill>
                  </a:tcPr>
                </a:tc>
                <a:tc>
                  <a:txBody>
                    <a:bodyPr/>
                    <a:lstStyle/>
                    <a:p>
                      <a:pPr algn="ctr" fontAlgn="ctr"/>
                      <a:r>
                        <a:rPr lang="en-GB" sz="1200" b="1" i="0" u="none" strike="noStrike" dirty="0">
                          <a:solidFill>
                            <a:schemeClr val="bg1"/>
                          </a:solidFill>
                          <a:effectLst/>
                          <a:latin typeface="+mn-lt"/>
                        </a:rPr>
                        <a:t>£'000</a:t>
                      </a:r>
                    </a:p>
                  </a:txBody>
                  <a:tcPr marL="0" marR="0" marT="0" marB="0" anchor="ctr">
                    <a:lnL w="12700" cap="flat" cmpd="sng" algn="ctr">
                      <a:solidFill>
                        <a:schemeClr val="bg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C45911"/>
                      </a:solidFill>
                      <a:prstDash val="solid"/>
                      <a:round/>
                      <a:headEnd type="none" w="med" len="med"/>
                      <a:tailEnd type="none" w="med" len="med"/>
                    </a:lnB>
                    <a:solidFill>
                      <a:srgbClr val="C45911"/>
                    </a:solidFill>
                  </a:tcPr>
                </a:tc>
                <a:extLst>
                  <a:ext uri="{0D108BD9-81ED-4DB2-BD59-A6C34878D82A}">
                    <a16:rowId xmlns:a16="http://schemas.microsoft.com/office/drawing/2014/main" val="10002"/>
                  </a:ext>
                </a:extLst>
              </a:tr>
              <a:tr h="330344">
                <a:tc>
                  <a:txBody>
                    <a:bodyPr/>
                    <a:lstStyle/>
                    <a:p>
                      <a:pPr algn="r" fontAlgn="ctr"/>
                      <a:r>
                        <a:rPr lang="en-GB" sz="1200" b="1" i="0" u="none" strike="noStrike" dirty="0">
                          <a:solidFill>
                            <a:srgbClr val="000000"/>
                          </a:solidFill>
                          <a:effectLst/>
                          <a:latin typeface="+mn-lt"/>
                        </a:rPr>
                        <a:t>268,000 </a:t>
                      </a:r>
                    </a:p>
                  </a:txBody>
                  <a:tcPr marL="0" marR="85725" marT="0" marB="0" anchor="ctr">
                    <a:lnL w="6350"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a:noFill/>
                    </a:lnB>
                    <a:solidFill>
                      <a:schemeClr val="accent2">
                        <a:lumMod val="20000"/>
                        <a:lumOff val="80000"/>
                      </a:schemeClr>
                    </a:solidFill>
                  </a:tcPr>
                </a:tc>
                <a:tc>
                  <a:txBody>
                    <a:bodyPr/>
                    <a:lstStyle/>
                    <a:p>
                      <a:pPr algn="r" fontAlgn="ctr"/>
                      <a:r>
                        <a:rPr lang="en-GB" sz="1200" b="1" i="0" u="none" strike="noStrike" dirty="0">
                          <a:solidFill>
                            <a:srgbClr val="000000"/>
                          </a:solidFill>
                          <a:effectLst/>
                          <a:latin typeface="+mn-lt"/>
                        </a:rPr>
                        <a:t>(29,235)</a:t>
                      </a:r>
                    </a:p>
                  </a:txBody>
                  <a:tcPr marL="0" marR="85725" marT="0" marB="0" anchor="ctr">
                    <a:lnL w="1270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a:noFill/>
                    </a:lnB>
                    <a:solidFill>
                      <a:schemeClr val="accent2">
                        <a:lumMod val="20000"/>
                        <a:lumOff val="80000"/>
                      </a:schemeClr>
                    </a:solidFill>
                  </a:tcPr>
                </a:tc>
                <a:tc>
                  <a:txBody>
                    <a:bodyPr/>
                    <a:lstStyle/>
                    <a:p>
                      <a:pPr algn="r" fontAlgn="ctr"/>
                      <a:r>
                        <a:rPr lang="en-GB" sz="1200" b="1" i="0" u="none" strike="noStrike" dirty="0">
                          <a:solidFill>
                            <a:srgbClr val="000000"/>
                          </a:solidFill>
                          <a:effectLst/>
                          <a:latin typeface="+mn-lt"/>
                        </a:rPr>
                        <a:t>238,765 </a:t>
                      </a:r>
                    </a:p>
                  </a:txBody>
                  <a:tcPr marL="0" marR="85725"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a:noFill/>
                    </a:lnB>
                    <a:solidFill>
                      <a:schemeClr val="accent2">
                        <a:lumMod val="20000"/>
                        <a:lumOff val="80000"/>
                      </a:schemeClr>
                    </a:solidFill>
                  </a:tcPr>
                </a:tc>
                <a:tc>
                  <a:txBody>
                    <a:bodyPr/>
                    <a:lstStyle/>
                    <a:p>
                      <a:pPr algn="l" fontAlgn="ctr"/>
                      <a:r>
                        <a:rPr lang="en-GB" sz="1200" b="0" i="0" u="none" strike="noStrike" dirty="0">
                          <a:solidFill>
                            <a:srgbClr val="000000"/>
                          </a:solidFill>
                          <a:effectLst/>
                          <a:latin typeface="+mn-lt"/>
                        </a:rPr>
                        <a:t>Cost of Police Services</a:t>
                      </a:r>
                    </a:p>
                  </a:txBody>
                  <a:tcPr marL="85725" marR="0"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a:noFill/>
                    </a:lnB>
                  </a:tcPr>
                </a:tc>
                <a:tc>
                  <a:txBody>
                    <a:bodyPr/>
                    <a:lstStyle/>
                    <a:p>
                      <a:pPr algn="r" fontAlgn="ctr"/>
                      <a:r>
                        <a:rPr lang="en-GB" sz="1200" b="1" i="0" u="none" strike="noStrike" dirty="0">
                          <a:solidFill>
                            <a:srgbClr val="000000"/>
                          </a:solidFill>
                          <a:effectLst/>
                          <a:latin typeface="+mn-lt"/>
                        </a:rPr>
                        <a:t>294,097</a:t>
                      </a:r>
                    </a:p>
                  </a:txBody>
                  <a:tcPr marL="0" marR="85725" marT="0" marB="0" anchor="ctr">
                    <a:lnL w="6350"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a:noFill/>
                    </a:lnB>
                    <a:solidFill>
                      <a:schemeClr val="accent2">
                        <a:lumMod val="60000"/>
                        <a:lumOff val="40000"/>
                      </a:schemeClr>
                    </a:solidFill>
                  </a:tcPr>
                </a:tc>
                <a:tc>
                  <a:txBody>
                    <a:bodyPr/>
                    <a:lstStyle/>
                    <a:p>
                      <a:pPr algn="r" fontAlgn="ctr"/>
                      <a:r>
                        <a:rPr lang="en-GB" sz="1200" b="1" i="0" u="none" strike="noStrike" dirty="0">
                          <a:solidFill>
                            <a:srgbClr val="000000"/>
                          </a:solidFill>
                          <a:effectLst/>
                          <a:latin typeface="+mn-lt"/>
                        </a:rPr>
                        <a:t>(20,834)</a:t>
                      </a:r>
                    </a:p>
                  </a:txBody>
                  <a:tcPr marL="0" marR="85725" marT="0" marB="0" anchor="ctr">
                    <a:lnL w="1270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a:noFill/>
                    </a:lnB>
                    <a:solidFill>
                      <a:schemeClr val="accent2">
                        <a:lumMod val="60000"/>
                        <a:lumOff val="40000"/>
                      </a:schemeClr>
                    </a:solidFill>
                  </a:tcPr>
                </a:tc>
                <a:tc>
                  <a:txBody>
                    <a:bodyPr/>
                    <a:lstStyle/>
                    <a:p>
                      <a:pPr algn="r" fontAlgn="ctr"/>
                      <a:r>
                        <a:rPr lang="en-GB" sz="1200" b="1" i="0" u="none" strike="noStrike" dirty="0">
                          <a:solidFill>
                            <a:srgbClr val="000000"/>
                          </a:solidFill>
                          <a:effectLst/>
                          <a:latin typeface="+mn-lt"/>
                        </a:rPr>
                        <a:t>273,263</a:t>
                      </a:r>
                    </a:p>
                  </a:txBody>
                  <a:tcPr marL="0" marR="85725"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a:noFill/>
                    </a:lnB>
                    <a:solidFill>
                      <a:schemeClr val="accent2">
                        <a:lumMod val="60000"/>
                        <a:lumOff val="40000"/>
                      </a:schemeClr>
                    </a:solidFill>
                  </a:tcPr>
                </a:tc>
                <a:extLst>
                  <a:ext uri="{0D108BD9-81ED-4DB2-BD59-A6C34878D82A}">
                    <a16:rowId xmlns:a16="http://schemas.microsoft.com/office/drawing/2014/main" val="10003"/>
                  </a:ext>
                </a:extLst>
              </a:tr>
              <a:tr h="330344">
                <a:tc>
                  <a:txBody>
                    <a:bodyPr/>
                    <a:lstStyle/>
                    <a:p>
                      <a:pPr algn="r" fontAlgn="ctr"/>
                      <a:r>
                        <a:rPr lang="en-GB" sz="1200" b="0" i="0" u="none" strike="noStrike" dirty="0">
                          <a:solidFill>
                            <a:srgbClr val="000000"/>
                          </a:solidFill>
                          <a:effectLst/>
                          <a:latin typeface="+mn-lt"/>
                        </a:rPr>
                        <a:t>- </a:t>
                      </a:r>
                    </a:p>
                  </a:txBody>
                  <a:tcPr marL="0" marR="85725" marT="0" marB="0" anchor="ctr">
                    <a:lnL w="6350"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a:noFill/>
                    </a:lnT>
                    <a:lnB w="6350" cap="flat" cmpd="sng" algn="ctr">
                      <a:solidFill>
                        <a:srgbClr val="C45911"/>
                      </a:solidFill>
                      <a:prstDash val="solid"/>
                      <a:round/>
                      <a:headEnd type="none" w="med" len="med"/>
                      <a:tailEnd type="none" w="med" len="med"/>
                    </a:lnB>
                    <a:solidFill>
                      <a:schemeClr val="accent2">
                        <a:lumMod val="20000"/>
                        <a:lumOff val="80000"/>
                      </a:schemeClr>
                    </a:solidFill>
                  </a:tcPr>
                </a:tc>
                <a:tc>
                  <a:txBody>
                    <a:bodyPr/>
                    <a:lstStyle/>
                    <a:p>
                      <a:pPr algn="r" fontAlgn="ctr"/>
                      <a:r>
                        <a:rPr lang="en-GB" sz="1200" b="0" i="0" u="none" strike="noStrike" dirty="0">
                          <a:solidFill>
                            <a:srgbClr val="000000"/>
                          </a:solidFill>
                          <a:effectLst/>
                          <a:latin typeface="+mn-lt"/>
                        </a:rPr>
                        <a:t>(244,573)</a:t>
                      </a:r>
                    </a:p>
                  </a:txBody>
                  <a:tcPr marL="0" marR="85725" marT="0" marB="0" anchor="ctr">
                    <a:lnL w="1270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a:noFill/>
                    </a:lnT>
                    <a:lnB w="6350" cap="flat" cmpd="sng" algn="ctr">
                      <a:solidFill>
                        <a:srgbClr val="C45911"/>
                      </a:solidFill>
                      <a:prstDash val="solid"/>
                      <a:round/>
                      <a:headEnd type="none" w="med" len="med"/>
                      <a:tailEnd type="none" w="med" len="med"/>
                    </a:lnB>
                    <a:solidFill>
                      <a:schemeClr val="accent2">
                        <a:lumMod val="20000"/>
                        <a:lumOff val="80000"/>
                      </a:schemeClr>
                    </a:solidFill>
                  </a:tcPr>
                </a:tc>
                <a:tc>
                  <a:txBody>
                    <a:bodyPr/>
                    <a:lstStyle/>
                    <a:p>
                      <a:pPr algn="r" fontAlgn="ctr"/>
                      <a:r>
                        <a:rPr lang="en-GB" sz="1200" b="1" i="0" u="none" strike="noStrike" dirty="0">
                          <a:solidFill>
                            <a:srgbClr val="000000"/>
                          </a:solidFill>
                          <a:effectLst/>
                          <a:latin typeface="+mn-lt"/>
                        </a:rPr>
                        <a:t>(244,573)</a:t>
                      </a:r>
                    </a:p>
                  </a:txBody>
                  <a:tcPr marL="0" marR="85725"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a:noFill/>
                    </a:lnT>
                    <a:lnB w="6350" cap="flat" cmpd="sng" algn="ctr">
                      <a:solidFill>
                        <a:srgbClr val="C45911"/>
                      </a:solidFill>
                      <a:prstDash val="solid"/>
                      <a:round/>
                      <a:headEnd type="none" w="med" len="med"/>
                      <a:tailEnd type="none" w="med" len="med"/>
                    </a:lnB>
                    <a:solidFill>
                      <a:schemeClr val="accent2">
                        <a:lumMod val="20000"/>
                        <a:lumOff val="80000"/>
                      </a:schemeClr>
                    </a:solidFill>
                  </a:tcPr>
                </a:tc>
                <a:tc>
                  <a:txBody>
                    <a:bodyPr/>
                    <a:lstStyle/>
                    <a:p>
                      <a:pPr algn="l" fontAlgn="ctr"/>
                      <a:r>
                        <a:rPr lang="en-GB" sz="1200" b="0" i="0" u="none" strike="noStrike" dirty="0">
                          <a:solidFill>
                            <a:srgbClr val="000000"/>
                          </a:solidFill>
                          <a:effectLst/>
                          <a:latin typeface="+mn-lt"/>
                        </a:rPr>
                        <a:t>Funding from the Commissioner</a:t>
                      </a:r>
                    </a:p>
                  </a:txBody>
                  <a:tcPr marL="85725" marR="0"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a:noFill/>
                    </a:lnT>
                    <a:lnB w="6350" cap="flat" cmpd="sng" algn="ctr">
                      <a:solidFill>
                        <a:srgbClr val="C45911"/>
                      </a:solidFill>
                      <a:prstDash val="solid"/>
                      <a:round/>
                      <a:headEnd type="none" w="med" len="med"/>
                      <a:tailEnd type="none" w="med" len="med"/>
                    </a:lnB>
                  </a:tcPr>
                </a:tc>
                <a:tc>
                  <a:txBody>
                    <a:bodyPr/>
                    <a:lstStyle/>
                    <a:p>
                      <a:pPr algn="r" fontAlgn="ctr"/>
                      <a:r>
                        <a:rPr lang="en-GB" sz="1200" b="0" i="0" u="none" strike="noStrike" dirty="0">
                          <a:solidFill>
                            <a:srgbClr val="000000"/>
                          </a:solidFill>
                          <a:effectLst/>
                          <a:latin typeface="+mn-lt"/>
                        </a:rPr>
                        <a:t>- </a:t>
                      </a:r>
                    </a:p>
                  </a:txBody>
                  <a:tcPr marL="0" marR="85725" marT="0" marB="0" anchor="ctr">
                    <a:lnL w="6350"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a:noFill/>
                    </a:lnT>
                    <a:lnB w="6350" cap="flat" cmpd="sng" algn="ctr">
                      <a:solidFill>
                        <a:srgbClr val="C45911"/>
                      </a:solidFill>
                      <a:prstDash val="solid"/>
                      <a:round/>
                      <a:headEnd type="none" w="med" len="med"/>
                      <a:tailEnd type="none" w="med" len="med"/>
                    </a:lnB>
                    <a:solidFill>
                      <a:schemeClr val="accent2">
                        <a:lumMod val="60000"/>
                        <a:lumOff val="40000"/>
                      </a:schemeClr>
                    </a:solidFill>
                  </a:tcPr>
                </a:tc>
                <a:tc>
                  <a:txBody>
                    <a:bodyPr/>
                    <a:lstStyle/>
                    <a:p>
                      <a:pPr algn="r" fontAlgn="ctr"/>
                      <a:r>
                        <a:rPr lang="en-GB" sz="1200" b="0" i="0" u="none" strike="noStrike" dirty="0">
                          <a:solidFill>
                            <a:srgbClr val="000000"/>
                          </a:solidFill>
                          <a:effectLst/>
                          <a:latin typeface="+mn-lt"/>
                        </a:rPr>
                        <a:t>(264,348)</a:t>
                      </a:r>
                    </a:p>
                  </a:txBody>
                  <a:tcPr marL="0" marR="85725" marT="0" marB="0" anchor="ctr">
                    <a:lnL w="1270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a:noFill/>
                    </a:lnT>
                    <a:lnB w="6350" cap="flat" cmpd="sng" algn="ctr">
                      <a:solidFill>
                        <a:srgbClr val="C45911"/>
                      </a:solidFill>
                      <a:prstDash val="solid"/>
                      <a:round/>
                      <a:headEnd type="none" w="med" len="med"/>
                      <a:tailEnd type="none" w="med" len="med"/>
                    </a:lnB>
                    <a:solidFill>
                      <a:schemeClr val="accent2">
                        <a:lumMod val="60000"/>
                        <a:lumOff val="40000"/>
                      </a:schemeClr>
                    </a:solidFill>
                  </a:tcPr>
                </a:tc>
                <a:tc>
                  <a:txBody>
                    <a:bodyPr/>
                    <a:lstStyle/>
                    <a:p>
                      <a:pPr algn="r" fontAlgn="ctr"/>
                      <a:r>
                        <a:rPr lang="en-GB" sz="1200" b="1" i="0" u="none" strike="noStrike" dirty="0">
                          <a:solidFill>
                            <a:srgbClr val="000000"/>
                          </a:solidFill>
                          <a:effectLst/>
                          <a:latin typeface="+mn-lt"/>
                        </a:rPr>
                        <a:t>(264,348)</a:t>
                      </a:r>
                    </a:p>
                  </a:txBody>
                  <a:tcPr marL="0" marR="85725"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a:noFill/>
                    </a:lnT>
                    <a:lnB w="6350" cap="flat" cmpd="sng" algn="ctr">
                      <a:solidFill>
                        <a:srgbClr val="C4591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4"/>
                  </a:ext>
                </a:extLst>
              </a:tr>
              <a:tr h="330344">
                <a:tc>
                  <a:txBody>
                    <a:bodyPr/>
                    <a:lstStyle/>
                    <a:p>
                      <a:pPr algn="r" fontAlgn="ctr"/>
                      <a:r>
                        <a:rPr lang="en-GB" sz="1200" b="1" i="0" u="none" strike="noStrike" dirty="0">
                          <a:solidFill>
                            <a:srgbClr val="000000"/>
                          </a:solidFill>
                          <a:effectLst/>
                          <a:latin typeface="+mn-lt"/>
                        </a:rPr>
                        <a:t>268,000 </a:t>
                      </a:r>
                    </a:p>
                  </a:txBody>
                  <a:tcPr marL="0" marR="85725" marT="0" marB="0" anchor="ctr">
                    <a:lnL w="6350"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a:noFill/>
                    </a:lnB>
                    <a:solidFill>
                      <a:schemeClr val="accent2">
                        <a:lumMod val="20000"/>
                        <a:lumOff val="80000"/>
                      </a:schemeClr>
                    </a:solidFill>
                  </a:tcPr>
                </a:tc>
                <a:tc>
                  <a:txBody>
                    <a:bodyPr/>
                    <a:lstStyle/>
                    <a:p>
                      <a:pPr algn="r" fontAlgn="ctr"/>
                      <a:r>
                        <a:rPr lang="en-GB" sz="1200" b="1" i="0" u="none" strike="noStrike" dirty="0">
                          <a:solidFill>
                            <a:srgbClr val="000000"/>
                          </a:solidFill>
                          <a:effectLst/>
                          <a:latin typeface="+mn-lt"/>
                        </a:rPr>
                        <a:t>(273,808)</a:t>
                      </a:r>
                    </a:p>
                  </a:txBody>
                  <a:tcPr marL="0" marR="85725" marT="0" marB="0" anchor="ctr">
                    <a:lnL w="1270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a:noFill/>
                    </a:lnB>
                    <a:solidFill>
                      <a:schemeClr val="accent2">
                        <a:lumMod val="20000"/>
                        <a:lumOff val="80000"/>
                      </a:schemeClr>
                    </a:solidFill>
                  </a:tcPr>
                </a:tc>
                <a:tc>
                  <a:txBody>
                    <a:bodyPr/>
                    <a:lstStyle/>
                    <a:p>
                      <a:pPr algn="r" fontAlgn="ctr"/>
                      <a:r>
                        <a:rPr lang="en-GB" sz="1200" b="1" i="0" u="none" strike="noStrike" dirty="0">
                          <a:solidFill>
                            <a:srgbClr val="000000"/>
                          </a:solidFill>
                          <a:effectLst/>
                          <a:latin typeface="+mn-lt"/>
                        </a:rPr>
                        <a:t>(5,808) </a:t>
                      </a:r>
                    </a:p>
                  </a:txBody>
                  <a:tcPr marL="0" marR="85725"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a:noFill/>
                    </a:lnB>
                    <a:solidFill>
                      <a:schemeClr val="accent2">
                        <a:lumMod val="20000"/>
                        <a:lumOff val="80000"/>
                      </a:schemeClr>
                    </a:solidFill>
                  </a:tcPr>
                </a:tc>
                <a:tc>
                  <a:txBody>
                    <a:bodyPr/>
                    <a:lstStyle/>
                    <a:p>
                      <a:pPr algn="l" fontAlgn="ctr"/>
                      <a:r>
                        <a:rPr lang="en-GB" sz="1200" b="1" i="0" u="none" strike="noStrike" dirty="0">
                          <a:solidFill>
                            <a:srgbClr val="000000"/>
                          </a:solidFill>
                          <a:effectLst/>
                          <a:latin typeface="+mn-lt"/>
                        </a:rPr>
                        <a:t>Cost of Services</a:t>
                      </a:r>
                    </a:p>
                  </a:txBody>
                  <a:tcPr marL="85725" marR="0"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a:noFill/>
                    </a:lnB>
                  </a:tcPr>
                </a:tc>
                <a:tc>
                  <a:txBody>
                    <a:bodyPr/>
                    <a:lstStyle/>
                    <a:p>
                      <a:pPr algn="r" fontAlgn="ctr"/>
                      <a:r>
                        <a:rPr lang="en-GB" sz="1200" b="1" i="0" u="none" strike="noStrike" dirty="0">
                          <a:solidFill>
                            <a:srgbClr val="000000"/>
                          </a:solidFill>
                          <a:effectLst/>
                          <a:latin typeface="+mn-lt"/>
                        </a:rPr>
                        <a:t>294,097</a:t>
                      </a:r>
                    </a:p>
                  </a:txBody>
                  <a:tcPr marL="0" marR="85725" marT="0" marB="0" anchor="ctr">
                    <a:lnL w="6350"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a:noFill/>
                    </a:lnB>
                    <a:solidFill>
                      <a:schemeClr val="accent2">
                        <a:lumMod val="60000"/>
                        <a:lumOff val="40000"/>
                      </a:schemeClr>
                    </a:solidFill>
                  </a:tcPr>
                </a:tc>
                <a:tc>
                  <a:txBody>
                    <a:bodyPr/>
                    <a:lstStyle/>
                    <a:p>
                      <a:pPr algn="r" fontAlgn="ctr"/>
                      <a:r>
                        <a:rPr lang="en-GB" sz="1200" b="1" i="0" u="none" strike="noStrike" dirty="0">
                          <a:solidFill>
                            <a:srgbClr val="000000"/>
                          </a:solidFill>
                          <a:effectLst/>
                          <a:latin typeface="+mn-lt"/>
                        </a:rPr>
                        <a:t>(285,182)</a:t>
                      </a:r>
                    </a:p>
                  </a:txBody>
                  <a:tcPr marL="0" marR="85725" marT="0" marB="0" anchor="ctr">
                    <a:lnL w="1270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a:noFill/>
                    </a:lnB>
                    <a:solidFill>
                      <a:schemeClr val="accent2">
                        <a:lumMod val="60000"/>
                        <a:lumOff val="40000"/>
                      </a:schemeClr>
                    </a:solidFill>
                  </a:tcPr>
                </a:tc>
                <a:tc>
                  <a:txBody>
                    <a:bodyPr/>
                    <a:lstStyle/>
                    <a:p>
                      <a:pPr algn="r" fontAlgn="ctr"/>
                      <a:r>
                        <a:rPr lang="en-GB" sz="1200" b="1" i="0" u="none" strike="noStrike" dirty="0">
                          <a:solidFill>
                            <a:srgbClr val="000000"/>
                          </a:solidFill>
                          <a:effectLst/>
                          <a:latin typeface="+mn-lt"/>
                        </a:rPr>
                        <a:t>8,915</a:t>
                      </a:r>
                    </a:p>
                  </a:txBody>
                  <a:tcPr marL="0" marR="85725"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a:noFill/>
                    </a:lnB>
                    <a:solidFill>
                      <a:schemeClr val="accent2">
                        <a:lumMod val="60000"/>
                        <a:lumOff val="40000"/>
                      </a:schemeClr>
                    </a:solidFill>
                  </a:tcPr>
                </a:tc>
                <a:extLst>
                  <a:ext uri="{0D108BD9-81ED-4DB2-BD59-A6C34878D82A}">
                    <a16:rowId xmlns:a16="http://schemas.microsoft.com/office/drawing/2014/main" val="10005"/>
                  </a:ext>
                </a:extLst>
              </a:tr>
              <a:tr h="435438">
                <a:tc>
                  <a:txBody>
                    <a:bodyPr/>
                    <a:lstStyle/>
                    <a:p>
                      <a:pPr algn="r" fontAlgn="ctr"/>
                      <a:r>
                        <a:rPr lang="en-GB" sz="1200" b="0" i="0" u="none" strike="noStrike" dirty="0">
                          <a:solidFill>
                            <a:srgbClr val="000000"/>
                          </a:solidFill>
                          <a:effectLst/>
                          <a:latin typeface="+mn-lt"/>
                        </a:rPr>
                        <a:t>60,250 </a:t>
                      </a:r>
                    </a:p>
                  </a:txBody>
                  <a:tcPr marL="0" marR="85725" marT="0" marB="0" anchor="ctr">
                    <a:lnL w="6350"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a:noFill/>
                    </a:lnT>
                    <a:lnB w="6350" cap="flat" cmpd="sng" algn="ctr">
                      <a:solidFill>
                        <a:srgbClr val="C45911"/>
                      </a:solidFill>
                      <a:prstDash val="solid"/>
                      <a:round/>
                      <a:headEnd type="none" w="med" len="med"/>
                      <a:tailEnd type="none" w="med" len="med"/>
                    </a:lnB>
                    <a:solidFill>
                      <a:schemeClr val="accent2">
                        <a:lumMod val="20000"/>
                        <a:lumOff val="80000"/>
                      </a:schemeClr>
                    </a:solidFill>
                  </a:tcPr>
                </a:tc>
                <a:tc>
                  <a:txBody>
                    <a:bodyPr/>
                    <a:lstStyle/>
                    <a:p>
                      <a:pPr algn="r" fontAlgn="ctr"/>
                      <a:r>
                        <a:rPr lang="en-GB" sz="1200" b="0" i="0" u="none" strike="noStrike" dirty="0">
                          <a:solidFill>
                            <a:srgbClr val="000000"/>
                          </a:solidFill>
                          <a:effectLst/>
                          <a:latin typeface="+mn-lt"/>
                        </a:rPr>
                        <a:t>-</a:t>
                      </a:r>
                    </a:p>
                  </a:txBody>
                  <a:tcPr marL="0" marR="85725" marT="0" marB="0" anchor="ctr">
                    <a:lnL w="1270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a:noFill/>
                    </a:lnT>
                    <a:lnB w="6350" cap="flat" cmpd="sng" algn="ctr">
                      <a:solidFill>
                        <a:srgbClr val="C45911"/>
                      </a:solidFill>
                      <a:prstDash val="solid"/>
                      <a:round/>
                      <a:headEnd type="none" w="med" len="med"/>
                      <a:tailEnd type="none" w="med" len="med"/>
                    </a:lnB>
                    <a:solidFill>
                      <a:schemeClr val="accent2">
                        <a:lumMod val="20000"/>
                        <a:lumOff val="80000"/>
                      </a:schemeClr>
                    </a:solidFill>
                  </a:tcPr>
                </a:tc>
                <a:tc>
                  <a:txBody>
                    <a:bodyPr/>
                    <a:lstStyle/>
                    <a:p>
                      <a:pPr algn="r" fontAlgn="ctr"/>
                      <a:r>
                        <a:rPr lang="en-GB" sz="1200" b="1" i="0" u="none" strike="noStrike" dirty="0">
                          <a:solidFill>
                            <a:srgbClr val="000000"/>
                          </a:solidFill>
                          <a:effectLst/>
                          <a:latin typeface="+mn-lt"/>
                        </a:rPr>
                        <a:t>60,250 </a:t>
                      </a:r>
                    </a:p>
                  </a:txBody>
                  <a:tcPr marL="0" marR="85725"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a:noFill/>
                    </a:lnT>
                    <a:lnB w="6350" cap="flat" cmpd="sng" algn="ctr">
                      <a:solidFill>
                        <a:srgbClr val="C45911"/>
                      </a:solidFill>
                      <a:prstDash val="solid"/>
                      <a:round/>
                      <a:headEnd type="none" w="med" len="med"/>
                      <a:tailEnd type="none" w="med" len="med"/>
                    </a:lnB>
                    <a:solidFill>
                      <a:schemeClr val="accent2">
                        <a:lumMod val="20000"/>
                        <a:lumOff val="80000"/>
                      </a:schemeClr>
                    </a:solidFill>
                  </a:tcPr>
                </a:tc>
                <a:tc>
                  <a:txBody>
                    <a:bodyPr/>
                    <a:lstStyle/>
                    <a:p>
                      <a:pPr algn="l" fontAlgn="ctr"/>
                      <a:r>
                        <a:rPr lang="en-GB" sz="1200" b="0" i="0" u="none" strike="noStrike" dirty="0">
                          <a:solidFill>
                            <a:srgbClr val="000000"/>
                          </a:solidFill>
                          <a:effectLst/>
                          <a:latin typeface="+mn-lt"/>
                        </a:rPr>
                        <a:t>Financing and Investment (Income) and Expenditure</a:t>
                      </a:r>
                    </a:p>
                  </a:txBody>
                  <a:tcPr marL="85725" marR="0"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a:noFill/>
                    </a:lnT>
                    <a:lnB w="6350" cap="flat" cmpd="sng" algn="ctr">
                      <a:solidFill>
                        <a:srgbClr val="C45911"/>
                      </a:solidFill>
                      <a:prstDash val="solid"/>
                      <a:round/>
                      <a:headEnd type="none" w="med" len="med"/>
                      <a:tailEnd type="none" w="med" len="med"/>
                    </a:lnB>
                  </a:tcPr>
                </a:tc>
                <a:tc>
                  <a:txBody>
                    <a:bodyPr/>
                    <a:lstStyle/>
                    <a:p>
                      <a:pPr algn="r" fontAlgn="ctr"/>
                      <a:r>
                        <a:rPr lang="en-GB" sz="1200" b="0" i="0" u="none" strike="noStrike" dirty="0">
                          <a:solidFill>
                            <a:srgbClr val="000000"/>
                          </a:solidFill>
                          <a:effectLst/>
                          <a:latin typeface="+mn-lt"/>
                        </a:rPr>
                        <a:t>59,199</a:t>
                      </a:r>
                    </a:p>
                  </a:txBody>
                  <a:tcPr marL="0" marR="85725" marT="0" marB="0" anchor="ctr">
                    <a:lnL w="6350"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a:noFill/>
                    </a:lnT>
                    <a:lnB w="6350" cap="flat" cmpd="sng" algn="ctr">
                      <a:solidFill>
                        <a:srgbClr val="C45911"/>
                      </a:solidFill>
                      <a:prstDash val="solid"/>
                      <a:round/>
                      <a:headEnd type="none" w="med" len="med"/>
                      <a:tailEnd type="none" w="med" len="med"/>
                    </a:lnB>
                    <a:solidFill>
                      <a:schemeClr val="accent2">
                        <a:lumMod val="60000"/>
                        <a:lumOff val="40000"/>
                      </a:schemeClr>
                    </a:solidFill>
                  </a:tcPr>
                </a:tc>
                <a:tc>
                  <a:txBody>
                    <a:bodyPr/>
                    <a:lstStyle/>
                    <a:p>
                      <a:pPr algn="r" fontAlgn="ctr"/>
                      <a:r>
                        <a:rPr lang="en-GB" sz="1200" b="0" i="0" u="none" strike="noStrike" dirty="0">
                          <a:solidFill>
                            <a:srgbClr val="000000"/>
                          </a:solidFill>
                          <a:effectLst/>
                          <a:latin typeface="+mn-lt"/>
                        </a:rPr>
                        <a:t>- </a:t>
                      </a:r>
                    </a:p>
                  </a:txBody>
                  <a:tcPr marL="0" marR="85725" marT="0" marB="0" anchor="ctr">
                    <a:lnL w="1270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a:noFill/>
                    </a:lnT>
                    <a:lnB w="6350" cap="flat" cmpd="sng" algn="ctr">
                      <a:solidFill>
                        <a:srgbClr val="C45911"/>
                      </a:solidFill>
                      <a:prstDash val="solid"/>
                      <a:round/>
                      <a:headEnd type="none" w="med" len="med"/>
                      <a:tailEnd type="none" w="med" len="med"/>
                    </a:lnB>
                    <a:solidFill>
                      <a:schemeClr val="accent2">
                        <a:lumMod val="60000"/>
                        <a:lumOff val="40000"/>
                      </a:schemeClr>
                    </a:solidFill>
                  </a:tcPr>
                </a:tc>
                <a:tc>
                  <a:txBody>
                    <a:bodyPr/>
                    <a:lstStyle/>
                    <a:p>
                      <a:pPr algn="r" fontAlgn="ctr"/>
                      <a:r>
                        <a:rPr lang="en-GB" sz="1200" b="1" i="0" u="none" strike="noStrike" dirty="0">
                          <a:solidFill>
                            <a:srgbClr val="000000"/>
                          </a:solidFill>
                          <a:effectLst/>
                          <a:latin typeface="+mn-lt"/>
                        </a:rPr>
                        <a:t>59,199</a:t>
                      </a:r>
                    </a:p>
                  </a:txBody>
                  <a:tcPr marL="0" marR="85725"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a:noFill/>
                    </a:lnT>
                    <a:lnB w="6350" cap="flat" cmpd="sng" algn="ctr">
                      <a:solidFill>
                        <a:srgbClr val="C4591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6"/>
                  </a:ext>
                </a:extLst>
              </a:tr>
              <a:tr h="442721">
                <a:tc>
                  <a:txBody>
                    <a:bodyPr/>
                    <a:lstStyle/>
                    <a:p>
                      <a:pPr algn="r" fontAlgn="ctr"/>
                      <a:r>
                        <a:rPr lang="en-GB" sz="1200" b="1" i="0" u="none" strike="noStrike" dirty="0">
                          <a:solidFill>
                            <a:srgbClr val="000000"/>
                          </a:solidFill>
                          <a:effectLst/>
                          <a:latin typeface="+mn-lt"/>
                        </a:rPr>
                        <a:t>328,250 </a:t>
                      </a:r>
                    </a:p>
                  </a:txBody>
                  <a:tcPr marL="0" marR="85725" marT="0" marB="0" anchor="ctr">
                    <a:lnL w="6350"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solidFill>
                      <a:schemeClr val="accent2">
                        <a:lumMod val="20000"/>
                        <a:lumOff val="80000"/>
                      </a:schemeClr>
                    </a:solidFill>
                  </a:tcPr>
                </a:tc>
                <a:tc>
                  <a:txBody>
                    <a:bodyPr/>
                    <a:lstStyle/>
                    <a:p>
                      <a:pPr algn="r" fontAlgn="ctr"/>
                      <a:r>
                        <a:rPr lang="en-GB" sz="1200" b="1" i="0" u="none" strike="noStrike" dirty="0">
                          <a:solidFill>
                            <a:srgbClr val="000000"/>
                          </a:solidFill>
                          <a:effectLst/>
                          <a:latin typeface="+mn-lt"/>
                        </a:rPr>
                        <a:t>(273,808)</a:t>
                      </a:r>
                    </a:p>
                  </a:txBody>
                  <a:tcPr marL="0" marR="85725" marT="0" marB="0" anchor="ctr">
                    <a:lnL w="12700"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solidFill>
                      <a:schemeClr val="accent2">
                        <a:lumMod val="20000"/>
                        <a:lumOff val="80000"/>
                      </a:schemeClr>
                    </a:solidFill>
                  </a:tcPr>
                </a:tc>
                <a:tc>
                  <a:txBody>
                    <a:bodyPr/>
                    <a:lstStyle/>
                    <a:p>
                      <a:pPr algn="r" fontAlgn="ctr"/>
                      <a:r>
                        <a:rPr lang="en-GB" sz="1200" b="1" i="0" u="none" strike="noStrike" dirty="0">
                          <a:solidFill>
                            <a:srgbClr val="000000"/>
                          </a:solidFill>
                          <a:effectLst/>
                          <a:latin typeface="+mn-lt"/>
                        </a:rPr>
                        <a:t>54,442 </a:t>
                      </a:r>
                    </a:p>
                  </a:txBody>
                  <a:tcPr marL="0" marR="85725" marT="0" marB="0" anchor="ctr">
                    <a:lnL w="1270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w="6350" cap="flat" cmpd="sng" algn="ctr">
                      <a:solidFill>
                        <a:srgbClr val="C45911"/>
                      </a:solidFill>
                      <a:prstDash val="solid"/>
                      <a:round/>
                      <a:headEnd type="none" w="med" len="med"/>
                      <a:tailEnd type="none" w="med" len="med"/>
                    </a:lnB>
                    <a:solidFill>
                      <a:schemeClr val="accent2">
                        <a:lumMod val="20000"/>
                        <a:lumOff val="80000"/>
                      </a:schemeClr>
                    </a:solidFill>
                  </a:tcPr>
                </a:tc>
                <a:tc>
                  <a:txBody>
                    <a:bodyPr/>
                    <a:lstStyle/>
                    <a:p>
                      <a:pPr algn="l" fontAlgn="ctr"/>
                      <a:r>
                        <a:rPr lang="en-GB" sz="1200" b="1" i="0" u="none" strike="noStrike" dirty="0">
                          <a:solidFill>
                            <a:srgbClr val="000000"/>
                          </a:solidFill>
                          <a:effectLst/>
                          <a:latin typeface="+mn-lt"/>
                        </a:rPr>
                        <a:t>(Surplus) or Deficit on Provision of Services</a:t>
                      </a:r>
                    </a:p>
                  </a:txBody>
                  <a:tcPr marL="85725" marR="0"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w="6350" cap="flat" cmpd="sng" algn="ctr">
                      <a:solidFill>
                        <a:srgbClr val="C45911"/>
                      </a:solidFill>
                      <a:prstDash val="solid"/>
                      <a:round/>
                      <a:headEnd type="none" w="med" len="med"/>
                      <a:tailEnd type="none" w="med" len="med"/>
                    </a:lnB>
                  </a:tcPr>
                </a:tc>
                <a:tc>
                  <a:txBody>
                    <a:bodyPr/>
                    <a:lstStyle/>
                    <a:p>
                      <a:pPr algn="r" fontAlgn="ctr"/>
                      <a:r>
                        <a:rPr lang="en-GB" sz="1200" b="1" i="0" u="none" strike="noStrike" dirty="0">
                          <a:solidFill>
                            <a:srgbClr val="000000"/>
                          </a:solidFill>
                          <a:effectLst/>
                          <a:latin typeface="+mn-lt"/>
                        </a:rPr>
                        <a:t>353,296</a:t>
                      </a:r>
                    </a:p>
                  </a:txBody>
                  <a:tcPr marL="0" marR="85725" marT="0" marB="0" anchor="ctr">
                    <a:lnL w="6350"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solidFill>
                      <a:schemeClr val="accent2">
                        <a:lumMod val="60000"/>
                        <a:lumOff val="40000"/>
                      </a:schemeClr>
                    </a:solidFill>
                  </a:tcPr>
                </a:tc>
                <a:tc>
                  <a:txBody>
                    <a:bodyPr/>
                    <a:lstStyle/>
                    <a:p>
                      <a:pPr algn="r" fontAlgn="ctr"/>
                      <a:r>
                        <a:rPr lang="en-GB" sz="1200" b="1" i="0" u="none" strike="noStrike" dirty="0">
                          <a:solidFill>
                            <a:srgbClr val="000000"/>
                          </a:solidFill>
                          <a:effectLst/>
                          <a:latin typeface="+mn-lt"/>
                        </a:rPr>
                        <a:t>(285,182)</a:t>
                      </a:r>
                    </a:p>
                  </a:txBody>
                  <a:tcPr marL="0" marR="85725" marT="0" marB="0" anchor="ctr">
                    <a:lnL w="1270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solidFill>
                      <a:schemeClr val="accent2">
                        <a:lumMod val="60000"/>
                        <a:lumOff val="40000"/>
                      </a:schemeClr>
                    </a:solidFill>
                  </a:tcPr>
                </a:tc>
                <a:tc>
                  <a:txBody>
                    <a:bodyPr/>
                    <a:lstStyle/>
                    <a:p>
                      <a:pPr algn="r" fontAlgn="ctr"/>
                      <a:r>
                        <a:rPr lang="en-GB" sz="1200" b="1" i="0" u="none" strike="noStrike" dirty="0">
                          <a:solidFill>
                            <a:srgbClr val="000000"/>
                          </a:solidFill>
                          <a:effectLst/>
                          <a:latin typeface="+mn-lt"/>
                        </a:rPr>
                        <a:t>68,115</a:t>
                      </a:r>
                    </a:p>
                  </a:txBody>
                  <a:tcPr marL="0" marR="85725"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w="6350" cap="flat" cmpd="sng" algn="ctr">
                      <a:solidFill>
                        <a:srgbClr val="C4591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7"/>
                  </a:ext>
                </a:extLst>
              </a:tr>
              <a:tr h="430142">
                <a:tc>
                  <a:txBody>
                    <a:bodyPr/>
                    <a:lstStyle/>
                    <a:p>
                      <a:pPr algn="r" fontAlgn="ctr"/>
                      <a:r>
                        <a:rPr lang="en-GB" sz="1000" b="0" i="0" u="none" strike="noStrike" dirty="0">
                          <a:solidFill>
                            <a:srgbClr val="000000"/>
                          </a:solidFill>
                          <a:effectLst/>
                          <a:latin typeface="Arial"/>
                        </a:rPr>
                        <a:t> </a:t>
                      </a:r>
                    </a:p>
                  </a:txBody>
                  <a:tcPr marL="0" marR="85725"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GB" sz="1200" b="0" i="0" u="none" strike="noStrike" dirty="0">
                          <a:solidFill>
                            <a:srgbClr val="000000"/>
                          </a:solidFill>
                          <a:effectLst/>
                          <a:latin typeface="+mn-lt"/>
                        </a:rPr>
                        <a:t> </a:t>
                      </a:r>
                    </a:p>
                  </a:txBody>
                  <a:tcPr marL="0" marR="85725" marT="0" marB="0" anchor="ctr">
                    <a:lnL w="12700" cap="flat" cmpd="sng" algn="ctr">
                      <a:no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GB" sz="1200" b="1" i="0" u="none" strike="noStrike" dirty="0">
                          <a:solidFill>
                            <a:srgbClr val="000000"/>
                          </a:solidFill>
                          <a:effectLst/>
                          <a:latin typeface="+mn-lt"/>
                        </a:rPr>
                        <a:t>229,802 </a:t>
                      </a:r>
                    </a:p>
                  </a:txBody>
                  <a:tcPr marL="0" marR="85725" marT="0" marB="0" anchor="ctr">
                    <a:lnL w="1270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solidFill>
                      <a:schemeClr val="accent2">
                        <a:lumMod val="20000"/>
                        <a:lumOff val="80000"/>
                      </a:schemeClr>
                    </a:solidFill>
                  </a:tcPr>
                </a:tc>
                <a:tc>
                  <a:txBody>
                    <a:bodyPr/>
                    <a:lstStyle/>
                    <a:p>
                      <a:pPr algn="l" fontAlgn="ctr"/>
                      <a:r>
                        <a:rPr lang="en-GB" sz="1200" b="0" i="0" u="none" strike="noStrike" dirty="0">
                          <a:solidFill>
                            <a:srgbClr val="000000"/>
                          </a:solidFill>
                          <a:effectLst/>
                          <a:latin typeface="+mn-lt"/>
                        </a:rPr>
                        <a:t>Other Comprehensive (Income) and Expenditure</a:t>
                      </a:r>
                    </a:p>
                  </a:txBody>
                  <a:tcPr marL="85725" marR="0" marT="0" marB="0" anchor="ctr">
                    <a:lnL w="6350"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tcPr>
                </a:tc>
                <a:tc>
                  <a:txBody>
                    <a:bodyPr/>
                    <a:lstStyle/>
                    <a:p>
                      <a:pPr algn="r" fontAlgn="ctr"/>
                      <a:r>
                        <a:rPr lang="en-GB" sz="1200" b="0" i="0" u="none" strike="noStrike" dirty="0">
                          <a:solidFill>
                            <a:srgbClr val="000000"/>
                          </a:solidFill>
                          <a:effectLst/>
                          <a:latin typeface="+mn-lt"/>
                        </a:rPr>
                        <a:t> </a:t>
                      </a:r>
                    </a:p>
                  </a:txBody>
                  <a:tcPr marL="0" marR="85725" marT="0" marB="0" anchor="ctr">
                    <a:lnL w="12700" cap="flat" cmpd="sng" algn="ctr">
                      <a:solidFill>
                        <a:srgbClr val="C4591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GB" sz="1200" b="0" i="0" u="none" strike="noStrike" dirty="0">
                          <a:solidFill>
                            <a:srgbClr val="000000"/>
                          </a:solidFill>
                          <a:effectLst/>
                          <a:latin typeface="+mn-lt"/>
                        </a:rPr>
                        <a:t> </a:t>
                      </a:r>
                    </a:p>
                  </a:txBody>
                  <a:tcPr marL="0" marR="85725" marT="0" marB="0" anchor="ctr">
                    <a:lnL w="12700" cap="flat" cmpd="sng" algn="ctr">
                      <a:no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GB" sz="1200" b="1" i="0" u="none" strike="noStrike" dirty="0">
                          <a:solidFill>
                            <a:srgbClr val="000000"/>
                          </a:solidFill>
                          <a:effectLst/>
                          <a:latin typeface="+mn-lt"/>
                        </a:rPr>
                        <a:t>(90,095)</a:t>
                      </a:r>
                    </a:p>
                  </a:txBody>
                  <a:tcPr marL="0" marR="85725" marT="0" marB="0" anchor="ctr">
                    <a:lnL w="1270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8"/>
                  </a:ext>
                </a:extLst>
              </a:tr>
              <a:tr h="497006">
                <a:tc>
                  <a:txBody>
                    <a:bodyPr/>
                    <a:lstStyle/>
                    <a:p>
                      <a:pPr algn="r" fontAlgn="ctr"/>
                      <a:r>
                        <a:rPr lang="en-GB" sz="1000" b="0" i="0" u="none" strike="noStrike" dirty="0">
                          <a:solidFill>
                            <a:srgbClr val="000000"/>
                          </a:solidFill>
                          <a:effectLst/>
                          <a:latin typeface="Arial"/>
                        </a:rPr>
                        <a:t> </a:t>
                      </a:r>
                    </a:p>
                  </a:txBody>
                  <a:tcPr marL="0" marR="85725"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GB" sz="1200" b="0" i="0" u="none" strike="noStrike" dirty="0">
                          <a:solidFill>
                            <a:srgbClr val="000000"/>
                          </a:solidFill>
                          <a:effectLst/>
                          <a:latin typeface="+mn-lt"/>
                        </a:rPr>
                        <a:t> </a:t>
                      </a:r>
                    </a:p>
                  </a:txBody>
                  <a:tcPr marL="0" marR="85725" marT="0" marB="0" anchor="ctr">
                    <a:lnL w="12700" cap="flat" cmpd="sng" algn="ctr">
                      <a:no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GB" sz="1200" b="1" i="0" u="none" strike="noStrike" dirty="0">
                          <a:solidFill>
                            <a:srgbClr val="000000"/>
                          </a:solidFill>
                          <a:effectLst/>
                          <a:latin typeface="+mn-lt"/>
                        </a:rPr>
                        <a:t>284,244 </a:t>
                      </a:r>
                    </a:p>
                  </a:txBody>
                  <a:tcPr marL="0" marR="85725" marT="0" marB="0" anchor="ctr">
                    <a:lnL w="1270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6350" cap="flat" cmpd="sng" algn="ctr">
                      <a:solidFill>
                        <a:srgbClr val="C45911"/>
                      </a:solidFill>
                      <a:prstDash val="solid"/>
                      <a:round/>
                      <a:headEnd type="none" w="med" len="med"/>
                      <a:tailEnd type="none" w="med" len="med"/>
                    </a:lnB>
                    <a:solidFill>
                      <a:schemeClr val="accent2">
                        <a:lumMod val="20000"/>
                        <a:lumOff val="80000"/>
                      </a:schemeClr>
                    </a:solidFill>
                  </a:tcPr>
                </a:tc>
                <a:tc>
                  <a:txBody>
                    <a:bodyPr/>
                    <a:lstStyle/>
                    <a:p>
                      <a:pPr algn="l" fontAlgn="ctr"/>
                      <a:r>
                        <a:rPr lang="en-GB" sz="1200" b="1" i="0" u="none" strike="noStrike" dirty="0">
                          <a:solidFill>
                            <a:srgbClr val="000000"/>
                          </a:solidFill>
                          <a:effectLst/>
                          <a:latin typeface="+mn-lt"/>
                        </a:rPr>
                        <a:t>Total Comprehensive (Income) and Expenditure</a:t>
                      </a:r>
                    </a:p>
                  </a:txBody>
                  <a:tcPr marL="85725" marR="0" marT="0" marB="0" anchor="ctr">
                    <a:lnL w="6350"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6350" cap="flat" cmpd="sng" algn="ctr">
                      <a:solidFill>
                        <a:srgbClr val="C45911"/>
                      </a:solidFill>
                      <a:prstDash val="solid"/>
                      <a:round/>
                      <a:headEnd type="none" w="med" len="med"/>
                      <a:tailEnd type="none" w="med" len="med"/>
                    </a:lnB>
                  </a:tcPr>
                </a:tc>
                <a:tc>
                  <a:txBody>
                    <a:bodyPr/>
                    <a:lstStyle/>
                    <a:p>
                      <a:pPr algn="r" fontAlgn="ctr"/>
                      <a:r>
                        <a:rPr lang="en-GB" sz="1200" b="0" i="0" u="none" strike="noStrike" dirty="0">
                          <a:solidFill>
                            <a:srgbClr val="000000"/>
                          </a:solidFill>
                          <a:effectLst/>
                          <a:latin typeface="+mn-lt"/>
                        </a:rPr>
                        <a:t> </a:t>
                      </a:r>
                    </a:p>
                  </a:txBody>
                  <a:tcPr marL="0" marR="85725" marT="0" marB="0" anchor="ctr">
                    <a:lnL w="12700" cap="flat" cmpd="sng" algn="ctr">
                      <a:solidFill>
                        <a:srgbClr val="C4591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GB" sz="1200" b="0" i="0" u="none" strike="noStrike" dirty="0">
                          <a:solidFill>
                            <a:srgbClr val="000000"/>
                          </a:solidFill>
                          <a:effectLst/>
                          <a:latin typeface="+mn-lt"/>
                        </a:rPr>
                        <a:t> </a:t>
                      </a:r>
                    </a:p>
                  </a:txBody>
                  <a:tcPr marL="0" marR="85725" marT="0" marB="0" anchor="ctr">
                    <a:lnL w="12700" cap="flat" cmpd="sng" algn="ctr">
                      <a:no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GB" sz="1200" b="1" i="0" u="none" strike="noStrike" dirty="0">
                          <a:solidFill>
                            <a:srgbClr val="000000"/>
                          </a:solidFill>
                          <a:effectLst/>
                          <a:latin typeface="+mn-lt"/>
                        </a:rPr>
                        <a:t>(21,980)</a:t>
                      </a:r>
                    </a:p>
                  </a:txBody>
                  <a:tcPr marL="0" marR="85725" marT="0" marB="0" anchor="ctr">
                    <a:lnL w="1270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6350" cap="flat" cmpd="sng" algn="ctr">
                      <a:solidFill>
                        <a:srgbClr val="C4591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544182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67446" y="0"/>
            <a:ext cx="338554" cy="6876000"/>
          </a:xfrm>
          <a:prstGeom prst="rect">
            <a:avLst/>
          </a:prstGeom>
          <a:solidFill>
            <a:srgbClr val="00206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CHIEF OFFICER’S NARRATIVE REPORT     </a:t>
            </a:r>
            <a:r>
              <a:rPr lang="en-GB" sz="1000" b="1" dirty="0">
                <a:solidFill>
                  <a:schemeClr val="bg1"/>
                </a:solidFill>
              </a:rPr>
              <a:t>|      STATEMENT OF ACCOUNTS – 2021-22</a:t>
            </a: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4" y="6356358"/>
            <a:ext cx="276271" cy="365125"/>
          </a:xfrm>
        </p:spPr>
        <p:txBody>
          <a:bodyPr vert="horz"/>
          <a:lstStyle/>
          <a:p>
            <a:fld id="{97D3BC75-7245-4D53-964E-6D1A27AF082C}" type="slidenum">
              <a:rPr lang="en-GB" sz="1000" smtClean="0">
                <a:solidFill>
                  <a:schemeClr val="bg1"/>
                </a:solidFill>
              </a:rPr>
              <a:t>5</a:t>
            </a:fld>
            <a:endParaRPr lang="en-GB" sz="1000" dirty="0">
              <a:solidFill>
                <a:schemeClr val="bg1"/>
              </a:solidFill>
            </a:endParaRPr>
          </a:p>
        </p:txBody>
      </p:sp>
      <p:graphicFrame>
        <p:nvGraphicFramePr>
          <p:cNvPr id="5" name="Table 4">
            <a:extLst>
              <a:ext uri="{FF2B5EF4-FFF2-40B4-BE49-F238E27FC236}">
                <a16:creationId xmlns:a16="http://schemas.microsoft.com/office/drawing/2014/main" id="{4E56888E-3048-4B03-ABB3-6205C656645A}"/>
              </a:ext>
            </a:extLst>
          </p:cNvPr>
          <p:cNvGraphicFramePr>
            <a:graphicFrameLocks noGrp="1"/>
          </p:cNvGraphicFramePr>
          <p:nvPr>
            <p:extLst>
              <p:ext uri="{D42A27DB-BD31-4B8C-83A1-F6EECF244321}">
                <p14:modId xmlns:p14="http://schemas.microsoft.com/office/powerpoint/2010/main" val="1723113524"/>
              </p:ext>
            </p:extLst>
          </p:nvPr>
        </p:nvGraphicFramePr>
        <p:xfrm>
          <a:off x="350984" y="251122"/>
          <a:ext cx="8931567" cy="5882978"/>
        </p:xfrm>
        <a:graphic>
          <a:graphicData uri="http://schemas.openxmlformats.org/drawingml/2006/table">
            <a:tbl>
              <a:tblPr firstRow="1" bandRow="1">
                <a:tableStyleId>{2D5ABB26-0587-4C30-8999-92F81FD0307C}</a:tableStyleId>
              </a:tblPr>
              <a:tblGrid>
                <a:gridCol w="2977189">
                  <a:extLst>
                    <a:ext uri="{9D8B030D-6E8A-4147-A177-3AD203B41FA5}">
                      <a16:colId xmlns:a16="http://schemas.microsoft.com/office/drawing/2014/main" val="2868856792"/>
                    </a:ext>
                  </a:extLst>
                </a:gridCol>
                <a:gridCol w="2977189">
                  <a:extLst>
                    <a:ext uri="{9D8B030D-6E8A-4147-A177-3AD203B41FA5}">
                      <a16:colId xmlns:a16="http://schemas.microsoft.com/office/drawing/2014/main" val="1651142004"/>
                    </a:ext>
                  </a:extLst>
                </a:gridCol>
                <a:gridCol w="2977189">
                  <a:extLst>
                    <a:ext uri="{9D8B030D-6E8A-4147-A177-3AD203B41FA5}">
                      <a16:colId xmlns:a16="http://schemas.microsoft.com/office/drawing/2014/main" val="547597477"/>
                    </a:ext>
                  </a:extLst>
                </a:gridCol>
              </a:tblGrid>
              <a:tr h="350499">
                <a:tc gridSpan="2">
                  <a:txBody>
                    <a:bodyPr/>
                    <a:lstStyle/>
                    <a:p>
                      <a:pPr marL="0" indent="0">
                        <a:buFont typeface="+mj-lt"/>
                        <a:buNone/>
                      </a:pPr>
                      <a:r>
                        <a:rPr lang="en-GB" sz="1400" b="1" dirty="0">
                          <a:solidFill>
                            <a:srgbClr val="002060"/>
                          </a:solidFill>
                          <a:latin typeface="+mn-lt"/>
                          <a:ea typeface="Verdana" panose="020B0604030504040204" pitchFamily="34" charset="0"/>
                          <a:cs typeface="Arial" panose="020B0604020202020204" pitchFamily="34" charset="0"/>
                        </a:rPr>
                        <a:t>THE CHIEF CONSTABLE’S BUSINESS MODEL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100" b="1" dirty="0">
                        <a:solidFill>
                          <a:srgbClr val="002060"/>
                        </a:solidFill>
                        <a:latin typeface="Verdana" panose="020B0604030504040204" pitchFamily="34" charset="0"/>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mj-lt"/>
                        <a:buNone/>
                      </a:pPr>
                      <a:endParaRPr lang="en-GB" sz="1100" b="1" dirty="0">
                        <a:solidFill>
                          <a:srgbClr val="002060"/>
                        </a:solidFill>
                        <a:latin typeface="Verdana" panose="020B0604030504040204" pitchFamily="34" charset="0"/>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1682969"/>
                  </a:ext>
                </a:extLst>
              </a:tr>
              <a:tr h="5532479">
                <a:tc>
                  <a:txBody>
                    <a:bodyPr/>
                    <a:lstStyle/>
                    <a:p>
                      <a:pPr algn="just">
                        <a:spcAft>
                          <a:spcPts val="800"/>
                        </a:spcAft>
                      </a:pPr>
                      <a:endParaRPr lang="en-GB" sz="1200" b="1" dirty="0">
                        <a:solidFill>
                          <a:srgbClr val="9900CC"/>
                        </a:solidFill>
                        <a:latin typeface="+mn-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800"/>
                        </a:spcAft>
                      </a:pPr>
                      <a:endParaRPr lang="en-GB" sz="1200" b="0" dirty="0">
                        <a:solidFill>
                          <a:srgbClr val="76923C"/>
                        </a:solidFill>
                        <a:latin typeface="+mn-lt"/>
                        <a:ea typeface="Verdana" panose="020B060403050404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800"/>
                        </a:spcAft>
                      </a:pPr>
                      <a:endParaRPr lang="en-GB" sz="1200" b="1" dirty="0">
                        <a:solidFill>
                          <a:schemeClr val="tx1">
                            <a:lumMod val="50000"/>
                            <a:lumOff val="50000"/>
                          </a:schemeClr>
                        </a:solidFill>
                        <a:latin typeface="+mn-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5890908"/>
                  </a:ext>
                </a:extLst>
              </a:tr>
            </a:tbl>
          </a:graphicData>
        </a:graphic>
      </p:graphicFrame>
      <p:sp>
        <p:nvSpPr>
          <p:cNvPr id="3" name="Rectangle: Rounded Corners 2">
            <a:extLst>
              <a:ext uri="{FF2B5EF4-FFF2-40B4-BE49-F238E27FC236}">
                <a16:creationId xmlns:a16="http://schemas.microsoft.com/office/drawing/2014/main" id="{E8D182E2-BFF7-4C0F-8D36-F1EEE4CAB31C}"/>
              </a:ext>
            </a:extLst>
          </p:cNvPr>
          <p:cNvSpPr/>
          <p:nvPr/>
        </p:nvSpPr>
        <p:spPr>
          <a:xfrm>
            <a:off x="2811782" y="908186"/>
            <a:ext cx="4282441" cy="64008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cs typeface="Arial" panose="020B0604020202020204" pitchFamily="34" charset="0"/>
              </a:rPr>
              <a:t>Our Priorities</a:t>
            </a:r>
          </a:p>
        </p:txBody>
      </p:sp>
      <p:sp>
        <p:nvSpPr>
          <p:cNvPr id="6" name="Rectangle: Rounded Corners 5">
            <a:extLst>
              <a:ext uri="{FF2B5EF4-FFF2-40B4-BE49-F238E27FC236}">
                <a16:creationId xmlns:a16="http://schemas.microsoft.com/office/drawing/2014/main" id="{E4EAE336-FD91-4025-AE0B-838AA7EC32B9}"/>
              </a:ext>
            </a:extLst>
          </p:cNvPr>
          <p:cNvSpPr/>
          <p:nvPr/>
        </p:nvSpPr>
        <p:spPr>
          <a:xfrm>
            <a:off x="2750819" y="3429000"/>
            <a:ext cx="4282441" cy="64008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cs typeface="Arial" panose="020B0604020202020204" pitchFamily="34" charset="0"/>
              </a:rPr>
              <a:t>Our Mission Statement</a:t>
            </a:r>
          </a:p>
        </p:txBody>
      </p:sp>
      <p:sp>
        <p:nvSpPr>
          <p:cNvPr id="7" name="Rectangle: Rounded Corners 6">
            <a:extLst>
              <a:ext uri="{FF2B5EF4-FFF2-40B4-BE49-F238E27FC236}">
                <a16:creationId xmlns:a16="http://schemas.microsoft.com/office/drawing/2014/main" id="{6974DDA7-99BB-428D-8FD3-50474EE48675}"/>
              </a:ext>
            </a:extLst>
          </p:cNvPr>
          <p:cNvSpPr/>
          <p:nvPr/>
        </p:nvSpPr>
        <p:spPr>
          <a:xfrm>
            <a:off x="350982" y="2102840"/>
            <a:ext cx="2664000" cy="640080"/>
          </a:xfrm>
          <a:prstGeom prst="roundRect">
            <a:avLst/>
          </a:prstGeom>
          <a:solidFill>
            <a:srgbClr val="00206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cs typeface="Arial" panose="020B0604020202020204" pitchFamily="34" charset="0"/>
              </a:rPr>
              <a:t>Engage our</a:t>
            </a:r>
            <a:br>
              <a:rPr lang="en-GB" sz="2000" dirty="0">
                <a:cs typeface="Arial" panose="020B0604020202020204" pitchFamily="34" charset="0"/>
              </a:rPr>
            </a:br>
            <a:r>
              <a:rPr lang="en-GB" sz="2000" dirty="0">
                <a:cs typeface="Arial" panose="020B0604020202020204" pitchFamily="34" charset="0"/>
              </a:rPr>
              <a:t>Communities</a:t>
            </a:r>
          </a:p>
        </p:txBody>
      </p:sp>
      <p:sp>
        <p:nvSpPr>
          <p:cNvPr id="8" name="Rectangle: Rounded Corners 7">
            <a:extLst>
              <a:ext uri="{FF2B5EF4-FFF2-40B4-BE49-F238E27FC236}">
                <a16:creationId xmlns:a16="http://schemas.microsoft.com/office/drawing/2014/main" id="{29988A89-7246-4514-BB67-E5971E81426B}"/>
              </a:ext>
            </a:extLst>
          </p:cNvPr>
          <p:cNvSpPr/>
          <p:nvPr/>
        </p:nvSpPr>
        <p:spPr>
          <a:xfrm>
            <a:off x="3172968" y="2076065"/>
            <a:ext cx="3218688" cy="693641"/>
          </a:xfrm>
          <a:prstGeom prst="roundRect">
            <a:avLst/>
          </a:prstGeom>
          <a:solidFill>
            <a:srgbClr val="00206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cs typeface="Arial" panose="020B0604020202020204" pitchFamily="34" charset="0"/>
              </a:rPr>
              <a:t>Create a Service that</a:t>
            </a:r>
            <a:br>
              <a:rPr lang="en-GB" sz="2000" dirty="0">
                <a:cs typeface="Arial" panose="020B0604020202020204" pitchFamily="34" charset="0"/>
              </a:rPr>
            </a:br>
            <a:r>
              <a:rPr lang="en-GB" sz="2000" dirty="0">
                <a:cs typeface="Arial" panose="020B0604020202020204" pitchFamily="34" charset="0"/>
              </a:rPr>
              <a:t>Works for Local People</a:t>
            </a:r>
          </a:p>
        </p:txBody>
      </p:sp>
      <p:sp>
        <p:nvSpPr>
          <p:cNvPr id="9" name="Rectangle: Rounded Corners 8">
            <a:extLst>
              <a:ext uri="{FF2B5EF4-FFF2-40B4-BE49-F238E27FC236}">
                <a16:creationId xmlns:a16="http://schemas.microsoft.com/office/drawing/2014/main" id="{A3E0E27E-332B-4DDA-92CB-9471D735F456}"/>
              </a:ext>
            </a:extLst>
          </p:cNvPr>
          <p:cNvSpPr/>
          <p:nvPr/>
        </p:nvSpPr>
        <p:spPr>
          <a:xfrm>
            <a:off x="6618549" y="2102840"/>
            <a:ext cx="2664000" cy="640080"/>
          </a:xfrm>
          <a:prstGeom prst="roundRect">
            <a:avLst/>
          </a:prstGeom>
          <a:solidFill>
            <a:srgbClr val="00206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cs typeface="Arial" panose="020B0604020202020204" pitchFamily="34" charset="0"/>
              </a:rPr>
              <a:t>Become an</a:t>
            </a:r>
            <a:br>
              <a:rPr lang="en-GB" sz="2000" dirty="0">
                <a:cs typeface="Arial" panose="020B0604020202020204" pitchFamily="34" charset="0"/>
              </a:rPr>
            </a:br>
            <a:r>
              <a:rPr lang="en-GB" sz="2000" dirty="0">
                <a:cs typeface="Arial" panose="020B0604020202020204" pitchFamily="34" charset="0"/>
              </a:rPr>
              <a:t>Employer of Choice</a:t>
            </a:r>
          </a:p>
        </p:txBody>
      </p:sp>
      <p:sp>
        <p:nvSpPr>
          <p:cNvPr id="10" name="Rectangle: Rounded Corners 9">
            <a:extLst>
              <a:ext uri="{FF2B5EF4-FFF2-40B4-BE49-F238E27FC236}">
                <a16:creationId xmlns:a16="http://schemas.microsoft.com/office/drawing/2014/main" id="{63142962-9FB8-40E1-8D36-7D54687D9435}"/>
              </a:ext>
            </a:extLst>
          </p:cNvPr>
          <p:cNvSpPr/>
          <p:nvPr/>
        </p:nvSpPr>
        <p:spPr>
          <a:xfrm>
            <a:off x="617220" y="4599668"/>
            <a:ext cx="8665326" cy="1092472"/>
          </a:xfrm>
          <a:prstGeom prst="roundRect">
            <a:avLst/>
          </a:prstGeom>
          <a:solidFill>
            <a:srgbClr val="00206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cs typeface="Arial" panose="020B0604020202020204" pitchFamily="34" charset="0"/>
              </a:rPr>
              <a:t>‘Working with partners and the communities we serve to make Nottinghamshire a safe, secure place to live, work and visit’</a:t>
            </a:r>
            <a:endParaRPr lang="en-GB" dirty="0">
              <a:cs typeface="Arial" panose="020B0604020202020204" pitchFamily="34" charset="0"/>
            </a:endParaRPr>
          </a:p>
        </p:txBody>
      </p:sp>
    </p:spTree>
    <p:extLst>
      <p:ext uri="{BB962C8B-B14F-4D97-AF65-F5344CB8AC3E}">
        <p14:creationId xmlns:p14="http://schemas.microsoft.com/office/powerpoint/2010/main" val="13314042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92183" y="0"/>
            <a:ext cx="338554" cy="6876000"/>
          </a:xfrm>
          <a:prstGeom prst="rect">
            <a:avLst/>
          </a:prstGeom>
          <a:solidFill>
            <a:srgbClr val="C45911"/>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rPr>
              <a:t>FINANCIAL STATEMENTS     |       STATEMENT OF ACCOUNTS – 2021-22</a:t>
            </a:r>
            <a:endParaRPr lang="en-GB" sz="1000" dirty="0">
              <a:solidFill>
                <a:schemeClr val="bg1"/>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1" y="6356358"/>
            <a:ext cx="339846" cy="365125"/>
          </a:xfrm>
        </p:spPr>
        <p:txBody>
          <a:bodyPr vert="horz"/>
          <a:lstStyle/>
          <a:p>
            <a:r>
              <a:rPr lang="en-GB" sz="1000" dirty="0">
                <a:solidFill>
                  <a:schemeClr val="bg1"/>
                </a:solidFill>
              </a:rPr>
              <a:t>50</a:t>
            </a:r>
          </a:p>
        </p:txBody>
      </p:sp>
      <p:graphicFrame>
        <p:nvGraphicFramePr>
          <p:cNvPr id="3" name="Table 2">
            <a:extLst>
              <a:ext uri="{FF2B5EF4-FFF2-40B4-BE49-F238E27FC236}">
                <a16:creationId xmlns:a16="http://schemas.microsoft.com/office/drawing/2014/main" id="{42DDBC9F-D01B-4665-AE20-ECDA3A9FED04}"/>
              </a:ext>
            </a:extLst>
          </p:cNvPr>
          <p:cNvGraphicFramePr>
            <a:graphicFrameLocks noGrp="1"/>
          </p:cNvGraphicFramePr>
          <p:nvPr>
            <p:extLst>
              <p:ext uri="{D42A27DB-BD31-4B8C-83A1-F6EECF244321}">
                <p14:modId xmlns:p14="http://schemas.microsoft.com/office/powerpoint/2010/main" val="1430849888"/>
              </p:ext>
            </p:extLst>
          </p:nvPr>
        </p:nvGraphicFramePr>
        <p:xfrm>
          <a:off x="370031" y="332402"/>
          <a:ext cx="8893712" cy="1385570"/>
        </p:xfrm>
        <a:graphic>
          <a:graphicData uri="http://schemas.openxmlformats.org/drawingml/2006/table">
            <a:tbl>
              <a:tblPr firstRow="1" bandRow="1">
                <a:tableStyleId>{5C22544A-7EE6-4342-B048-85BDC9FD1C3A}</a:tableStyleId>
              </a:tblPr>
              <a:tblGrid>
                <a:gridCol w="4446856">
                  <a:extLst>
                    <a:ext uri="{9D8B030D-6E8A-4147-A177-3AD203B41FA5}">
                      <a16:colId xmlns:a16="http://schemas.microsoft.com/office/drawing/2014/main" val="2041282725"/>
                    </a:ext>
                  </a:extLst>
                </a:gridCol>
                <a:gridCol w="4446856">
                  <a:extLst>
                    <a:ext uri="{9D8B030D-6E8A-4147-A177-3AD203B41FA5}">
                      <a16:colId xmlns:a16="http://schemas.microsoft.com/office/drawing/2014/main" val="4066817797"/>
                    </a:ext>
                  </a:extLst>
                </a:gridCol>
              </a:tblGrid>
              <a:tr h="370840">
                <a:tc gridSpan="2">
                  <a:txBody>
                    <a:bodyPr/>
                    <a:lstStyle/>
                    <a:p>
                      <a:r>
                        <a:rPr lang="en-GB" sz="1400" dirty="0">
                          <a:latin typeface="+mn-lt"/>
                          <a:cs typeface="Arial" panose="020B0604020202020204" pitchFamily="34" charset="0"/>
                        </a:rPr>
                        <a:t>Movement in Reserves Statement</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45911"/>
                    </a:solidFill>
                  </a:tcPr>
                </a:tc>
                <a:tc hMerge="1">
                  <a:txBody>
                    <a:bodyPr/>
                    <a:lstStyle/>
                    <a:p>
                      <a:endParaRPr lang="en-GB" sz="14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860684127"/>
                  </a:ext>
                </a:extLst>
              </a:tr>
              <a:tr h="370840">
                <a:tc>
                  <a:txBody>
                    <a:bodyPr/>
                    <a:lstStyle/>
                    <a:p>
                      <a:pPr marL="0" marR="0" algn="just">
                        <a:spcBef>
                          <a:spcPts val="0"/>
                        </a:spcBef>
                        <a:spcAft>
                          <a:spcPts val="1200"/>
                        </a:spcAft>
                      </a:pPr>
                      <a:r>
                        <a:rPr lang="en-GB" sz="1200" dirty="0">
                          <a:effectLst/>
                          <a:latin typeface="+mn-lt"/>
                          <a:ea typeface="Calibri" panose="020F0502020204030204" pitchFamily="34" charset="0"/>
                          <a:cs typeface="Arial" panose="020B0604020202020204" pitchFamily="34" charset="0"/>
                        </a:rPr>
                        <a:t>The Movement in Reserves Statement shows the movement during the year on the different reserves held, analysed into ‘usable reserves’ (i.e. those that can be applied to fund expenditure or reduce local taxation) and other ‘unusable reserves’. The Chief Constable holds no usable reserves.</a:t>
                      </a:r>
                      <a:r>
                        <a:rPr lang="en-GB" sz="1200" b="1" dirty="0">
                          <a:effectLst/>
                          <a:latin typeface="+mn-lt"/>
                          <a:ea typeface="Calibri" panose="020F0502020204030204" pitchFamily="34" charset="0"/>
                          <a:cs typeface="Arial" panose="020B0604020202020204" pitchFamily="34" charset="0"/>
                        </a:rPr>
                        <a:t> </a:t>
                      </a:r>
                      <a:endParaRPr lang="en-GB" sz="1200" dirty="0">
                        <a:effectLst/>
                        <a:latin typeface="+mn-lt"/>
                        <a:ea typeface="Calibri" panose="020F0502020204030204" pitchFamily="34" charset="0"/>
                        <a:cs typeface="Arial" panose="020B0604020202020204" pitchFamily="34" charset="0"/>
                      </a:endParaRPr>
                    </a:p>
                  </a:txBody>
                  <a:tcPr marL="100330" marR="100330" marT="91440" marB="889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spcBef>
                          <a:spcPts val="0"/>
                        </a:spcBef>
                        <a:spcAft>
                          <a:spcPts val="1200"/>
                        </a:spcAft>
                      </a:pPr>
                      <a:r>
                        <a:rPr lang="en-GB" sz="1200" dirty="0">
                          <a:effectLst/>
                          <a:latin typeface="+mn-lt"/>
                          <a:ea typeface="Calibri" panose="020F0502020204030204" pitchFamily="34" charset="0"/>
                          <a:cs typeface="Arial" panose="020B0604020202020204" pitchFamily="34" charset="0"/>
                        </a:rPr>
                        <a:t>The Statement shows how the movements in reserves are broken down between gains and losses incurred in accordance with the Code and the statutory adjustments required to return to the amounts chargeable to Council Tax for the year. </a:t>
                      </a:r>
                    </a:p>
                  </a:txBody>
                  <a:tcPr marL="100330" marR="100330" marT="91440" marB="889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871684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525599208"/>
              </p:ext>
            </p:extLst>
          </p:nvPr>
        </p:nvGraphicFramePr>
        <p:xfrm>
          <a:off x="742950" y="1828800"/>
          <a:ext cx="8315325" cy="4251960"/>
        </p:xfrm>
        <a:graphic>
          <a:graphicData uri="http://schemas.openxmlformats.org/drawingml/2006/table">
            <a:tbl>
              <a:tblPr/>
              <a:tblGrid>
                <a:gridCol w="4827249">
                  <a:extLst>
                    <a:ext uri="{9D8B030D-6E8A-4147-A177-3AD203B41FA5}">
                      <a16:colId xmlns:a16="http://schemas.microsoft.com/office/drawing/2014/main" val="20000"/>
                    </a:ext>
                  </a:extLst>
                </a:gridCol>
                <a:gridCol w="1162692">
                  <a:extLst>
                    <a:ext uri="{9D8B030D-6E8A-4147-A177-3AD203B41FA5}">
                      <a16:colId xmlns:a16="http://schemas.microsoft.com/office/drawing/2014/main" val="20001"/>
                    </a:ext>
                  </a:extLst>
                </a:gridCol>
                <a:gridCol w="1162692">
                  <a:extLst>
                    <a:ext uri="{9D8B030D-6E8A-4147-A177-3AD203B41FA5}">
                      <a16:colId xmlns:a16="http://schemas.microsoft.com/office/drawing/2014/main" val="20002"/>
                    </a:ext>
                  </a:extLst>
                </a:gridCol>
                <a:gridCol w="1162692">
                  <a:extLst>
                    <a:ext uri="{9D8B030D-6E8A-4147-A177-3AD203B41FA5}">
                      <a16:colId xmlns:a16="http://schemas.microsoft.com/office/drawing/2014/main" val="20003"/>
                    </a:ext>
                  </a:extLst>
                </a:gridCol>
              </a:tblGrid>
              <a:tr h="317024">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GB" sz="1400" b="1" i="0" u="none" strike="noStrike" dirty="0">
                          <a:solidFill>
                            <a:schemeClr val="bg1"/>
                          </a:solidFill>
                          <a:effectLst/>
                          <a:latin typeface="+mn-lt"/>
                        </a:rPr>
                        <a:t>2021-22</a:t>
                      </a:r>
                    </a:p>
                    <a:p>
                      <a:pPr algn="ctr" fontAlgn="t"/>
                      <a:r>
                        <a:rPr lang="en-GB" sz="1200" b="1" i="0" u="none" strike="noStrike" dirty="0">
                          <a:solidFill>
                            <a:schemeClr val="bg1"/>
                          </a:solidFill>
                          <a:effectLst/>
                          <a:latin typeface="+mn-lt"/>
                        </a:rPr>
                        <a:t> </a:t>
                      </a:r>
                    </a:p>
                  </a:txBody>
                  <a:tcPr marL="0" marR="0" marT="0" marB="0">
                    <a:lnL w="6350" cap="flat" cmpd="sng" algn="ctr">
                      <a:solidFill>
                        <a:srgbClr val="C4591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solidFill>
                      <a:srgbClr val="C45911"/>
                    </a:solidFill>
                  </a:tcPr>
                </a:tc>
                <a:tc>
                  <a:txBody>
                    <a:bodyPr/>
                    <a:lstStyle/>
                    <a:p>
                      <a:pPr algn="ctr" fontAlgn="ctr"/>
                      <a:r>
                        <a:rPr lang="en-GB" sz="1200" b="1" i="0" u="none" strike="noStrike" dirty="0">
                          <a:solidFill>
                            <a:schemeClr val="bg1"/>
                          </a:solidFill>
                          <a:effectLst/>
                          <a:latin typeface="+mn-lt"/>
                        </a:rPr>
                        <a:t>Usable </a:t>
                      </a:r>
                      <a:br>
                        <a:rPr lang="en-GB" sz="1200" b="1" i="0" u="none" strike="noStrike" dirty="0">
                          <a:solidFill>
                            <a:schemeClr val="bg1"/>
                          </a:solidFill>
                          <a:effectLst/>
                          <a:latin typeface="+mn-lt"/>
                        </a:rPr>
                      </a:br>
                      <a:r>
                        <a:rPr lang="en-GB" sz="1200" b="1" i="0" u="none" strike="noStrike" dirty="0">
                          <a:solidFill>
                            <a:schemeClr val="bg1"/>
                          </a:solidFill>
                          <a:effectLst/>
                          <a:latin typeface="+mn-lt"/>
                        </a:rPr>
                        <a:t>Reserves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solidFill>
                      <a:srgbClr val="C45911"/>
                    </a:solidFill>
                  </a:tcPr>
                </a:tc>
                <a:tc>
                  <a:txBody>
                    <a:bodyPr/>
                    <a:lstStyle/>
                    <a:p>
                      <a:pPr algn="ctr" fontAlgn="ctr"/>
                      <a:r>
                        <a:rPr lang="en-GB" sz="1200" b="1" i="0" u="none" strike="noStrike" dirty="0">
                          <a:solidFill>
                            <a:schemeClr val="bg1"/>
                          </a:solidFill>
                          <a:effectLst/>
                          <a:latin typeface="+mn-lt"/>
                        </a:rPr>
                        <a:t>Unusable Reserves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solidFill>
                      <a:srgbClr val="C45911"/>
                    </a:solidFill>
                  </a:tcPr>
                </a:tc>
                <a:tc>
                  <a:txBody>
                    <a:bodyPr/>
                    <a:lstStyle/>
                    <a:p>
                      <a:pPr algn="ctr" fontAlgn="ctr"/>
                      <a:r>
                        <a:rPr lang="en-GB" sz="1200" b="1" i="0" u="none" strike="noStrike" dirty="0">
                          <a:solidFill>
                            <a:schemeClr val="bg1"/>
                          </a:solidFill>
                          <a:effectLst/>
                          <a:latin typeface="+mn-lt"/>
                        </a:rPr>
                        <a:t>Total </a:t>
                      </a:r>
                      <a:br>
                        <a:rPr lang="en-GB" sz="1200" b="1" i="0" u="none" strike="noStrike" dirty="0">
                          <a:solidFill>
                            <a:schemeClr val="bg1"/>
                          </a:solidFill>
                          <a:effectLst/>
                          <a:latin typeface="+mn-lt"/>
                        </a:rPr>
                      </a:br>
                      <a:r>
                        <a:rPr lang="en-GB" sz="1200" b="1" i="0" u="none" strike="noStrike" dirty="0">
                          <a:solidFill>
                            <a:schemeClr val="bg1"/>
                          </a:solidFill>
                          <a:effectLst/>
                          <a:latin typeface="+mn-lt"/>
                        </a:rPr>
                        <a:t>Reserves</a:t>
                      </a:r>
                    </a:p>
                  </a:txBody>
                  <a:tcPr marL="0" marR="0" marT="0" marB="0" anchor="ctr">
                    <a:lnL w="12700" cap="flat" cmpd="sng" algn="ctr">
                      <a:solidFill>
                        <a:schemeClr val="bg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solidFill>
                      <a:srgbClr val="C45911"/>
                    </a:solidFill>
                  </a:tcPr>
                </a:tc>
                <a:extLst>
                  <a:ext uri="{0D108BD9-81ED-4DB2-BD59-A6C34878D82A}">
                    <a16:rowId xmlns:a16="http://schemas.microsoft.com/office/drawing/2014/main" val="10000"/>
                  </a:ext>
                </a:extLst>
              </a:tr>
              <a:tr h="190500">
                <a:tc>
                  <a:txBody>
                    <a:bodyPr/>
                    <a:lstStyle/>
                    <a:p>
                      <a:pPr algn="ctr" fontAlgn="ctr"/>
                      <a:endParaRPr lang="en-GB" sz="1200" b="1" i="0" u="none" strike="noStrike" dirty="0">
                        <a:solidFill>
                          <a:schemeClr val="bg1"/>
                        </a:solidFill>
                        <a:effectLst/>
                        <a:latin typeface="+mn-lt"/>
                      </a:endParaRPr>
                    </a:p>
                  </a:txBody>
                  <a:tcPr marL="0" marR="0" marT="0" marB="0" anchor="ctr">
                    <a:lnL w="6350" cap="flat" cmpd="sng" algn="ctr">
                      <a:solidFill>
                        <a:srgbClr val="C4591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45911"/>
                      </a:solidFill>
                      <a:prstDash val="solid"/>
                      <a:round/>
                      <a:headEnd type="none" w="med" len="med"/>
                      <a:tailEnd type="none" w="med" len="med"/>
                    </a:lnT>
                    <a:lnB w="6350" cap="flat" cmpd="sng" algn="ctr">
                      <a:solidFill>
                        <a:srgbClr val="C45911"/>
                      </a:solidFill>
                      <a:prstDash val="solid"/>
                      <a:round/>
                      <a:headEnd type="none" w="med" len="med"/>
                      <a:tailEnd type="none" w="med" len="med"/>
                    </a:lnB>
                    <a:solidFill>
                      <a:srgbClr val="C45911"/>
                    </a:solidFill>
                  </a:tcPr>
                </a:tc>
                <a:tc>
                  <a:txBody>
                    <a:bodyPr/>
                    <a:lstStyle/>
                    <a:p>
                      <a:pPr algn="ctr" fontAlgn="ctr"/>
                      <a:r>
                        <a:rPr lang="en-GB" sz="1200" b="1" i="0" u="none" strike="noStrike" dirty="0">
                          <a:solidFill>
                            <a:schemeClr val="bg1"/>
                          </a:solidFill>
                          <a:effectLst/>
                          <a:latin typeface="+mn-lt"/>
                        </a:rPr>
                        <a:t>£000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45911"/>
                      </a:solidFill>
                      <a:prstDash val="solid"/>
                      <a:round/>
                      <a:headEnd type="none" w="med" len="med"/>
                      <a:tailEnd type="none" w="med" len="med"/>
                    </a:lnT>
                    <a:lnB w="6350" cap="flat" cmpd="sng" algn="ctr">
                      <a:solidFill>
                        <a:srgbClr val="C45911"/>
                      </a:solidFill>
                      <a:prstDash val="solid"/>
                      <a:round/>
                      <a:headEnd type="none" w="med" len="med"/>
                      <a:tailEnd type="none" w="med" len="med"/>
                    </a:lnB>
                    <a:solidFill>
                      <a:srgbClr val="C45911"/>
                    </a:solidFill>
                  </a:tcPr>
                </a:tc>
                <a:tc>
                  <a:txBody>
                    <a:bodyPr/>
                    <a:lstStyle/>
                    <a:p>
                      <a:pPr algn="ctr" fontAlgn="ctr"/>
                      <a:r>
                        <a:rPr lang="en-GB" sz="1200" b="1" i="0" u="none" strike="noStrike" dirty="0">
                          <a:solidFill>
                            <a:schemeClr val="bg1"/>
                          </a:solidFill>
                          <a:effectLst/>
                          <a:latin typeface="+mn-lt"/>
                        </a:rPr>
                        <a:t>£000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45911"/>
                      </a:solidFill>
                      <a:prstDash val="solid"/>
                      <a:round/>
                      <a:headEnd type="none" w="med" len="med"/>
                      <a:tailEnd type="none" w="med" len="med"/>
                    </a:lnT>
                    <a:lnB w="6350" cap="flat" cmpd="sng" algn="ctr">
                      <a:solidFill>
                        <a:srgbClr val="C45911"/>
                      </a:solidFill>
                      <a:prstDash val="solid"/>
                      <a:round/>
                      <a:headEnd type="none" w="med" len="med"/>
                      <a:tailEnd type="none" w="med" len="med"/>
                    </a:lnB>
                    <a:solidFill>
                      <a:srgbClr val="C45911"/>
                    </a:solidFill>
                  </a:tcPr>
                </a:tc>
                <a:tc>
                  <a:txBody>
                    <a:bodyPr/>
                    <a:lstStyle/>
                    <a:p>
                      <a:pPr algn="ctr" fontAlgn="ctr"/>
                      <a:r>
                        <a:rPr lang="en-GB" sz="1200" b="1" i="0" u="none" strike="noStrike" dirty="0">
                          <a:solidFill>
                            <a:schemeClr val="bg1"/>
                          </a:solidFill>
                          <a:effectLst/>
                          <a:latin typeface="+mn-lt"/>
                        </a:rPr>
                        <a:t>£000</a:t>
                      </a:r>
                    </a:p>
                  </a:txBody>
                  <a:tcPr marL="0" marR="0" marT="0" marB="0" anchor="ctr">
                    <a:lnL w="12700" cap="flat" cmpd="sng" algn="ctr">
                      <a:solidFill>
                        <a:schemeClr val="bg1"/>
                      </a:solidFill>
                      <a:prstDash val="solid"/>
                      <a:round/>
                      <a:headEnd type="none" w="med" len="med"/>
                      <a:tailEnd type="none" w="med" len="med"/>
                    </a:lnL>
                    <a:lnR w="635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6350" cap="flat" cmpd="sng" algn="ctr">
                      <a:solidFill>
                        <a:srgbClr val="C45911"/>
                      </a:solidFill>
                      <a:prstDash val="solid"/>
                      <a:round/>
                      <a:headEnd type="none" w="med" len="med"/>
                      <a:tailEnd type="none" w="med" len="med"/>
                    </a:lnB>
                    <a:solidFill>
                      <a:srgbClr val="C45911"/>
                    </a:solidFill>
                  </a:tcPr>
                </a:tc>
                <a:extLst>
                  <a:ext uri="{0D108BD9-81ED-4DB2-BD59-A6C34878D82A}">
                    <a16:rowId xmlns:a16="http://schemas.microsoft.com/office/drawing/2014/main" val="10001"/>
                  </a:ext>
                </a:extLst>
              </a:tr>
              <a:tr h="180975">
                <a:tc>
                  <a:txBody>
                    <a:bodyPr/>
                    <a:lstStyle/>
                    <a:p>
                      <a:pPr algn="l" fontAlgn="ctr"/>
                      <a:r>
                        <a:rPr lang="en-GB" sz="1200" b="1" i="0" u="none" strike="noStrike" dirty="0">
                          <a:solidFill>
                            <a:srgbClr val="000000"/>
                          </a:solidFill>
                          <a:effectLst/>
                          <a:latin typeface="+mn-lt"/>
                        </a:rPr>
                        <a:t>Balance at 31 March 2021</a:t>
                      </a:r>
                    </a:p>
                  </a:txBody>
                  <a:tcPr marL="0" marR="0"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w="6350" cap="flat" cmpd="sng" algn="ctr">
                      <a:solidFill>
                        <a:srgbClr val="C45911"/>
                      </a:solidFill>
                      <a:prstDash val="solid"/>
                      <a:round/>
                      <a:headEnd type="none" w="med" len="med"/>
                      <a:tailEnd type="none" w="med" len="med"/>
                    </a:lnB>
                    <a:solidFill>
                      <a:schemeClr val="accent2">
                        <a:lumMod val="60000"/>
                        <a:lumOff val="40000"/>
                      </a:schemeClr>
                    </a:solidFill>
                  </a:tcPr>
                </a:tc>
                <a:tc>
                  <a:txBody>
                    <a:bodyPr/>
                    <a:lstStyle/>
                    <a:p>
                      <a:pPr algn="r" fontAlgn="ctr"/>
                      <a:r>
                        <a:rPr lang="en-GB" sz="1200" b="1" i="0" u="none" strike="noStrike" dirty="0">
                          <a:solidFill>
                            <a:srgbClr val="000000"/>
                          </a:solidFill>
                          <a:effectLst/>
                          <a:latin typeface="+mn-lt"/>
                        </a:rPr>
                        <a:t>-</a:t>
                      </a:r>
                    </a:p>
                  </a:txBody>
                  <a:tcPr marL="0" marR="85725"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w="6350" cap="flat" cmpd="sng" algn="ctr">
                      <a:solidFill>
                        <a:srgbClr val="C45911"/>
                      </a:solidFill>
                      <a:prstDash val="solid"/>
                      <a:round/>
                      <a:headEnd type="none" w="med" len="med"/>
                      <a:tailEnd type="none" w="med" len="med"/>
                    </a:lnB>
                    <a:solidFill>
                      <a:schemeClr val="accent2">
                        <a:lumMod val="60000"/>
                        <a:lumOff val="40000"/>
                      </a:schemeClr>
                    </a:solidFill>
                  </a:tcPr>
                </a:tc>
                <a:tc>
                  <a:txBody>
                    <a:bodyPr/>
                    <a:lstStyle/>
                    <a:p>
                      <a:pPr algn="r" fontAlgn="ctr"/>
                      <a:r>
                        <a:rPr lang="en-GB" sz="1200" b="1" i="0" u="none" strike="noStrike" dirty="0">
                          <a:solidFill>
                            <a:srgbClr val="000000"/>
                          </a:solidFill>
                          <a:effectLst/>
                          <a:latin typeface="+mn-lt"/>
                        </a:rPr>
                        <a:t>2,954,701</a:t>
                      </a:r>
                    </a:p>
                  </a:txBody>
                  <a:tcPr marL="0" marR="85725"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w="6350" cap="flat" cmpd="sng" algn="ctr">
                      <a:solidFill>
                        <a:srgbClr val="C45911"/>
                      </a:solidFill>
                      <a:prstDash val="solid"/>
                      <a:round/>
                      <a:headEnd type="none" w="med" len="med"/>
                      <a:tailEnd type="none" w="med" len="med"/>
                    </a:lnB>
                    <a:solidFill>
                      <a:schemeClr val="accent2">
                        <a:lumMod val="60000"/>
                        <a:lumOff val="40000"/>
                      </a:schemeClr>
                    </a:solidFill>
                  </a:tcPr>
                </a:tc>
                <a:tc>
                  <a:txBody>
                    <a:bodyPr/>
                    <a:lstStyle/>
                    <a:p>
                      <a:pPr algn="r" fontAlgn="ctr"/>
                      <a:r>
                        <a:rPr lang="en-GB" sz="1200" b="1" i="0" u="none" strike="noStrike" dirty="0">
                          <a:solidFill>
                            <a:srgbClr val="000000"/>
                          </a:solidFill>
                          <a:effectLst/>
                          <a:latin typeface="+mn-lt"/>
                        </a:rPr>
                        <a:t>2,954,701</a:t>
                      </a:r>
                    </a:p>
                  </a:txBody>
                  <a:tcPr marL="0" marR="85725"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w="6350" cap="flat" cmpd="sng" algn="ctr">
                      <a:solidFill>
                        <a:srgbClr val="C4591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2"/>
                  </a:ext>
                </a:extLst>
              </a:tr>
              <a:tr h="180975">
                <a:tc>
                  <a:txBody>
                    <a:bodyPr/>
                    <a:lstStyle/>
                    <a:p>
                      <a:pPr algn="l" fontAlgn="ctr"/>
                      <a:r>
                        <a:rPr lang="en-GB" sz="1200" b="1" i="0" u="none" strike="noStrike" dirty="0">
                          <a:solidFill>
                            <a:srgbClr val="000000"/>
                          </a:solidFill>
                          <a:effectLst/>
                          <a:latin typeface="+mn-lt"/>
                        </a:rPr>
                        <a:t>Movement in reserves during year</a:t>
                      </a:r>
                    </a:p>
                  </a:txBody>
                  <a:tcPr marL="0" marR="0"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a:noFill/>
                    </a:lnB>
                    <a:solidFill>
                      <a:schemeClr val="accent2">
                        <a:lumMod val="60000"/>
                        <a:lumOff val="40000"/>
                      </a:schemeClr>
                    </a:solidFill>
                  </a:tcPr>
                </a:tc>
                <a:tc>
                  <a:txBody>
                    <a:bodyPr/>
                    <a:lstStyle/>
                    <a:p>
                      <a:pPr algn="r" fontAlgn="ctr"/>
                      <a:endParaRPr lang="en-GB" sz="1200" b="0" i="0" u="none" strike="noStrike" dirty="0">
                        <a:solidFill>
                          <a:srgbClr val="000000"/>
                        </a:solidFill>
                        <a:effectLst/>
                        <a:latin typeface="+mn-lt"/>
                      </a:endParaRPr>
                    </a:p>
                  </a:txBody>
                  <a:tcPr marL="0" marR="85725"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a:noFill/>
                    </a:lnB>
                    <a:solidFill>
                      <a:schemeClr val="accent2">
                        <a:lumMod val="60000"/>
                        <a:lumOff val="40000"/>
                      </a:schemeClr>
                    </a:solidFill>
                  </a:tcPr>
                </a:tc>
                <a:tc>
                  <a:txBody>
                    <a:bodyPr/>
                    <a:lstStyle/>
                    <a:p>
                      <a:pPr algn="r" fontAlgn="ctr"/>
                      <a:endParaRPr lang="en-GB" sz="1200" b="0" i="0" u="none" strike="noStrike" dirty="0">
                        <a:solidFill>
                          <a:srgbClr val="000000"/>
                        </a:solidFill>
                        <a:effectLst/>
                        <a:latin typeface="+mn-lt"/>
                      </a:endParaRPr>
                    </a:p>
                  </a:txBody>
                  <a:tcPr marL="0" marR="85725"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a:noFill/>
                    </a:lnB>
                    <a:solidFill>
                      <a:schemeClr val="accent2">
                        <a:lumMod val="60000"/>
                        <a:lumOff val="40000"/>
                      </a:schemeClr>
                    </a:solidFill>
                  </a:tcPr>
                </a:tc>
                <a:tc>
                  <a:txBody>
                    <a:bodyPr/>
                    <a:lstStyle/>
                    <a:p>
                      <a:pPr algn="r" fontAlgn="ctr"/>
                      <a:endParaRPr lang="en-GB" sz="1200" b="1" i="0" u="none" strike="noStrike" dirty="0">
                        <a:solidFill>
                          <a:srgbClr val="000000"/>
                        </a:solidFill>
                        <a:effectLst/>
                        <a:latin typeface="+mn-lt"/>
                      </a:endParaRPr>
                    </a:p>
                  </a:txBody>
                  <a:tcPr marL="0" marR="85725"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a:noFill/>
                    </a:lnB>
                    <a:solidFill>
                      <a:schemeClr val="accent2">
                        <a:lumMod val="60000"/>
                        <a:lumOff val="40000"/>
                      </a:schemeClr>
                    </a:solidFill>
                  </a:tcPr>
                </a:tc>
                <a:extLst>
                  <a:ext uri="{0D108BD9-81ED-4DB2-BD59-A6C34878D82A}">
                    <a16:rowId xmlns:a16="http://schemas.microsoft.com/office/drawing/2014/main" val="10003"/>
                  </a:ext>
                </a:extLst>
              </a:tr>
              <a:tr h="180975">
                <a:tc>
                  <a:txBody>
                    <a:bodyPr/>
                    <a:lstStyle/>
                    <a:p>
                      <a:pPr algn="l" fontAlgn="ctr"/>
                      <a:r>
                        <a:rPr lang="en-GB" sz="1200" b="0" i="0" u="none" strike="noStrike" dirty="0">
                          <a:solidFill>
                            <a:srgbClr val="000000"/>
                          </a:solidFill>
                          <a:effectLst/>
                          <a:latin typeface="+mn-lt"/>
                        </a:rPr>
                        <a:t>(Surplus) or deficit on the provision of services</a:t>
                      </a:r>
                    </a:p>
                  </a:txBody>
                  <a:tcPr marL="0" marR="0"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a:noFill/>
                    </a:lnT>
                    <a:lnB>
                      <a:noFill/>
                    </a:lnB>
                    <a:solidFill>
                      <a:schemeClr val="accent2">
                        <a:lumMod val="60000"/>
                        <a:lumOff val="40000"/>
                      </a:schemeClr>
                    </a:solidFill>
                  </a:tcPr>
                </a:tc>
                <a:tc>
                  <a:txBody>
                    <a:bodyPr/>
                    <a:lstStyle/>
                    <a:p>
                      <a:pPr algn="r" fontAlgn="ctr"/>
                      <a:r>
                        <a:rPr lang="en-GB" sz="1200" b="0" i="0" u="none" strike="noStrike" dirty="0">
                          <a:solidFill>
                            <a:srgbClr val="000000"/>
                          </a:solidFill>
                          <a:effectLst/>
                          <a:latin typeface="+mn-lt"/>
                        </a:rPr>
                        <a:t>68,115</a:t>
                      </a:r>
                    </a:p>
                  </a:txBody>
                  <a:tcPr marL="0" marR="85725"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a:noFill/>
                    </a:lnT>
                    <a:lnB>
                      <a:noFill/>
                    </a:lnB>
                    <a:solidFill>
                      <a:schemeClr val="accent2">
                        <a:lumMod val="60000"/>
                        <a:lumOff val="40000"/>
                      </a:schemeClr>
                    </a:solidFill>
                  </a:tcPr>
                </a:tc>
                <a:tc>
                  <a:txBody>
                    <a:bodyPr/>
                    <a:lstStyle/>
                    <a:p>
                      <a:pPr algn="r" fontAlgn="ctr"/>
                      <a:r>
                        <a:rPr lang="en-GB" sz="1200" b="0" i="0" u="none" strike="noStrike" dirty="0">
                          <a:solidFill>
                            <a:srgbClr val="000000"/>
                          </a:solidFill>
                          <a:effectLst/>
                          <a:latin typeface="+mn-lt"/>
                        </a:rPr>
                        <a:t>-</a:t>
                      </a:r>
                    </a:p>
                  </a:txBody>
                  <a:tcPr marL="0" marR="85725"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a:noFill/>
                    </a:lnT>
                    <a:lnB>
                      <a:noFill/>
                    </a:lnB>
                    <a:solidFill>
                      <a:schemeClr val="accent2">
                        <a:lumMod val="60000"/>
                        <a:lumOff val="40000"/>
                      </a:schemeClr>
                    </a:solidFill>
                  </a:tcPr>
                </a:tc>
                <a:tc>
                  <a:txBody>
                    <a:bodyPr/>
                    <a:lstStyle/>
                    <a:p>
                      <a:pPr algn="r" fontAlgn="ctr"/>
                      <a:r>
                        <a:rPr lang="en-GB" sz="1200" b="1" i="0" u="none" strike="noStrike" dirty="0">
                          <a:solidFill>
                            <a:srgbClr val="000000"/>
                          </a:solidFill>
                          <a:effectLst/>
                          <a:latin typeface="+mn-lt"/>
                        </a:rPr>
                        <a:t>68,115</a:t>
                      </a:r>
                    </a:p>
                  </a:txBody>
                  <a:tcPr marL="0" marR="85725"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a:noFill/>
                    </a:lnT>
                    <a:lnB>
                      <a:noFill/>
                    </a:lnB>
                    <a:solidFill>
                      <a:schemeClr val="accent2">
                        <a:lumMod val="60000"/>
                        <a:lumOff val="40000"/>
                      </a:schemeClr>
                    </a:solidFill>
                  </a:tcPr>
                </a:tc>
                <a:extLst>
                  <a:ext uri="{0D108BD9-81ED-4DB2-BD59-A6C34878D82A}">
                    <a16:rowId xmlns:a16="http://schemas.microsoft.com/office/drawing/2014/main" val="10004"/>
                  </a:ext>
                </a:extLst>
              </a:tr>
              <a:tr h="180975">
                <a:tc>
                  <a:txBody>
                    <a:bodyPr/>
                    <a:lstStyle/>
                    <a:p>
                      <a:pPr algn="l" fontAlgn="ctr"/>
                      <a:r>
                        <a:rPr lang="en-GB" sz="1200" b="0" i="0" u="none" strike="noStrike" dirty="0">
                          <a:solidFill>
                            <a:srgbClr val="000000"/>
                          </a:solidFill>
                          <a:effectLst/>
                          <a:latin typeface="+mn-lt"/>
                        </a:rPr>
                        <a:t>Other Comprehensive (Income) / Expenditure</a:t>
                      </a:r>
                    </a:p>
                  </a:txBody>
                  <a:tcPr marL="0" marR="0"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a:noFill/>
                    </a:lnT>
                    <a:lnB w="6350" cap="flat" cmpd="sng" algn="ctr">
                      <a:solidFill>
                        <a:srgbClr val="C45911"/>
                      </a:solidFill>
                      <a:prstDash val="solid"/>
                      <a:round/>
                      <a:headEnd type="none" w="med" len="med"/>
                      <a:tailEnd type="none" w="med" len="med"/>
                    </a:lnB>
                    <a:solidFill>
                      <a:schemeClr val="accent2">
                        <a:lumMod val="60000"/>
                        <a:lumOff val="40000"/>
                      </a:schemeClr>
                    </a:solidFill>
                  </a:tcPr>
                </a:tc>
                <a:tc>
                  <a:txBody>
                    <a:bodyPr/>
                    <a:lstStyle/>
                    <a:p>
                      <a:pPr algn="r" fontAlgn="ctr"/>
                      <a:r>
                        <a:rPr lang="en-GB" sz="1200" b="0" i="0" u="none" strike="noStrike" dirty="0">
                          <a:solidFill>
                            <a:srgbClr val="000000"/>
                          </a:solidFill>
                          <a:effectLst/>
                          <a:latin typeface="+mn-lt"/>
                        </a:rPr>
                        <a:t>-</a:t>
                      </a:r>
                    </a:p>
                  </a:txBody>
                  <a:tcPr marL="0" marR="85725"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a:noFill/>
                    </a:lnT>
                    <a:lnB w="6350" cap="flat" cmpd="sng" algn="ctr">
                      <a:solidFill>
                        <a:srgbClr val="C45911"/>
                      </a:solidFill>
                      <a:prstDash val="solid"/>
                      <a:round/>
                      <a:headEnd type="none" w="med" len="med"/>
                      <a:tailEnd type="none" w="med" len="med"/>
                    </a:lnB>
                    <a:solidFill>
                      <a:schemeClr val="accent2">
                        <a:lumMod val="60000"/>
                        <a:lumOff val="40000"/>
                      </a:schemeClr>
                    </a:solidFill>
                  </a:tcPr>
                </a:tc>
                <a:tc>
                  <a:txBody>
                    <a:bodyPr/>
                    <a:lstStyle/>
                    <a:p>
                      <a:pPr algn="r" fontAlgn="ctr"/>
                      <a:r>
                        <a:rPr lang="en-GB" sz="1200" b="0" i="0" u="none" strike="noStrike" dirty="0">
                          <a:solidFill>
                            <a:srgbClr val="000000"/>
                          </a:solidFill>
                          <a:effectLst/>
                          <a:latin typeface="+mn-lt"/>
                        </a:rPr>
                        <a:t>(90,095)</a:t>
                      </a:r>
                    </a:p>
                  </a:txBody>
                  <a:tcPr marL="0" marR="85725"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a:noFill/>
                    </a:lnT>
                    <a:lnB w="6350" cap="flat" cmpd="sng" algn="ctr">
                      <a:solidFill>
                        <a:srgbClr val="C45911"/>
                      </a:solidFill>
                      <a:prstDash val="solid"/>
                      <a:round/>
                      <a:headEnd type="none" w="med" len="med"/>
                      <a:tailEnd type="none" w="med" len="med"/>
                    </a:lnB>
                    <a:solidFill>
                      <a:schemeClr val="accent2">
                        <a:lumMod val="60000"/>
                        <a:lumOff val="40000"/>
                      </a:schemeClr>
                    </a:solidFill>
                  </a:tcPr>
                </a:tc>
                <a:tc>
                  <a:txBody>
                    <a:bodyPr/>
                    <a:lstStyle/>
                    <a:p>
                      <a:pPr algn="r" fontAlgn="ctr"/>
                      <a:r>
                        <a:rPr lang="en-GB" sz="1200" b="1" i="0" u="none" strike="noStrike" dirty="0">
                          <a:solidFill>
                            <a:srgbClr val="000000"/>
                          </a:solidFill>
                          <a:effectLst/>
                          <a:latin typeface="+mn-lt"/>
                        </a:rPr>
                        <a:t>(90,095)</a:t>
                      </a:r>
                    </a:p>
                  </a:txBody>
                  <a:tcPr marL="0" marR="85725"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a:noFill/>
                    </a:lnT>
                    <a:lnB w="6350" cap="flat" cmpd="sng" algn="ctr">
                      <a:solidFill>
                        <a:srgbClr val="C4591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5"/>
                  </a:ext>
                </a:extLst>
              </a:tr>
              <a:tr h="180975">
                <a:tc>
                  <a:txBody>
                    <a:bodyPr/>
                    <a:lstStyle/>
                    <a:p>
                      <a:pPr algn="l" fontAlgn="ctr"/>
                      <a:r>
                        <a:rPr lang="en-GB" sz="1200" b="1" i="0" u="none" strike="noStrike" dirty="0">
                          <a:solidFill>
                            <a:srgbClr val="000000"/>
                          </a:solidFill>
                          <a:effectLst/>
                          <a:latin typeface="+mn-lt"/>
                        </a:rPr>
                        <a:t>Total Comprehensive Income and Expenditure</a:t>
                      </a:r>
                    </a:p>
                  </a:txBody>
                  <a:tcPr marL="0" marR="0"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a:noFill/>
                    </a:lnB>
                    <a:solidFill>
                      <a:schemeClr val="accent2">
                        <a:lumMod val="60000"/>
                        <a:lumOff val="40000"/>
                      </a:schemeClr>
                    </a:solidFill>
                  </a:tcPr>
                </a:tc>
                <a:tc>
                  <a:txBody>
                    <a:bodyPr/>
                    <a:lstStyle/>
                    <a:p>
                      <a:pPr algn="r" fontAlgn="ctr"/>
                      <a:r>
                        <a:rPr lang="en-GB" sz="1200" b="1" i="0" u="none" strike="noStrike" dirty="0">
                          <a:solidFill>
                            <a:srgbClr val="000000"/>
                          </a:solidFill>
                          <a:effectLst/>
                          <a:latin typeface="+mn-lt"/>
                        </a:rPr>
                        <a:t>68,115</a:t>
                      </a:r>
                    </a:p>
                  </a:txBody>
                  <a:tcPr marL="0" marR="85725"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a:noFill/>
                    </a:lnB>
                    <a:solidFill>
                      <a:schemeClr val="accent2">
                        <a:lumMod val="60000"/>
                        <a:lumOff val="40000"/>
                      </a:schemeClr>
                    </a:solidFill>
                  </a:tcPr>
                </a:tc>
                <a:tc>
                  <a:txBody>
                    <a:bodyPr/>
                    <a:lstStyle/>
                    <a:p>
                      <a:pPr algn="r" fontAlgn="ctr"/>
                      <a:r>
                        <a:rPr lang="en-GB" sz="1200" b="1" i="0" u="none" strike="noStrike" dirty="0">
                          <a:solidFill>
                            <a:srgbClr val="000000"/>
                          </a:solidFill>
                          <a:effectLst/>
                          <a:latin typeface="+mn-lt"/>
                        </a:rPr>
                        <a:t>(90,095)</a:t>
                      </a:r>
                    </a:p>
                  </a:txBody>
                  <a:tcPr marL="0" marR="85725"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a:noFill/>
                    </a:lnB>
                    <a:solidFill>
                      <a:schemeClr val="accent2">
                        <a:lumMod val="60000"/>
                        <a:lumOff val="40000"/>
                      </a:schemeClr>
                    </a:solidFill>
                  </a:tcPr>
                </a:tc>
                <a:tc>
                  <a:txBody>
                    <a:bodyPr/>
                    <a:lstStyle/>
                    <a:p>
                      <a:pPr algn="r" fontAlgn="ctr"/>
                      <a:r>
                        <a:rPr lang="en-GB" sz="1200" b="1" i="0" u="none" strike="noStrike" dirty="0">
                          <a:solidFill>
                            <a:srgbClr val="000000"/>
                          </a:solidFill>
                          <a:effectLst/>
                          <a:latin typeface="+mn-lt"/>
                        </a:rPr>
                        <a:t>(21,980)</a:t>
                      </a:r>
                    </a:p>
                  </a:txBody>
                  <a:tcPr marL="0" marR="85725"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a:noFill/>
                    </a:lnB>
                    <a:solidFill>
                      <a:schemeClr val="accent2">
                        <a:lumMod val="60000"/>
                        <a:lumOff val="40000"/>
                      </a:schemeClr>
                    </a:solidFill>
                  </a:tcPr>
                </a:tc>
                <a:extLst>
                  <a:ext uri="{0D108BD9-81ED-4DB2-BD59-A6C34878D82A}">
                    <a16:rowId xmlns:a16="http://schemas.microsoft.com/office/drawing/2014/main" val="10006"/>
                  </a:ext>
                </a:extLst>
              </a:tr>
              <a:tr h="180975">
                <a:tc>
                  <a:txBody>
                    <a:bodyPr/>
                    <a:lstStyle/>
                    <a:p>
                      <a:pPr algn="l" fontAlgn="ctr"/>
                      <a:r>
                        <a:rPr lang="en-GB" sz="1200" b="0" i="0" u="none" strike="noStrike" dirty="0">
                          <a:solidFill>
                            <a:srgbClr val="000000"/>
                          </a:solidFill>
                          <a:effectLst/>
                          <a:latin typeface="+mn-lt"/>
                        </a:rPr>
                        <a:t>Adjustments between accounting basis and funding basis under regulations</a:t>
                      </a:r>
                    </a:p>
                  </a:txBody>
                  <a:tcPr marL="0" marR="0"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a:noFill/>
                    </a:lnT>
                    <a:lnB w="6350" cap="flat" cmpd="sng" algn="ctr">
                      <a:solidFill>
                        <a:srgbClr val="C45911"/>
                      </a:solidFill>
                      <a:prstDash val="solid"/>
                      <a:round/>
                      <a:headEnd type="none" w="med" len="med"/>
                      <a:tailEnd type="none" w="med" len="med"/>
                    </a:lnB>
                    <a:solidFill>
                      <a:schemeClr val="accent2">
                        <a:lumMod val="60000"/>
                        <a:lumOff val="40000"/>
                      </a:schemeClr>
                    </a:solidFill>
                  </a:tcPr>
                </a:tc>
                <a:tc>
                  <a:txBody>
                    <a:bodyPr/>
                    <a:lstStyle/>
                    <a:p>
                      <a:pPr algn="r" fontAlgn="ctr"/>
                      <a:r>
                        <a:rPr lang="en-GB" sz="1200" b="0" i="0" u="none" strike="noStrike" dirty="0">
                          <a:solidFill>
                            <a:srgbClr val="000000"/>
                          </a:solidFill>
                          <a:effectLst/>
                          <a:latin typeface="+mn-lt"/>
                        </a:rPr>
                        <a:t>(68,115)</a:t>
                      </a:r>
                    </a:p>
                  </a:txBody>
                  <a:tcPr marL="0" marR="85725"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a:noFill/>
                    </a:lnT>
                    <a:lnB w="6350" cap="flat" cmpd="sng" algn="ctr">
                      <a:solidFill>
                        <a:srgbClr val="C45911"/>
                      </a:solidFill>
                      <a:prstDash val="solid"/>
                      <a:round/>
                      <a:headEnd type="none" w="med" len="med"/>
                      <a:tailEnd type="none" w="med" len="med"/>
                    </a:lnB>
                    <a:solidFill>
                      <a:schemeClr val="accent2">
                        <a:lumMod val="60000"/>
                        <a:lumOff val="40000"/>
                      </a:schemeClr>
                    </a:solidFill>
                  </a:tcPr>
                </a:tc>
                <a:tc>
                  <a:txBody>
                    <a:bodyPr/>
                    <a:lstStyle/>
                    <a:p>
                      <a:pPr algn="r" fontAlgn="ctr"/>
                      <a:r>
                        <a:rPr lang="en-GB" sz="1200" b="0" i="0" u="none" strike="noStrike" dirty="0">
                          <a:solidFill>
                            <a:srgbClr val="000000"/>
                          </a:solidFill>
                          <a:effectLst/>
                          <a:latin typeface="+mn-lt"/>
                        </a:rPr>
                        <a:t>68,115</a:t>
                      </a:r>
                    </a:p>
                  </a:txBody>
                  <a:tcPr marL="0" marR="85725"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a:noFill/>
                    </a:lnT>
                    <a:lnB w="6350" cap="flat" cmpd="sng" algn="ctr">
                      <a:solidFill>
                        <a:srgbClr val="C45911"/>
                      </a:solidFill>
                      <a:prstDash val="solid"/>
                      <a:round/>
                      <a:headEnd type="none" w="med" len="med"/>
                      <a:tailEnd type="none" w="med" len="med"/>
                    </a:lnB>
                    <a:solidFill>
                      <a:schemeClr val="accent2">
                        <a:lumMod val="60000"/>
                        <a:lumOff val="40000"/>
                      </a:schemeClr>
                    </a:solidFill>
                  </a:tcPr>
                </a:tc>
                <a:tc>
                  <a:txBody>
                    <a:bodyPr/>
                    <a:lstStyle/>
                    <a:p>
                      <a:pPr algn="r" fontAlgn="ctr"/>
                      <a:r>
                        <a:rPr lang="en-GB" sz="1200" b="1" i="0" u="none" strike="noStrike" dirty="0">
                          <a:solidFill>
                            <a:srgbClr val="000000"/>
                          </a:solidFill>
                          <a:effectLst/>
                          <a:latin typeface="+mn-lt"/>
                        </a:rPr>
                        <a:t>-</a:t>
                      </a:r>
                    </a:p>
                  </a:txBody>
                  <a:tcPr marL="0" marR="85725"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a:noFill/>
                    </a:lnT>
                    <a:lnB w="6350" cap="flat" cmpd="sng" algn="ctr">
                      <a:solidFill>
                        <a:srgbClr val="C4591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7"/>
                  </a:ext>
                </a:extLst>
              </a:tr>
              <a:tr h="180975">
                <a:tc>
                  <a:txBody>
                    <a:bodyPr/>
                    <a:lstStyle/>
                    <a:p>
                      <a:pPr algn="l" fontAlgn="ctr"/>
                      <a:r>
                        <a:rPr lang="en-GB" sz="1200" b="1" i="0" u="none" strike="noStrike" dirty="0">
                          <a:solidFill>
                            <a:srgbClr val="000000"/>
                          </a:solidFill>
                          <a:effectLst/>
                          <a:latin typeface="+mn-lt"/>
                        </a:rPr>
                        <a:t>Decrease in year</a:t>
                      </a:r>
                    </a:p>
                  </a:txBody>
                  <a:tcPr marL="0" marR="0"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w="6350" cap="flat" cmpd="sng" algn="ctr">
                      <a:solidFill>
                        <a:srgbClr val="C45911"/>
                      </a:solidFill>
                      <a:prstDash val="solid"/>
                      <a:round/>
                      <a:headEnd type="none" w="med" len="med"/>
                      <a:tailEnd type="none" w="med" len="med"/>
                    </a:lnB>
                    <a:solidFill>
                      <a:schemeClr val="accent2">
                        <a:lumMod val="60000"/>
                        <a:lumOff val="40000"/>
                      </a:schemeClr>
                    </a:solidFill>
                  </a:tcPr>
                </a:tc>
                <a:tc>
                  <a:txBody>
                    <a:bodyPr/>
                    <a:lstStyle/>
                    <a:p>
                      <a:pPr algn="r" fontAlgn="ctr"/>
                      <a:r>
                        <a:rPr lang="en-GB" sz="1200" b="1" i="0" u="none" strike="noStrike" dirty="0">
                          <a:solidFill>
                            <a:srgbClr val="000000"/>
                          </a:solidFill>
                          <a:effectLst/>
                          <a:latin typeface="+mn-lt"/>
                        </a:rPr>
                        <a:t>-</a:t>
                      </a:r>
                    </a:p>
                  </a:txBody>
                  <a:tcPr marL="0" marR="85725"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w="6350" cap="flat" cmpd="sng" algn="ctr">
                      <a:solidFill>
                        <a:srgbClr val="C45911"/>
                      </a:solidFill>
                      <a:prstDash val="solid"/>
                      <a:round/>
                      <a:headEnd type="none" w="med" len="med"/>
                      <a:tailEnd type="none" w="med" len="med"/>
                    </a:lnB>
                    <a:solidFill>
                      <a:schemeClr val="accent2">
                        <a:lumMod val="60000"/>
                        <a:lumOff val="40000"/>
                      </a:schemeClr>
                    </a:solidFill>
                  </a:tcPr>
                </a:tc>
                <a:tc>
                  <a:txBody>
                    <a:bodyPr/>
                    <a:lstStyle/>
                    <a:p>
                      <a:pPr algn="r" fontAlgn="ctr"/>
                      <a:r>
                        <a:rPr lang="en-GB" sz="1200" b="1" i="0" u="none" strike="noStrike" dirty="0">
                          <a:solidFill>
                            <a:srgbClr val="000000"/>
                          </a:solidFill>
                          <a:effectLst/>
                          <a:latin typeface="+mn-lt"/>
                        </a:rPr>
                        <a:t>(21,980)</a:t>
                      </a:r>
                    </a:p>
                  </a:txBody>
                  <a:tcPr marL="0" marR="85725"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w="6350" cap="flat" cmpd="sng" algn="ctr">
                      <a:solidFill>
                        <a:srgbClr val="C45911"/>
                      </a:solidFill>
                      <a:prstDash val="solid"/>
                      <a:round/>
                      <a:headEnd type="none" w="med" len="med"/>
                      <a:tailEnd type="none" w="med" len="med"/>
                    </a:lnB>
                    <a:solidFill>
                      <a:schemeClr val="accent2">
                        <a:lumMod val="60000"/>
                        <a:lumOff val="40000"/>
                      </a:schemeClr>
                    </a:solidFill>
                  </a:tcPr>
                </a:tc>
                <a:tc>
                  <a:txBody>
                    <a:bodyPr/>
                    <a:lstStyle/>
                    <a:p>
                      <a:pPr algn="r" fontAlgn="ctr"/>
                      <a:r>
                        <a:rPr lang="en-GB" sz="1200" b="1" i="0" u="none" strike="noStrike" dirty="0">
                          <a:solidFill>
                            <a:srgbClr val="000000"/>
                          </a:solidFill>
                          <a:effectLst/>
                          <a:latin typeface="+mn-lt"/>
                        </a:rPr>
                        <a:t>(21,980)</a:t>
                      </a:r>
                    </a:p>
                  </a:txBody>
                  <a:tcPr marL="0" marR="85725"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w="6350" cap="flat" cmpd="sng" algn="ctr">
                      <a:solidFill>
                        <a:srgbClr val="C4591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8"/>
                  </a:ext>
                </a:extLst>
              </a:tr>
              <a:tr h="180975">
                <a:tc>
                  <a:txBody>
                    <a:bodyPr/>
                    <a:lstStyle/>
                    <a:p>
                      <a:pPr algn="l" fontAlgn="ctr"/>
                      <a:r>
                        <a:rPr lang="en-GB" sz="1200" b="1" i="0" u="none" strike="noStrike" dirty="0">
                          <a:solidFill>
                            <a:srgbClr val="000000"/>
                          </a:solidFill>
                          <a:effectLst/>
                          <a:latin typeface="+mn-lt"/>
                        </a:rPr>
                        <a:t>Balance at 31 March 2022</a:t>
                      </a:r>
                    </a:p>
                  </a:txBody>
                  <a:tcPr marL="0" marR="0"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w="6350" cap="flat" cmpd="sng" algn="ctr">
                      <a:solidFill>
                        <a:srgbClr val="C45911"/>
                      </a:solidFill>
                      <a:prstDash val="solid"/>
                      <a:round/>
                      <a:headEnd type="none" w="med" len="med"/>
                      <a:tailEnd type="none" w="med" len="med"/>
                    </a:lnB>
                    <a:solidFill>
                      <a:schemeClr val="accent2">
                        <a:lumMod val="60000"/>
                        <a:lumOff val="40000"/>
                      </a:schemeClr>
                    </a:solidFill>
                  </a:tcPr>
                </a:tc>
                <a:tc>
                  <a:txBody>
                    <a:bodyPr/>
                    <a:lstStyle/>
                    <a:p>
                      <a:pPr algn="r" fontAlgn="ctr"/>
                      <a:r>
                        <a:rPr lang="en-GB" sz="1200" b="1" i="0" u="none" strike="noStrike" dirty="0">
                          <a:solidFill>
                            <a:srgbClr val="000000"/>
                          </a:solidFill>
                          <a:effectLst/>
                          <a:latin typeface="+mn-lt"/>
                        </a:rPr>
                        <a:t>-</a:t>
                      </a:r>
                    </a:p>
                  </a:txBody>
                  <a:tcPr marL="0" marR="85725"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w="6350" cap="flat" cmpd="sng" algn="ctr">
                      <a:solidFill>
                        <a:srgbClr val="C45911"/>
                      </a:solidFill>
                      <a:prstDash val="solid"/>
                      <a:round/>
                      <a:headEnd type="none" w="med" len="med"/>
                      <a:tailEnd type="none" w="med" len="med"/>
                    </a:lnB>
                    <a:solidFill>
                      <a:schemeClr val="accent2">
                        <a:lumMod val="60000"/>
                        <a:lumOff val="40000"/>
                      </a:schemeClr>
                    </a:solidFill>
                  </a:tcPr>
                </a:tc>
                <a:tc>
                  <a:txBody>
                    <a:bodyPr/>
                    <a:lstStyle/>
                    <a:p>
                      <a:pPr algn="r" fontAlgn="ctr"/>
                      <a:r>
                        <a:rPr lang="en-GB" sz="1200" b="1" i="0" u="none" strike="noStrike" dirty="0">
                          <a:solidFill>
                            <a:srgbClr val="000000"/>
                          </a:solidFill>
                          <a:effectLst/>
                          <a:latin typeface="+mn-lt"/>
                        </a:rPr>
                        <a:t>2,932,721</a:t>
                      </a:r>
                    </a:p>
                  </a:txBody>
                  <a:tcPr marL="0" marR="85725"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w="6350" cap="flat" cmpd="sng" algn="ctr">
                      <a:solidFill>
                        <a:srgbClr val="C45911"/>
                      </a:solidFill>
                      <a:prstDash val="solid"/>
                      <a:round/>
                      <a:headEnd type="none" w="med" len="med"/>
                      <a:tailEnd type="none" w="med" len="med"/>
                    </a:lnB>
                    <a:solidFill>
                      <a:schemeClr val="accent2">
                        <a:lumMod val="60000"/>
                        <a:lumOff val="40000"/>
                      </a:schemeClr>
                    </a:solidFill>
                  </a:tcPr>
                </a:tc>
                <a:tc>
                  <a:txBody>
                    <a:bodyPr/>
                    <a:lstStyle/>
                    <a:p>
                      <a:pPr algn="r" fontAlgn="ctr"/>
                      <a:r>
                        <a:rPr lang="en-GB" sz="1200" b="1" i="0" u="none" strike="noStrike" dirty="0">
                          <a:solidFill>
                            <a:srgbClr val="000000"/>
                          </a:solidFill>
                          <a:effectLst/>
                          <a:latin typeface="+mn-lt"/>
                        </a:rPr>
                        <a:t>2,932,721</a:t>
                      </a:r>
                    </a:p>
                  </a:txBody>
                  <a:tcPr marL="0" marR="85725"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w="6350" cap="flat" cmpd="sng" algn="ctr">
                      <a:solidFill>
                        <a:srgbClr val="C4591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9"/>
                  </a:ext>
                </a:extLst>
              </a:tr>
              <a:tr h="142875">
                <a:tc>
                  <a:txBody>
                    <a:bodyPr/>
                    <a:lstStyle/>
                    <a:p>
                      <a:pPr algn="l" fontAlgn="ctr"/>
                      <a:endParaRPr lang="en-GB" sz="1200" b="1" i="0" u="none" strike="noStrike" dirty="0">
                        <a:solidFill>
                          <a:srgbClr val="000000"/>
                        </a:solidFill>
                        <a:effectLst/>
                        <a:latin typeface="+mn-lt"/>
                      </a:endParaRPr>
                    </a:p>
                  </a:txBody>
                  <a:tcPr marL="0" marR="0" marT="0" marB="0" anchor="ctr">
                    <a:lnL>
                      <a:noFill/>
                    </a:lnL>
                    <a:lnR>
                      <a:noFill/>
                    </a:lnR>
                    <a:lnT w="6350" cap="flat" cmpd="sng" algn="ctr">
                      <a:solidFill>
                        <a:srgbClr val="C45911"/>
                      </a:solidFill>
                      <a:prstDash val="solid"/>
                      <a:round/>
                      <a:headEnd type="none" w="med" len="med"/>
                      <a:tailEnd type="none" w="med" len="med"/>
                    </a:lnT>
                    <a:lnB w="6350" cap="flat" cmpd="sng" algn="ctr">
                      <a:solidFill>
                        <a:srgbClr val="C45911"/>
                      </a:solidFill>
                      <a:prstDash val="solid"/>
                      <a:round/>
                      <a:headEnd type="none" w="med" len="med"/>
                      <a:tailEnd type="none" w="med" len="med"/>
                    </a:lnB>
                  </a:tcPr>
                </a:tc>
                <a:tc>
                  <a:txBody>
                    <a:bodyPr/>
                    <a:lstStyle/>
                    <a:p>
                      <a:pPr algn="r" fontAlgn="ctr"/>
                      <a:endParaRPr lang="en-GB" sz="1200" b="1" i="0" u="none" strike="noStrike" dirty="0">
                        <a:solidFill>
                          <a:srgbClr val="000000"/>
                        </a:solidFill>
                        <a:effectLst/>
                        <a:latin typeface="+mn-lt"/>
                      </a:endParaRPr>
                    </a:p>
                  </a:txBody>
                  <a:tcPr marL="0" marR="0" marT="0" marB="0" anchor="ctr">
                    <a:lnL>
                      <a:noFill/>
                    </a:lnL>
                    <a:lnR>
                      <a:noFill/>
                    </a:lnR>
                    <a:lnT w="6350" cap="flat" cmpd="sng" algn="ctr">
                      <a:solidFill>
                        <a:srgbClr val="C45911"/>
                      </a:solidFill>
                      <a:prstDash val="solid"/>
                      <a:round/>
                      <a:headEnd type="none" w="med" len="med"/>
                      <a:tailEnd type="none" w="med" len="med"/>
                    </a:lnT>
                    <a:lnB w="6350" cap="flat" cmpd="sng" algn="ctr">
                      <a:solidFill>
                        <a:srgbClr val="C45911"/>
                      </a:solidFill>
                      <a:prstDash val="solid"/>
                      <a:round/>
                      <a:headEnd type="none" w="med" len="med"/>
                      <a:tailEnd type="none" w="med" len="med"/>
                    </a:lnB>
                  </a:tcPr>
                </a:tc>
                <a:tc>
                  <a:txBody>
                    <a:bodyPr/>
                    <a:lstStyle/>
                    <a:p>
                      <a:pPr algn="r" fontAlgn="ctr"/>
                      <a:endParaRPr lang="en-GB" sz="1200" b="0" i="0" u="none" strike="noStrike" dirty="0">
                        <a:solidFill>
                          <a:srgbClr val="000000"/>
                        </a:solidFill>
                        <a:effectLst/>
                        <a:latin typeface="+mn-lt"/>
                      </a:endParaRPr>
                    </a:p>
                  </a:txBody>
                  <a:tcPr marL="0" marR="0" marT="0" marB="0" anchor="ctr">
                    <a:lnL>
                      <a:noFill/>
                    </a:lnL>
                    <a:lnR>
                      <a:noFill/>
                    </a:lnR>
                    <a:lnT w="6350" cap="flat" cmpd="sng" algn="ctr">
                      <a:solidFill>
                        <a:srgbClr val="C45911"/>
                      </a:solidFill>
                      <a:prstDash val="solid"/>
                      <a:round/>
                      <a:headEnd type="none" w="med" len="med"/>
                      <a:tailEnd type="none" w="med" len="med"/>
                    </a:lnT>
                    <a:lnB w="6350" cap="flat" cmpd="sng" algn="ctr">
                      <a:solidFill>
                        <a:srgbClr val="C45911"/>
                      </a:solidFill>
                      <a:prstDash val="solid"/>
                      <a:round/>
                      <a:headEnd type="none" w="med" len="med"/>
                      <a:tailEnd type="none" w="med" len="med"/>
                    </a:lnB>
                  </a:tcPr>
                </a:tc>
                <a:tc>
                  <a:txBody>
                    <a:bodyPr/>
                    <a:lstStyle/>
                    <a:p>
                      <a:pPr algn="r" fontAlgn="ctr"/>
                      <a:endParaRPr lang="en-GB" sz="1200" b="1" i="0" u="none" strike="noStrike" dirty="0">
                        <a:solidFill>
                          <a:srgbClr val="000000"/>
                        </a:solidFill>
                        <a:effectLst/>
                        <a:latin typeface="+mn-lt"/>
                      </a:endParaRPr>
                    </a:p>
                  </a:txBody>
                  <a:tcPr marL="0" marR="0" marT="0" marB="0" anchor="ctr">
                    <a:lnL>
                      <a:noFill/>
                    </a:lnL>
                    <a:lnR>
                      <a:noFill/>
                    </a:lnR>
                    <a:lnT w="6350" cap="flat" cmpd="sng" algn="ctr">
                      <a:solidFill>
                        <a:srgbClr val="C45911"/>
                      </a:solidFill>
                      <a:prstDash val="solid"/>
                      <a:round/>
                      <a:headEnd type="none" w="med" len="med"/>
                      <a:tailEnd type="none" w="med" len="med"/>
                    </a:lnT>
                    <a:lnB w="6350" cap="flat" cmpd="sng" algn="ctr">
                      <a:solidFill>
                        <a:srgbClr val="C45911"/>
                      </a:solidFill>
                      <a:prstDash val="solid"/>
                      <a:round/>
                      <a:headEnd type="none" w="med" len="med"/>
                      <a:tailEnd type="none" w="med" len="med"/>
                    </a:lnB>
                  </a:tcPr>
                </a:tc>
                <a:extLst>
                  <a:ext uri="{0D108BD9-81ED-4DB2-BD59-A6C34878D82A}">
                    <a16:rowId xmlns:a16="http://schemas.microsoft.com/office/drawing/2014/main" val="10010"/>
                  </a:ext>
                </a:extLst>
              </a:tr>
              <a:tr h="323850">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GB" sz="1400" b="1" i="0" u="none" strike="noStrike" dirty="0">
                          <a:solidFill>
                            <a:schemeClr val="bg1"/>
                          </a:solidFill>
                          <a:effectLst/>
                          <a:latin typeface="+mn-lt"/>
                        </a:rPr>
                        <a:t>2020-21</a:t>
                      </a:r>
                      <a:r>
                        <a:rPr lang="en-GB" sz="1200" b="1" i="0" u="none" strike="noStrike" dirty="0">
                          <a:solidFill>
                            <a:schemeClr val="bg1"/>
                          </a:solidFill>
                          <a:effectLst/>
                          <a:latin typeface="+mn-lt"/>
                        </a:rPr>
                        <a:t> </a:t>
                      </a:r>
                    </a:p>
                  </a:txBody>
                  <a:tcPr marL="0" marR="0" marT="0" marB="0">
                    <a:lnL w="6350" cap="flat" cmpd="sng" algn="ctr">
                      <a:solidFill>
                        <a:srgbClr val="C4591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solidFill>
                      <a:srgbClr val="C45911"/>
                    </a:solidFill>
                  </a:tcPr>
                </a:tc>
                <a:tc>
                  <a:txBody>
                    <a:bodyPr/>
                    <a:lstStyle/>
                    <a:p>
                      <a:pPr algn="ctr" fontAlgn="ctr"/>
                      <a:r>
                        <a:rPr lang="en-GB" sz="1200" b="1" i="0" u="none" strike="noStrike" dirty="0">
                          <a:solidFill>
                            <a:schemeClr val="bg1"/>
                          </a:solidFill>
                          <a:effectLst/>
                          <a:latin typeface="+mn-lt"/>
                        </a:rPr>
                        <a:t>Usable </a:t>
                      </a:r>
                      <a:br>
                        <a:rPr lang="en-GB" sz="1200" b="1" i="0" u="none" strike="noStrike" dirty="0">
                          <a:solidFill>
                            <a:schemeClr val="bg1"/>
                          </a:solidFill>
                          <a:effectLst/>
                          <a:latin typeface="+mn-lt"/>
                        </a:rPr>
                      </a:br>
                      <a:r>
                        <a:rPr lang="en-GB" sz="1200" b="1" i="0" u="none" strike="noStrike" dirty="0">
                          <a:solidFill>
                            <a:schemeClr val="bg1"/>
                          </a:solidFill>
                          <a:effectLst/>
                          <a:latin typeface="+mn-lt"/>
                        </a:rPr>
                        <a:t>Reserves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solidFill>
                      <a:srgbClr val="C45911"/>
                    </a:solidFill>
                  </a:tcPr>
                </a:tc>
                <a:tc>
                  <a:txBody>
                    <a:bodyPr/>
                    <a:lstStyle/>
                    <a:p>
                      <a:pPr algn="ctr" fontAlgn="ctr"/>
                      <a:r>
                        <a:rPr lang="en-GB" sz="1200" b="1" i="0" u="none" strike="noStrike" dirty="0">
                          <a:solidFill>
                            <a:schemeClr val="bg1"/>
                          </a:solidFill>
                          <a:effectLst/>
                          <a:latin typeface="+mn-lt"/>
                        </a:rPr>
                        <a:t>Unusable Reserves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solidFill>
                      <a:srgbClr val="C45911"/>
                    </a:solidFill>
                  </a:tcPr>
                </a:tc>
                <a:tc>
                  <a:txBody>
                    <a:bodyPr/>
                    <a:lstStyle/>
                    <a:p>
                      <a:pPr algn="ctr" fontAlgn="ctr"/>
                      <a:r>
                        <a:rPr lang="en-GB" sz="1200" b="1" i="0" u="none" strike="noStrike" dirty="0">
                          <a:solidFill>
                            <a:schemeClr val="bg1"/>
                          </a:solidFill>
                          <a:effectLst/>
                          <a:latin typeface="+mn-lt"/>
                        </a:rPr>
                        <a:t>Total </a:t>
                      </a:r>
                      <a:br>
                        <a:rPr lang="en-GB" sz="1200" b="1" i="0" u="none" strike="noStrike" dirty="0">
                          <a:solidFill>
                            <a:schemeClr val="bg1"/>
                          </a:solidFill>
                          <a:effectLst/>
                          <a:latin typeface="+mn-lt"/>
                        </a:rPr>
                      </a:br>
                      <a:r>
                        <a:rPr lang="en-GB" sz="1200" b="1" i="0" u="none" strike="noStrike" dirty="0">
                          <a:solidFill>
                            <a:schemeClr val="bg1"/>
                          </a:solidFill>
                          <a:effectLst/>
                          <a:latin typeface="+mn-lt"/>
                        </a:rPr>
                        <a:t>Reserves</a:t>
                      </a:r>
                    </a:p>
                  </a:txBody>
                  <a:tcPr marL="0" marR="0" marT="0" marB="0" anchor="ctr">
                    <a:lnL w="12700" cap="flat" cmpd="sng" algn="ctr">
                      <a:solidFill>
                        <a:schemeClr val="bg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solidFill>
                      <a:srgbClr val="C45911"/>
                    </a:solidFill>
                  </a:tcPr>
                </a:tc>
                <a:extLst>
                  <a:ext uri="{0D108BD9-81ED-4DB2-BD59-A6C34878D82A}">
                    <a16:rowId xmlns:a16="http://schemas.microsoft.com/office/drawing/2014/main" val="10011"/>
                  </a:ext>
                </a:extLst>
              </a:tr>
              <a:tr h="190500">
                <a:tc>
                  <a:txBody>
                    <a:bodyPr/>
                    <a:lstStyle/>
                    <a:p>
                      <a:pPr algn="ctr" fontAlgn="ctr"/>
                      <a:endParaRPr lang="en-GB" sz="1200" b="1" i="0" u="none" strike="noStrike" dirty="0">
                        <a:solidFill>
                          <a:schemeClr val="bg1"/>
                        </a:solidFill>
                        <a:effectLst/>
                        <a:latin typeface="+mn-lt"/>
                      </a:endParaRPr>
                    </a:p>
                  </a:txBody>
                  <a:tcPr marL="0" marR="0" marT="0" marB="0" anchor="ctr">
                    <a:lnL w="6350" cap="flat" cmpd="sng" algn="ctr">
                      <a:solidFill>
                        <a:srgbClr val="C4591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45911"/>
                      </a:solidFill>
                      <a:prstDash val="solid"/>
                      <a:round/>
                      <a:headEnd type="none" w="med" len="med"/>
                      <a:tailEnd type="none" w="med" len="med"/>
                    </a:lnT>
                    <a:lnB w="6350" cap="flat" cmpd="sng" algn="ctr">
                      <a:solidFill>
                        <a:srgbClr val="C45911"/>
                      </a:solidFill>
                      <a:prstDash val="solid"/>
                      <a:round/>
                      <a:headEnd type="none" w="med" len="med"/>
                      <a:tailEnd type="none" w="med" len="med"/>
                    </a:lnB>
                    <a:solidFill>
                      <a:srgbClr val="C45911"/>
                    </a:solidFill>
                  </a:tcPr>
                </a:tc>
                <a:tc>
                  <a:txBody>
                    <a:bodyPr/>
                    <a:lstStyle/>
                    <a:p>
                      <a:pPr algn="ctr" fontAlgn="ctr"/>
                      <a:r>
                        <a:rPr lang="en-GB" sz="1200" b="1" i="0" u="none" strike="noStrike" dirty="0">
                          <a:solidFill>
                            <a:schemeClr val="bg1"/>
                          </a:solidFill>
                          <a:effectLst/>
                          <a:latin typeface="+mn-lt"/>
                        </a:rPr>
                        <a:t>£000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45911"/>
                      </a:solidFill>
                      <a:prstDash val="solid"/>
                      <a:round/>
                      <a:headEnd type="none" w="med" len="med"/>
                      <a:tailEnd type="none" w="med" len="med"/>
                    </a:lnT>
                    <a:lnB w="6350" cap="flat" cmpd="sng" algn="ctr">
                      <a:solidFill>
                        <a:srgbClr val="C45911"/>
                      </a:solidFill>
                      <a:prstDash val="solid"/>
                      <a:round/>
                      <a:headEnd type="none" w="med" len="med"/>
                      <a:tailEnd type="none" w="med" len="med"/>
                    </a:lnB>
                    <a:solidFill>
                      <a:srgbClr val="C45911"/>
                    </a:solidFill>
                  </a:tcPr>
                </a:tc>
                <a:tc>
                  <a:txBody>
                    <a:bodyPr/>
                    <a:lstStyle/>
                    <a:p>
                      <a:pPr algn="ctr" fontAlgn="ctr"/>
                      <a:r>
                        <a:rPr lang="en-GB" sz="1200" b="1" i="0" u="none" strike="noStrike" dirty="0">
                          <a:solidFill>
                            <a:schemeClr val="bg1"/>
                          </a:solidFill>
                          <a:effectLst/>
                          <a:latin typeface="+mn-lt"/>
                        </a:rPr>
                        <a:t>£000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45911"/>
                      </a:solidFill>
                      <a:prstDash val="solid"/>
                      <a:round/>
                      <a:headEnd type="none" w="med" len="med"/>
                      <a:tailEnd type="none" w="med" len="med"/>
                    </a:lnT>
                    <a:lnB w="6350" cap="flat" cmpd="sng" algn="ctr">
                      <a:solidFill>
                        <a:srgbClr val="C45911"/>
                      </a:solidFill>
                      <a:prstDash val="solid"/>
                      <a:round/>
                      <a:headEnd type="none" w="med" len="med"/>
                      <a:tailEnd type="none" w="med" len="med"/>
                    </a:lnB>
                    <a:solidFill>
                      <a:srgbClr val="C45911"/>
                    </a:solidFill>
                  </a:tcPr>
                </a:tc>
                <a:tc>
                  <a:txBody>
                    <a:bodyPr/>
                    <a:lstStyle/>
                    <a:p>
                      <a:pPr algn="ctr" fontAlgn="ctr"/>
                      <a:r>
                        <a:rPr lang="en-GB" sz="1200" b="1" i="0" u="none" strike="noStrike" dirty="0">
                          <a:solidFill>
                            <a:schemeClr val="bg1"/>
                          </a:solidFill>
                          <a:effectLst/>
                          <a:latin typeface="+mn-lt"/>
                        </a:rPr>
                        <a:t>£000</a:t>
                      </a:r>
                    </a:p>
                  </a:txBody>
                  <a:tcPr marL="0" marR="0" marT="0" marB="0" anchor="ctr">
                    <a:lnL w="12700" cap="flat" cmpd="sng" algn="ctr">
                      <a:solidFill>
                        <a:schemeClr val="bg1"/>
                      </a:solidFill>
                      <a:prstDash val="solid"/>
                      <a:round/>
                      <a:headEnd type="none" w="med" len="med"/>
                      <a:tailEnd type="none" w="med" len="med"/>
                    </a:lnL>
                    <a:lnR w="635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6350" cap="flat" cmpd="sng" algn="ctr">
                      <a:solidFill>
                        <a:srgbClr val="C45911"/>
                      </a:solidFill>
                      <a:prstDash val="solid"/>
                      <a:round/>
                      <a:headEnd type="none" w="med" len="med"/>
                      <a:tailEnd type="none" w="med" len="med"/>
                    </a:lnB>
                    <a:solidFill>
                      <a:srgbClr val="C45911"/>
                    </a:solidFill>
                  </a:tcPr>
                </a:tc>
                <a:extLst>
                  <a:ext uri="{0D108BD9-81ED-4DB2-BD59-A6C34878D82A}">
                    <a16:rowId xmlns:a16="http://schemas.microsoft.com/office/drawing/2014/main" val="10012"/>
                  </a:ext>
                </a:extLst>
              </a:tr>
              <a:tr h="180975">
                <a:tc>
                  <a:txBody>
                    <a:bodyPr/>
                    <a:lstStyle/>
                    <a:p>
                      <a:pPr algn="l" fontAlgn="ctr"/>
                      <a:r>
                        <a:rPr lang="en-GB" sz="1200" b="1" i="0" u="none" strike="noStrike" dirty="0">
                          <a:solidFill>
                            <a:srgbClr val="000000"/>
                          </a:solidFill>
                          <a:effectLst/>
                          <a:latin typeface="+mn-lt"/>
                        </a:rPr>
                        <a:t>Balance at 31 March 2020</a:t>
                      </a:r>
                    </a:p>
                  </a:txBody>
                  <a:tcPr marL="0" marR="0"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w="6350" cap="flat" cmpd="sng" algn="ctr">
                      <a:solidFill>
                        <a:srgbClr val="C45911"/>
                      </a:solidFill>
                      <a:prstDash val="solid"/>
                      <a:round/>
                      <a:headEnd type="none" w="med" len="med"/>
                      <a:tailEnd type="none" w="med" len="med"/>
                    </a:lnB>
                    <a:solidFill>
                      <a:schemeClr val="accent2">
                        <a:lumMod val="20000"/>
                        <a:lumOff val="80000"/>
                      </a:schemeClr>
                    </a:solidFill>
                  </a:tcPr>
                </a:tc>
                <a:tc>
                  <a:txBody>
                    <a:bodyPr/>
                    <a:lstStyle/>
                    <a:p>
                      <a:pPr algn="r" fontAlgn="ctr"/>
                      <a:r>
                        <a:rPr lang="en-GB" sz="1200" b="1" i="0" u="none" strike="noStrike" dirty="0">
                          <a:solidFill>
                            <a:srgbClr val="000000"/>
                          </a:solidFill>
                          <a:effectLst/>
                          <a:latin typeface="+mn-lt"/>
                        </a:rPr>
                        <a:t>-</a:t>
                      </a:r>
                    </a:p>
                  </a:txBody>
                  <a:tcPr marL="0" marR="85725"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w="6350" cap="flat" cmpd="sng" algn="ctr">
                      <a:solidFill>
                        <a:srgbClr val="C45911"/>
                      </a:solidFill>
                      <a:prstDash val="solid"/>
                      <a:round/>
                      <a:headEnd type="none" w="med" len="med"/>
                      <a:tailEnd type="none" w="med" len="med"/>
                    </a:lnB>
                    <a:solidFill>
                      <a:schemeClr val="accent2">
                        <a:lumMod val="20000"/>
                        <a:lumOff val="80000"/>
                      </a:schemeClr>
                    </a:solidFill>
                  </a:tcPr>
                </a:tc>
                <a:tc>
                  <a:txBody>
                    <a:bodyPr/>
                    <a:lstStyle/>
                    <a:p>
                      <a:pPr algn="r" fontAlgn="ctr"/>
                      <a:r>
                        <a:rPr lang="en-GB" sz="1200" b="1" i="0" u="none" strike="noStrike" dirty="0">
                          <a:solidFill>
                            <a:srgbClr val="000000"/>
                          </a:solidFill>
                          <a:effectLst/>
                          <a:latin typeface="+mn-lt"/>
                        </a:rPr>
                        <a:t>2,670,457</a:t>
                      </a:r>
                    </a:p>
                  </a:txBody>
                  <a:tcPr marL="0" marR="85725"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w="6350" cap="flat" cmpd="sng" algn="ctr">
                      <a:solidFill>
                        <a:srgbClr val="C45911"/>
                      </a:solidFill>
                      <a:prstDash val="solid"/>
                      <a:round/>
                      <a:headEnd type="none" w="med" len="med"/>
                      <a:tailEnd type="none" w="med" len="med"/>
                    </a:lnB>
                    <a:solidFill>
                      <a:schemeClr val="accent2">
                        <a:lumMod val="20000"/>
                        <a:lumOff val="80000"/>
                      </a:schemeClr>
                    </a:solidFill>
                  </a:tcPr>
                </a:tc>
                <a:tc>
                  <a:txBody>
                    <a:bodyPr/>
                    <a:lstStyle/>
                    <a:p>
                      <a:pPr algn="r" fontAlgn="ctr"/>
                      <a:r>
                        <a:rPr lang="en-GB" sz="1200" b="1" i="0" u="none" strike="noStrike" dirty="0">
                          <a:solidFill>
                            <a:srgbClr val="000000"/>
                          </a:solidFill>
                          <a:effectLst/>
                          <a:latin typeface="+mn-lt"/>
                        </a:rPr>
                        <a:t>2,670,457</a:t>
                      </a:r>
                    </a:p>
                  </a:txBody>
                  <a:tcPr marL="0" marR="85725"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w="6350" cap="flat" cmpd="sng" algn="ctr">
                      <a:solidFill>
                        <a:srgbClr val="C4591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3"/>
                  </a:ext>
                </a:extLst>
              </a:tr>
              <a:tr h="180975">
                <a:tc>
                  <a:txBody>
                    <a:bodyPr/>
                    <a:lstStyle/>
                    <a:p>
                      <a:pPr algn="l" fontAlgn="ctr"/>
                      <a:r>
                        <a:rPr lang="en-GB" sz="1200" b="1" i="0" u="none" strike="noStrike" dirty="0">
                          <a:solidFill>
                            <a:srgbClr val="000000"/>
                          </a:solidFill>
                          <a:effectLst/>
                          <a:latin typeface="+mn-lt"/>
                        </a:rPr>
                        <a:t>Movement in reserves during year</a:t>
                      </a:r>
                    </a:p>
                  </a:txBody>
                  <a:tcPr marL="0" marR="0"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a:noFill/>
                    </a:lnB>
                    <a:solidFill>
                      <a:schemeClr val="accent2">
                        <a:lumMod val="20000"/>
                        <a:lumOff val="80000"/>
                      </a:schemeClr>
                    </a:solidFill>
                  </a:tcPr>
                </a:tc>
                <a:tc>
                  <a:txBody>
                    <a:bodyPr/>
                    <a:lstStyle/>
                    <a:p>
                      <a:pPr algn="r" fontAlgn="ctr"/>
                      <a:endParaRPr lang="en-GB" sz="1200" b="0" i="0" u="none" strike="noStrike" dirty="0">
                        <a:solidFill>
                          <a:srgbClr val="000000"/>
                        </a:solidFill>
                        <a:effectLst/>
                        <a:latin typeface="+mn-lt"/>
                      </a:endParaRPr>
                    </a:p>
                  </a:txBody>
                  <a:tcPr marL="0" marR="85725"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a:noFill/>
                    </a:lnB>
                    <a:solidFill>
                      <a:schemeClr val="accent2">
                        <a:lumMod val="20000"/>
                        <a:lumOff val="80000"/>
                      </a:schemeClr>
                    </a:solidFill>
                  </a:tcPr>
                </a:tc>
                <a:tc>
                  <a:txBody>
                    <a:bodyPr/>
                    <a:lstStyle/>
                    <a:p>
                      <a:pPr algn="r" fontAlgn="ctr"/>
                      <a:endParaRPr lang="en-GB" sz="1200" b="0" i="0" u="none" strike="noStrike" dirty="0">
                        <a:solidFill>
                          <a:srgbClr val="000000"/>
                        </a:solidFill>
                        <a:effectLst/>
                        <a:latin typeface="+mn-lt"/>
                      </a:endParaRPr>
                    </a:p>
                  </a:txBody>
                  <a:tcPr marL="0" marR="85725"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a:noFill/>
                    </a:lnB>
                    <a:solidFill>
                      <a:schemeClr val="accent2">
                        <a:lumMod val="20000"/>
                        <a:lumOff val="80000"/>
                      </a:schemeClr>
                    </a:solidFill>
                  </a:tcPr>
                </a:tc>
                <a:tc>
                  <a:txBody>
                    <a:bodyPr/>
                    <a:lstStyle/>
                    <a:p>
                      <a:pPr algn="r" fontAlgn="ctr"/>
                      <a:endParaRPr lang="en-GB" sz="1200" b="1" i="0" u="none" strike="noStrike" dirty="0">
                        <a:solidFill>
                          <a:srgbClr val="000000"/>
                        </a:solidFill>
                        <a:effectLst/>
                        <a:latin typeface="+mn-lt"/>
                      </a:endParaRPr>
                    </a:p>
                  </a:txBody>
                  <a:tcPr marL="0" marR="85725"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a:noFill/>
                    </a:lnB>
                    <a:solidFill>
                      <a:schemeClr val="accent2">
                        <a:lumMod val="20000"/>
                        <a:lumOff val="80000"/>
                      </a:schemeClr>
                    </a:solidFill>
                  </a:tcPr>
                </a:tc>
                <a:extLst>
                  <a:ext uri="{0D108BD9-81ED-4DB2-BD59-A6C34878D82A}">
                    <a16:rowId xmlns:a16="http://schemas.microsoft.com/office/drawing/2014/main" val="10014"/>
                  </a:ext>
                </a:extLst>
              </a:tr>
              <a:tr h="180975">
                <a:tc>
                  <a:txBody>
                    <a:bodyPr/>
                    <a:lstStyle/>
                    <a:p>
                      <a:pPr algn="l" fontAlgn="ctr"/>
                      <a:r>
                        <a:rPr lang="en-GB" sz="1200" b="0" i="0" u="none" strike="noStrike" dirty="0">
                          <a:solidFill>
                            <a:srgbClr val="000000"/>
                          </a:solidFill>
                          <a:effectLst/>
                          <a:latin typeface="+mn-lt"/>
                        </a:rPr>
                        <a:t>(Surplus) or deficit on the provision of services</a:t>
                      </a:r>
                    </a:p>
                  </a:txBody>
                  <a:tcPr marL="0" marR="0"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a:noFill/>
                    </a:lnT>
                    <a:lnB>
                      <a:noFill/>
                    </a:lnB>
                    <a:solidFill>
                      <a:schemeClr val="accent2">
                        <a:lumMod val="20000"/>
                        <a:lumOff val="80000"/>
                      </a:schemeClr>
                    </a:solidFill>
                  </a:tcPr>
                </a:tc>
                <a:tc>
                  <a:txBody>
                    <a:bodyPr/>
                    <a:lstStyle/>
                    <a:p>
                      <a:pPr algn="r" fontAlgn="ctr"/>
                      <a:r>
                        <a:rPr lang="en-GB" sz="1200" b="0" i="0" u="none" strike="noStrike" dirty="0">
                          <a:solidFill>
                            <a:srgbClr val="000000"/>
                          </a:solidFill>
                          <a:effectLst/>
                          <a:latin typeface="+mn-lt"/>
                        </a:rPr>
                        <a:t>54,442</a:t>
                      </a:r>
                    </a:p>
                  </a:txBody>
                  <a:tcPr marL="0" marR="85725"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a:noFill/>
                    </a:lnT>
                    <a:lnB>
                      <a:noFill/>
                    </a:lnB>
                    <a:solidFill>
                      <a:schemeClr val="accent2">
                        <a:lumMod val="20000"/>
                        <a:lumOff val="80000"/>
                      </a:schemeClr>
                    </a:solidFill>
                  </a:tcPr>
                </a:tc>
                <a:tc>
                  <a:txBody>
                    <a:bodyPr/>
                    <a:lstStyle/>
                    <a:p>
                      <a:pPr algn="r" fontAlgn="ctr"/>
                      <a:r>
                        <a:rPr lang="en-GB" sz="1200" b="0" i="0" u="none" strike="noStrike" dirty="0">
                          <a:solidFill>
                            <a:srgbClr val="000000"/>
                          </a:solidFill>
                          <a:effectLst/>
                          <a:latin typeface="+mn-lt"/>
                        </a:rPr>
                        <a:t>-</a:t>
                      </a:r>
                    </a:p>
                  </a:txBody>
                  <a:tcPr marL="0" marR="85725"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a:noFill/>
                    </a:lnT>
                    <a:lnB>
                      <a:noFill/>
                    </a:lnB>
                    <a:solidFill>
                      <a:schemeClr val="accent2">
                        <a:lumMod val="20000"/>
                        <a:lumOff val="80000"/>
                      </a:schemeClr>
                    </a:solidFill>
                  </a:tcPr>
                </a:tc>
                <a:tc>
                  <a:txBody>
                    <a:bodyPr/>
                    <a:lstStyle/>
                    <a:p>
                      <a:pPr algn="r" fontAlgn="ctr"/>
                      <a:r>
                        <a:rPr lang="en-GB" sz="1200" b="1" i="0" u="none" strike="noStrike" dirty="0">
                          <a:solidFill>
                            <a:srgbClr val="000000"/>
                          </a:solidFill>
                          <a:effectLst/>
                          <a:latin typeface="+mn-lt"/>
                        </a:rPr>
                        <a:t>54,442</a:t>
                      </a:r>
                    </a:p>
                  </a:txBody>
                  <a:tcPr marL="0" marR="85725"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a:noFill/>
                    </a:lnT>
                    <a:lnB>
                      <a:noFill/>
                    </a:lnB>
                    <a:solidFill>
                      <a:schemeClr val="accent2">
                        <a:lumMod val="20000"/>
                        <a:lumOff val="80000"/>
                      </a:schemeClr>
                    </a:solidFill>
                  </a:tcPr>
                </a:tc>
                <a:extLst>
                  <a:ext uri="{0D108BD9-81ED-4DB2-BD59-A6C34878D82A}">
                    <a16:rowId xmlns:a16="http://schemas.microsoft.com/office/drawing/2014/main" val="10015"/>
                  </a:ext>
                </a:extLst>
              </a:tr>
              <a:tr h="180975">
                <a:tc>
                  <a:txBody>
                    <a:bodyPr/>
                    <a:lstStyle/>
                    <a:p>
                      <a:pPr algn="l" fontAlgn="ctr"/>
                      <a:r>
                        <a:rPr lang="en-GB" sz="1200" b="0" i="0" u="none" strike="noStrike" dirty="0">
                          <a:solidFill>
                            <a:srgbClr val="000000"/>
                          </a:solidFill>
                          <a:effectLst/>
                          <a:latin typeface="+mn-lt"/>
                        </a:rPr>
                        <a:t>Other Comprehensive (Income) / Expenditure</a:t>
                      </a:r>
                    </a:p>
                  </a:txBody>
                  <a:tcPr marL="0" marR="0"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a:noFill/>
                    </a:lnT>
                    <a:lnB w="6350" cap="flat" cmpd="sng" algn="ctr">
                      <a:solidFill>
                        <a:srgbClr val="C45911"/>
                      </a:solidFill>
                      <a:prstDash val="solid"/>
                      <a:round/>
                      <a:headEnd type="none" w="med" len="med"/>
                      <a:tailEnd type="none" w="med" len="med"/>
                    </a:lnB>
                    <a:solidFill>
                      <a:schemeClr val="accent2">
                        <a:lumMod val="20000"/>
                        <a:lumOff val="80000"/>
                      </a:schemeClr>
                    </a:solidFill>
                  </a:tcPr>
                </a:tc>
                <a:tc>
                  <a:txBody>
                    <a:bodyPr/>
                    <a:lstStyle/>
                    <a:p>
                      <a:pPr algn="r" fontAlgn="ctr"/>
                      <a:r>
                        <a:rPr lang="en-GB" sz="1200" b="0" i="0" u="none" strike="noStrike" dirty="0">
                          <a:solidFill>
                            <a:srgbClr val="000000"/>
                          </a:solidFill>
                          <a:effectLst/>
                          <a:latin typeface="+mn-lt"/>
                        </a:rPr>
                        <a:t>-</a:t>
                      </a:r>
                    </a:p>
                  </a:txBody>
                  <a:tcPr marL="0" marR="85725"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a:noFill/>
                    </a:lnT>
                    <a:lnB w="6350" cap="flat" cmpd="sng" algn="ctr">
                      <a:solidFill>
                        <a:srgbClr val="C45911"/>
                      </a:solidFill>
                      <a:prstDash val="solid"/>
                      <a:round/>
                      <a:headEnd type="none" w="med" len="med"/>
                      <a:tailEnd type="none" w="med" len="med"/>
                    </a:lnB>
                    <a:solidFill>
                      <a:schemeClr val="accent2">
                        <a:lumMod val="20000"/>
                        <a:lumOff val="80000"/>
                      </a:schemeClr>
                    </a:solidFill>
                  </a:tcPr>
                </a:tc>
                <a:tc>
                  <a:txBody>
                    <a:bodyPr/>
                    <a:lstStyle/>
                    <a:p>
                      <a:pPr algn="r" fontAlgn="ctr"/>
                      <a:r>
                        <a:rPr lang="en-GB" sz="1200" b="0" i="0" u="none" strike="noStrike" dirty="0">
                          <a:solidFill>
                            <a:srgbClr val="000000"/>
                          </a:solidFill>
                          <a:effectLst/>
                          <a:latin typeface="+mn-lt"/>
                        </a:rPr>
                        <a:t>229,802</a:t>
                      </a:r>
                    </a:p>
                  </a:txBody>
                  <a:tcPr marL="0" marR="85725"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a:noFill/>
                    </a:lnT>
                    <a:lnB w="6350" cap="flat" cmpd="sng" algn="ctr">
                      <a:solidFill>
                        <a:srgbClr val="C45911"/>
                      </a:solidFill>
                      <a:prstDash val="solid"/>
                      <a:round/>
                      <a:headEnd type="none" w="med" len="med"/>
                      <a:tailEnd type="none" w="med" len="med"/>
                    </a:lnB>
                    <a:solidFill>
                      <a:schemeClr val="accent2">
                        <a:lumMod val="20000"/>
                        <a:lumOff val="80000"/>
                      </a:schemeClr>
                    </a:solidFill>
                  </a:tcPr>
                </a:tc>
                <a:tc>
                  <a:txBody>
                    <a:bodyPr/>
                    <a:lstStyle/>
                    <a:p>
                      <a:pPr algn="r" fontAlgn="ctr"/>
                      <a:r>
                        <a:rPr lang="en-GB" sz="1200" b="1" i="0" u="none" strike="noStrike" dirty="0">
                          <a:solidFill>
                            <a:srgbClr val="000000"/>
                          </a:solidFill>
                          <a:effectLst/>
                          <a:latin typeface="+mn-lt"/>
                        </a:rPr>
                        <a:t>229,802</a:t>
                      </a:r>
                    </a:p>
                  </a:txBody>
                  <a:tcPr marL="0" marR="85725"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a:noFill/>
                    </a:lnT>
                    <a:lnB w="6350" cap="flat" cmpd="sng" algn="ctr">
                      <a:solidFill>
                        <a:srgbClr val="C4591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6"/>
                  </a:ext>
                </a:extLst>
              </a:tr>
              <a:tr h="180975">
                <a:tc>
                  <a:txBody>
                    <a:bodyPr/>
                    <a:lstStyle/>
                    <a:p>
                      <a:pPr algn="l" fontAlgn="ctr"/>
                      <a:r>
                        <a:rPr lang="en-GB" sz="1200" b="1" i="0" u="none" strike="noStrike" dirty="0">
                          <a:solidFill>
                            <a:srgbClr val="000000"/>
                          </a:solidFill>
                          <a:effectLst/>
                          <a:latin typeface="+mn-lt"/>
                        </a:rPr>
                        <a:t>Total Comprehensive Income and Expenditure</a:t>
                      </a:r>
                    </a:p>
                  </a:txBody>
                  <a:tcPr marL="0" marR="0"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a:noFill/>
                    </a:lnB>
                    <a:solidFill>
                      <a:schemeClr val="accent2">
                        <a:lumMod val="20000"/>
                        <a:lumOff val="80000"/>
                      </a:schemeClr>
                    </a:solidFill>
                  </a:tcPr>
                </a:tc>
                <a:tc>
                  <a:txBody>
                    <a:bodyPr/>
                    <a:lstStyle/>
                    <a:p>
                      <a:pPr algn="r" fontAlgn="ctr"/>
                      <a:r>
                        <a:rPr lang="en-GB" sz="1200" b="1" i="0" u="none" strike="noStrike" dirty="0">
                          <a:solidFill>
                            <a:srgbClr val="000000"/>
                          </a:solidFill>
                          <a:effectLst/>
                          <a:latin typeface="+mn-lt"/>
                        </a:rPr>
                        <a:t>54,442</a:t>
                      </a:r>
                    </a:p>
                  </a:txBody>
                  <a:tcPr marL="0" marR="85725"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a:noFill/>
                    </a:lnB>
                    <a:solidFill>
                      <a:schemeClr val="accent2">
                        <a:lumMod val="20000"/>
                        <a:lumOff val="80000"/>
                      </a:schemeClr>
                    </a:solidFill>
                  </a:tcPr>
                </a:tc>
                <a:tc>
                  <a:txBody>
                    <a:bodyPr/>
                    <a:lstStyle/>
                    <a:p>
                      <a:pPr algn="r" fontAlgn="ctr"/>
                      <a:r>
                        <a:rPr lang="en-GB" sz="1200" b="1" i="0" u="none" strike="noStrike" dirty="0">
                          <a:solidFill>
                            <a:srgbClr val="000000"/>
                          </a:solidFill>
                          <a:effectLst/>
                          <a:latin typeface="+mn-lt"/>
                        </a:rPr>
                        <a:t>229,802</a:t>
                      </a:r>
                    </a:p>
                  </a:txBody>
                  <a:tcPr marL="0" marR="85725"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a:noFill/>
                    </a:lnB>
                    <a:solidFill>
                      <a:schemeClr val="accent2">
                        <a:lumMod val="20000"/>
                        <a:lumOff val="80000"/>
                      </a:schemeClr>
                    </a:solidFill>
                  </a:tcPr>
                </a:tc>
                <a:tc>
                  <a:txBody>
                    <a:bodyPr/>
                    <a:lstStyle/>
                    <a:p>
                      <a:pPr algn="r" fontAlgn="ctr"/>
                      <a:r>
                        <a:rPr lang="en-GB" sz="1200" b="1" i="0" u="none" strike="noStrike" dirty="0">
                          <a:solidFill>
                            <a:srgbClr val="000000"/>
                          </a:solidFill>
                          <a:effectLst/>
                          <a:latin typeface="+mn-lt"/>
                        </a:rPr>
                        <a:t>284,244</a:t>
                      </a:r>
                    </a:p>
                  </a:txBody>
                  <a:tcPr marL="0" marR="85725"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a:noFill/>
                    </a:lnB>
                    <a:solidFill>
                      <a:schemeClr val="accent2">
                        <a:lumMod val="20000"/>
                        <a:lumOff val="80000"/>
                      </a:schemeClr>
                    </a:solidFill>
                  </a:tcPr>
                </a:tc>
                <a:extLst>
                  <a:ext uri="{0D108BD9-81ED-4DB2-BD59-A6C34878D82A}">
                    <a16:rowId xmlns:a16="http://schemas.microsoft.com/office/drawing/2014/main" val="10017"/>
                  </a:ext>
                </a:extLst>
              </a:tr>
              <a:tr h="180975">
                <a:tc>
                  <a:txBody>
                    <a:bodyPr/>
                    <a:lstStyle/>
                    <a:p>
                      <a:pPr algn="l" fontAlgn="ctr"/>
                      <a:r>
                        <a:rPr lang="en-GB" sz="1200" b="0" i="0" u="none" strike="noStrike" dirty="0">
                          <a:solidFill>
                            <a:srgbClr val="000000"/>
                          </a:solidFill>
                          <a:effectLst/>
                          <a:latin typeface="+mn-lt"/>
                        </a:rPr>
                        <a:t>Adjustments between accounting basis and funding basis under regulations</a:t>
                      </a:r>
                    </a:p>
                  </a:txBody>
                  <a:tcPr marL="0" marR="0"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a:noFill/>
                    </a:lnT>
                    <a:lnB w="6350" cap="flat" cmpd="sng" algn="ctr">
                      <a:solidFill>
                        <a:srgbClr val="C45911"/>
                      </a:solidFill>
                      <a:prstDash val="solid"/>
                      <a:round/>
                      <a:headEnd type="none" w="med" len="med"/>
                      <a:tailEnd type="none" w="med" len="med"/>
                    </a:lnB>
                    <a:solidFill>
                      <a:schemeClr val="accent2">
                        <a:lumMod val="20000"/>
                        <a:lumOff val="80000"/>
                      </a:schemeClr>
                    </a:solidFill>
                  </a:tcPr>
                </a:tc>
                <a:tc>
                  <a:txBody>
                    <a:bodyPr/>
                    <a:lstStyle/>
                    <a:p>
                      <a:pPr algn="r" fontAlgn="ctr"/>
                      <a:r>
                        <a:rPr lang="en-GB" sz="1200" b="0" i="0" u="none" strike="noStrike" dirty="0">
                          <a:solidFill>
                            <a:srgbClr val="000000"/>
                          </a:solidFill>
                          <a:effectLst/>
                          <a:latin typeface="+mn-lt"/>
                        </a:rPr>
                        <a:t>(54,442)</a:t>
                      </a:r>
                    </a:p>
                  </a:txBody>
                  <a:tcPr marL="0" marR="85725"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a:noFill/>
                    </a:lnT>
                    <a:lnB w="6350" cap="flat" cmpd="sng" algn="ctr">
                      <a:solidFill>
                        <a:srgbClr val="C45911"/>
                      </a:solidFill>
                      <a:prstDash val="solid"/>
                      <a:round/>
                      <a:headEnd type="none" w="med" len="med"/>
                      <a:tailEnd type="none" w="med" len="med"/>
                    </a:lnB>
                    <a:solidFill>
                      <a:schemeClr val="accent2">
                        <a:lumMod val="20000"/>
                        <a:lumOff val="80000"/>
                      </a:schemeClr>
                    </a:solidFill>
                  </a:tcPr>
                </a:tc>
                <a:tc>
                  <a:txBody>
                    <a:bodyPr/>
                    <a:lstStyle/>
                    <a:p>
                      <a:pPr algn="r" fontAlgn="ctr"/>
                      <a:r>
                        <a:rPr lang="en-GB" sz="1200" b="0" i="0" u="none" strike="noStrike" dirty="0">
                          <a:solidFill>
                            <a:srgbClr val="000000"/>
                          </a:solidFill>
                          <a:effectLst/>
                          <a:latin typeface="+mn-lt"/>
                        </a:rPr>
                        <a:t>54,442</a:t>
                      </a:r>
                    </a:p>
                  </a:txBody>
                  <a:tcPr marL="0" marR="85725"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a:noFill/>
                    </a:lnT>
                    <a:lnB w="6350" cap="flat" cmpd="sng" algn="ctr">
                      <a:solidFill>
                        <a:srgbClr val="C45911"/>
                      </a:solidFill>
                      <a:prstDash val="solid"/>
                      <a:round/>
                      <a:headEnd type="none" w="med" len="med"/>
                      <a:tailEnd type="none" w="med" len="med"/>
                    </a:lnB>
                    <a:solidFill>
                      <a:schemeClr val="accent2">
                        <a:lumMod val="20000"/>
                        <a:lumOff val="80000"/>
                      </a:schemeClr>
                    </a:solidFill>
                  </a:tcPr>
                </a:tc>
                <a:tc>
                  <a:txBody>
                    <a:bodyPr/>
                    <a:lstStyle/>
                    <a:p>
                      <a:pPr algn="r" fontAlgn="ctr"/>
                      <a:r>
                        <a:rPr lang="en-GB" sz="1200" b="1" i="0" u="none" strike="noStrike" dirty="0">
                          <a:solidFill>
                            <a:srgbClr val="000000"/>
                          </a:solidFill>
                          <a:effectLst/>
                          <a:latin typeface="+mn-lt"/>
                        </a:rPr>
                        <a:t>-</a:t>
                      </a:r>
                    </a:p>
                  </a:txBody>
                  <a:tcPr marL="0" marR="85725"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a:noFill/>
                    </a:lnT>
                    <a:lnB w="6350" cap="flat" cmpd="sng" algn="ctr">
                      <a:solidFill>
                        <a:srgbClr val="C4591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8"/>
                  </a:ext>
                </a:extLst>
              </a:tr>
              <a:tr h="180975">
                <a:tc>
                  <a:txBody>
                    <a:bodyPr/>
                    <a:lstStyle/>
                    <a:p>
                      <a:pPr algn="l" fontAlgn="ctr"/>
                      <a:r>
                        <a:rPr lang="en-GB" sz="1200" b="1" i="0" u="none" strike="noStrike" dirty="0">
                          <a:solidFill>
                            <a:srgbClr val="000000"/>
                          </a:solidFill>
                          <a:effectLst/>
                          <a:latin typeface="+mn-lt"/>
                        </a:rPr>
                        <a:t>Increase in year</a:t>
                      </a:r>
                    </a:p>
                  </a:txBody>
                  <a:tcPr marL="0" marR="0"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w="6350" cap="flat" cmpd="sng" algn="ctr">
                      <a:solidFill>
                        <a:srgbClr val="C45911"/>
                      </a:solidFill>
                      <a:prstDash val="solid"/>
                      <a:round/>
                      <a:headEnd type="none" w="med" len="med"/>
                      <a:tailEnd type="none" w="med" len="med"/>
                    </a:lnB>
                    <a:solidFill>
                      <a:schemeClr val="accent2">
                        <a:lumMod val="20000"/>
                        <a:lumOff val="80000"/>
                      </a:schemeClr>
                    </a:solidFill>
                  </a:tcPr>
                </a:tc>
                <a:tc>
                  <a:txBody>
                    <a:bodyPr/>
                    <a:lstStyle/>
                    <a:p>
                      <a:pPr algn="r" fontAlgn="ctr"/>
                      <a:r>
                        <a:rPr lang="en-GB" sz="1200" b="1" i="0" u="none" strike="noStrike" dirty="0">
                          <a:solidFill>
                            <a:srgbClr val="000000"/>
                          </a:solidFill>
                          <a:effectLst/>
                          <a:latin typeface="+mn-lt"/>
                        </a:rPr>
                        <a:t>-</a:t>
                      </a:r>
                    </a:p>
                  </a:txBody>
                  <a:tcPr marL="0" marR="85725"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w="6350" cap="flat" cmpd="sng" algn="ctr">
                      <a:solidFill>
                        <a:srgbClr val="C45911"/>
                      </a:solidFill>
                      <a:prstDash val="solid"/>
                      <a:round/>
                      <a:headEnd type="none" w="med" len="med"/>
                      <a:tailEnd type="none" w="med" len="med"/>
                    </a:lnB>
                    <a:solidFill>
                      <a:schemeClr val="accent2">
                        <a:lumMod val="20000"/>
                        <a:lumOff val="80000"/>
                      </a:schemeClr>
                    </a:solidFill>
                  </a:tcPr>
                </a:tc>
                <a:tc>
                  <a:txBody>
                    <a:bodyPr/>
                    <a:lstStyle/>
                    <a:p>
                      <a:pPr algn="r" fontAlgn="ctr"/>
                      <a:r>
                        <a:rPr lang="en-GB" sz="1200" b="1" i="0" u="none" strike="noStrike" dirty="0">
                          <a:solidFill>
                            <a:srgbClr val="000000"/>
                          </a:solidFill>
                          <a:effectLst/>
                          <a:latin typeface="+mn-lt"/>
                        </a:rPr>
                        <a:t>284,244</a:t>
                      </a:r>
                    </a:p>
                  </a:txBody>
                  <a:tcPr marL="0" marR="85725"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w="6350" cap="flat" cmpd="sng" algn="ctr">
                      <a:solidFill>
                        <a:srgbClr val="C45911"/>
                      </a:solidFill>
                      <a:prstDash val="solid"/>
                      <a:round/>
                      <a:headEnd type="none" w="med" len="med"/>
                      <a:tailEnd type="none" w="med" len="med"/>
                    </a:lnB>
                    <a:solidFill>
                      <a:schemeClr val="accent2">
                        <a:lumMod val="20000"/>
                        <a:lumOff val="80000"/>
                      </a:schemeClr>
                    </a:solidFill>
                  </a:tcPr>
                </a:tc>
                <a:tc>
                  <a:txBody>
                    <a:bodyPr/>
                    <a:lstStyle/>
                    <a:p>
                      <a:pPr algn="r" fontAlgn="ctr"/>
                      <a:r>
                        <a:rPr lang="en-GB" sz="1200" b="1" i="0" u="none" strike="noStrike" dirty="0">
                          <a:solidFill>
                            <a:srgbClr val="000000"/>
                          </a:solidFill>
                          <a:effectLst/>
                          <a:latin typeface="+mn-lt"/>
                        </a:rPr>
                        <a:t>284,244</a:t>
                      </a:r>
                    </a:p>
                  </a:txBody>
                  <a:tcPr marL="0" marR="85725"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w="6350" cap="flat" cmpd="sng" algn="ctr">
                      <a:solidFill>
                        <a:srgbClr val="C4591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9"/>
                  </a:ext>
                </a:extLst>
              </a:tr>
              <a:tr h="180975">
                <a:tc>
                  <a:txBody>
                    <a:bodyPr/>
                    <a:lstStyle/>
                    <a:p>
                      <a:pPr algn="l" fontAlgn="ctr"/>
                      <a:r>
                        <a:rPr lang="en-GB" sz="1200" b="1" i="0" u="none" strike="noStrike" dirty="0">
                          <a:solidFill>
                            <a:srgbClr val="000000"/>
                          </a:solidFill>
                          <a:effectLst/>
                          <a:latin typeface="+mn-lt"/>
                        </a:rPr>
                        <a:t>Balance at 31 March 2021</a:t>
                      </a:r>
                    </a:p>
                  </a:txBody>
                  <a:tcPr marL="0" marR="0"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w="6350" cap="flat" cmpd="sng" algn="ctr">
                      <a:solidFill>
                        <a:srgbClr val="C45911"/>
                      </a:solidFill>
                      <a:prstDash val="solid"/>
                      <a:round/>
                      <a:headEnd type="none" w="med" len="med"/>
                      <a:tailEnd type="none" w="med" len="med"/>
                    </a:lnB>
                    <a:solidFill>
                      <a:schemeClr val="accent2">
                        <a:lumMod val="20000"/>
                        <a:lumOff val="80000"/>
                      </a:schemeClr>
                    </a:solidFill>
                  </a:tcPr>
                </a:tc>
                <a:tc>
                  <a:txBody>
                    <a:bodyPr/>
                    <a:lstStyle/>
                    <a:p>
                      <a:pPr algn="r" fontAlgn="ctr"/>
                      <a:r>
                        <a:rPr lang="en-GB" sz="1200" b="1" i="0" u="none" strike="noStrike" dirty="0">
                          <a:solidFill>
                            <a:srgbClr val="000000"/>
                          </a:solidFill>
                          <a:effectLst/>
                          <a:latin typeface="+mn-lt"/>
                        </a:rPr>
                        <a:t>-</a:t>
                      </a:r>
                    </a:p>
                  </a:txBody>
                  <a:tcPr marL="0" marR="85725"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w="6350" cap="flat" cmpd="sng" algn="ctr">
                      <a:solidFill>
                        <a:srgbClr val="C45911"/>
                      </a:solidFill>
                      <a:prstDash val="solid"/>
                      <a:round/>
                      <a:headEnd type="none" w="med" len="med"/>
                      <a:tailEnd type="none" w="med" len="med"/>
                    </a:lnB>
                    <a:solidFill>
                      <a:schemeClr val="accent2">
                        <a:lumMod val="20000"/>
                        <a:lumOff val="80000"/>
                      </a:schemeClr>
                    </a:solidFill>
                  </a:tcPr>
                </a:tc>
                <a:tc>
                  <a:txBody>
                    <a:bodyPr/>
                    <a:lstStyle/>
                    <a:p>
                      <a:pPr algn="r" fontAlgn="ctr"/>
                      <a:r>
                        <a:rPr lang="en-GB" sz="1200" b="1" i="0" u="none" strike="noStrike" dirty="0">
                          <a:solidFill>
                            <a:srgbClr val="000000"/>
                          </a:solidFill>
                          <a:effectLst/>
                          <a:latin typeface="+mn-lt"/>
                        </a:rPr>
                        <a:t>2,954,701</a:t>
                      </a:r>
                    </a:p>
                  </a:txBody>
                  <a:tcPr marL="0" marR="85725"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w="6350" cap="flat" cmpd="sng" algn="ctr">
                      <a:solidFill>
                        <a:srgbClr val="C45911"/>
                      </a:solidFill>
                      <a:prstDash val="solid"/>
                      <a:round/>
                      <a:headEnd type="none" w="med" len="med"/>
                      <a:tailEnd type="none" w="med" len="med"/>
                    </a:lnB>
                    <a:solidFill>
                      <a:schemeClr val="accent2">
                        <a:lumMod val="20000"/>
                        <a:lumOff val="80000"/>
                      </a:schemeClr>
                    </a:solidFill>
                  </a:tcPr>
                </a:tc>
                <a:tc>
                  <a:txBody>
                    <a:bodyPr/>
                    <a:lstStyle/>
                    <a:p>
                      <a:pPr algn="r" fontAlgn="ctr"/>
                      <a:r>
                        <a:rPr lang="en-GB" sz="1200" b="1" i="0" u="none" strike="noStrike" dirty="0">
                          <a:solidFill>
                            <a:srgbClr val="000000"/>
                          </a:solidFill>
                          <a:effectLst/>
                          <a:latin typeface="+mn-lt"/>
                        </a:rPr>
                        <a:t>2,954,701</a:t>
                      </a:r>
                    </a:p>
                  </a:txBody>
                  <a:tcPr marL="0" marR="85725" marT="0" marB="0" anchor="ctr">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w="6350" cap="flat" cmpd="sng" algn="ctr">
                      <a:solidFill>
                        <a:srgbClr val="C4591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36516044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85786" y="-18000"/>
            <a:ext cx="338554" cy="6876000"/>
          </a:xfrm>
          <a:prstGeom prst="rect">
            <a:avLst/>
          </a:prstGeom>
          <a:solidFill>
            <a:srgbClr val="C45911"/>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rPr>
              <a:t>FINANCIA</a:t>
            </a:r>
            <a:r>
              <a:rPr lang="en-GB" sz="1000" b="1" dirty="0">
                <a:solidFill>
                  <a:schemeClr val="bg1"/>
                </a:solidFill>
                <a:latin typeface="Verdana" panose="020B0604030504040204" pitchFamily="34" charset="0"/>
                <a:ea typeface="Verdana" panose="020B0604030504040204" pitchFamily="34" charset="0"/>
              </a:rPr>
              <a:t>L </a:t>
            </a:r>
            <a:r>
              <a:rPr lang="en-GB" sz="1000" b="1" dirty="0">
                <a:solidFill>
                  <a:schemeClr val="bg1"/>
                </a:solidFill>
              </a:rPr>
              <a:t>STATEMENTS</a:t>
            </a:r>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    </a:t>
            </a:r>
            <a:r>
              <a:rPr lang="en-GB" sz="1000" b="1" dirty="0">
                <a:solidFill>
                  <a:schemeClr val="bg1"/>
                </a:solidFill>
              </a:rPr>
              <a:t>|       STATEMENT OF ACCOUNTS – 2021-22</a:t>
            </a:r>
            <a:endParaRPr lang="en-GB" sz="1000" dirty="0">
              <a:solidFill>
                <a:schemeClr val="bg1"/>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5" y="6356358"/>
            <a:ext cx="333449" cy="365125"/>
          </a:xfrm>
        </p:spPr>
        <p:txBody>
          <a:bodyPr vert="horz"/>
          <a:lstStyle/>
          <a:p>
            <a:r>
              <a:rPr lang="en-GB" sz="1000" dirty="0">
                <a:solidFill>
                  <a:schemeClr val="bg1"/>
                </a:solidFill>
              </a:rPr>
              <a:t>51</a:t>
            </a:r>
          </a:p>
        </p:txBody>
      </p:sp>
      <p:graphicFrame>
        <p:nvGraphicFramePr>
          <p:cNvPr id="3" name="Table 2">
            <a:extLst>
              <a:ext uri="{FF2B5EF4-FFF2-40B4-BE49-F238E27FC236}">
                <a16:creationId xmlns:a16="http://schemas.microsoft.com/office/drawing/2014/main" id="{42DDBC9F-D01B-4665-AE20-ECDA3A9FED04}"/>
              </a:ext>
            </a:extLst>
          </p:cNvPr>
          <p:cNvGraphicFramePr>
            <a:graphicFrameLocks noGrp="1"/>
          </p:cNvGraphicFramePr>
          <p:nvPr>
            <p:extLst>
              <p:ext uri="{D42A27DB-BD31-4B8C-83A1-F6EECF244321}">
                <p14:modId xmlns:p14="http://schemas.microsoft.com/office/powerpoint/2010/main" val="344834186"/>
              </p:ext>
            </p:extLst>
          </p:nvPr>
        </p:nvGraphicFramePr>
        <p:xfrm>
          <a:off x="370031" y="532427"/>
          <a:ext cx="8893712" cy="1202690"/>
        </p:xfrm>
        <a:graphic>
          <a:graphicData uri="http://schemas.openxmlformats.org/drawingml/2006/table">
            <a:tbl>
              <a:tblPr firstRow="1" bandRow="1">
                <a:tableStyleId>{5C22544A-7EE6-4342-B048-85BDC9FD1C3A}</a:tableStyleId>
              </a:tblPr>
              <a:tblGrid>
                <a:gridCol w="4446856">
                  <a:extLst>
                    <a:ext uri="{9D8B030D-6E8A-4147-A177-3AD203B41FA5}">
                      <a16:colId xmlns:a16="http://schemas.microsoft.com/office/drawing/2014/main" val="2041282725"/>
                    </a:ext>
                  </a:extLst>
                </a:gridCol>
                <a:gridCol w="4446856">
                  <a:extLst>
                    <a:ext uri="{9D8B030D-6E8A-4147-A177-3AD203B41FA5}">
                      <a16:colId xmlns:a16="http://schemas.microsoft.com/office/drawing/2014/main" val="4066817797"/>
                    </a:ext>
                  </a:extLst>
                </a:gridCol>
              </a:tblGrid>
              <a:tr h="370840">
                <a:tc gridSpan="2">
                  <a:txBody>
                    <a:bodyPr/>
                    <a:lstStyle/>
                    <a:p>
                      <a:pPr algn="just"/>
                      <a:r>
                        <a:rPr lang="en-GB" sz="1400" dirty="0">
                          <a:latin typeface="+mn-lt"/>
                          <a:cs typeface="Arial" panose="020B0604020202020204" pitchFamily="34" charset="0"/>
                        </a:rPr>
                        <a:t>Balance Sheet</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45911"/>
                    </a:solidFill>
                  </a:tcPr>
                </a:tc>
                <a:tc hMerge="1">
                  <a:txBody>
                    <a:bodyPr/>
                    <a:lstStyle/>
                    <a:p>
                      <a:endParaRPr lang="en-GB" sz="14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860684127"/>
                  </a:ext>
                </a:extLst>
              </a:tr>
              <a:tr h="370840">
                <a:tc>
                  <a:txBody>
                    <a:bodyPr/>
                    <a:lstStyle/>
                    <a:p>
                      <a:pPr marL="0" marR="0" algn="just">
                        <a:spcBef>
                          <a:spcPts val="0"/>
                        </a:spcBef>
                        <a:spcAft>
                          <a:spcPts val="1200"/>
                        </a:spcAft>
                      </a:pPr>
                      <a:r>
                        <a:rPr lang="en-GB" sz="1200" dirty="0">
                          <a:effectLst/>
                          <a:latin typeface="+mn-lt"/>
                          <a:ea typeface="Calibri" panose="020F0502020204030204" pitchFamily="34" charset="0"/>
                          <a:cs typeface="Arial" panose="020B0604020202020204" pitchFamily="34" charset="0"/>
                        </a:rPr>
                        <a:t>The Balance Sheet gives a value of net worth and corresponding reserves at a particular moment</a:t>
                      </a:r>
                      <a:r>
                        <a:rPr lang="en-GB" sz="1200" baseline="0" dirty="0">
                          <a:effectLst/>
                          <a:latin typeface="+mn-lt"/>
                          <a:ea typeface="Calibri" panose="020F0502020204030204" pitchFamily="34" charset="0"/>
                          <a:cs typeface="Arial" panose="020B0604020202020204" pitchFamily="34" charset="0"/>
                        </a:rPr>
                        <a:t> in time.  All reserves are unusable and reflect valuation estimates  on pensions and employee holiday / time owed. </a:t>
                      </a:r>
                      <a:endParaRPr lang="en-GB" sz="1200" dirty="0">
                        <a:effectLst/>
                        <a:latin typeface="+mn-lt"/>
                        <a:ea typeface="Calibri" panose="020F0502020204030204" pitchFamily="34" charset="0"/>
                        <a:cs typeface="Arial" panose="020B0604020202020204" pitchFamily="34" charset="0"/>
                      </a:endParaRPr>
                    </a:p>
                  </a:txBody>
                  <a:tcPr marL="100330" marR="100330" marT="91440" marB="889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1200"/>
                        </a:spcAft>
                        <a:buClrTx/>
                        <a:buSzTx/>
                        <a:buFontTx/>
                        <a:buNone/>
                        <a:tabLst/>
                        <a:defRPr/>
                      </a:pPr>
                      <a:r>
                        <a:rPr lang="en-GB" sz="1200" baseline="0" dirty="0">
                          <a:effectLst/>
                          <a:latin typeface="+mn-lt"/>
                          <a:ea typeface="Calibri" panose="020F0502020204030204" pitchFamily="34" charset="0"/>
                          <a:cs typeface="Arial" panose="020B0604020202020204" pitchFamily="34" charset="0"/>
                        </a:rPr>
                        <a:t>All non-current assets are owned by the Commissioner and all usable reserves are held by the Commissioner.</a:t>
                      </a:r>
                      <a:endParaRPr lang="en-GB" sz="1200" dirty="0">
                        <a:effectLst/>
                        <a:latin typeface="+mn-lt"/>
                        <a:ea typeface="Calibri" panose="020F0502020204030204" pitchFamily="34" charset="0"/>
                        <a:cs typeface="Arial" panose="020B0604020202020204" pitchFamily="34" charset="0"/>
                      </a:endParaRPr>
                    </a:p>
                    <a:p>
                      <a:pPr marL="0" marR="0" algn="just">
                        <a:spcBef>
                          <a:spcPts val="0"/>
                        </a:spcBef>
                        <a:spcAft>
                          <a:spcPts val="1200"/>
                        </a:spcAft>
                      </a:pPr>
                      <a:endParaRPr lang="en-GB" sz="1200" dirty="0">
                        <a:effectLst/>
                        <a:latin typeface="+mn-lt"/>
                        <a:ea typeface="Calibri" panose="020F0502020204030204" pitchFamily="34" charset="0"/>
                        <a:cs typeface="Arial" panose="020B0604020202020204" pitchFamily="34" charset="0"/>
                      </a:endParaRPr>
                    </a:p>
                  </a:txBody>
                  <a:tcPr marL="100330" marR="100330" marT="91440" marB="889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871684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078215334"/>
              </p:ext>
            </p:extLst>
          </p:nvPr>
        </p:nvGraphicFramePr>
        <p:xfrm>
          <a:off x="1023583" y="1883886"/>
          <a:ext cx="6653568" cy="2488091"/>
        </p:xfrm>
        <a:graphic>
          <a:graphicData uri="http://schemas.openxmlformats.org/drawingml/2006/table">
            <a:tbl>
              <a:tblPr/>
              <a:tblGrid>
                <a:gridCol w="1334626">
                  <a:extLst>
                    <a:ext uri="{9D8B030D-6E8A-4147-A177-3AD203B41FA5}">
                      <a16:colId xmlns:a16="http://schemas.microsoft.com/office/drawing/2014/main" val="20000"/>
                    </a:ext>
                  </a:extLst>
                </a:gridCol>
                <a:gridCol w="4059284">
                  <a:extLst>
                    <a:ext uri="{9D8B030D-6E8A-4147-A177-3AD203B41FA5}">
                      <a16:colId xmlns:a16="http://schemas.microsoft.com/office/drawing/2014/main" val="20001"/>
                    </a:ext>
                  </a:extLst>
                </a:gridCol>
                <a:gridCol w="1259658">
                  <a:extLst>
                    <a:ext uri="{9D8B030D-6E8A-4147-A177-3AD203B41FA5}">
                      <a16:colId xmlns:a16="http://schemas.microsoft.com/office/drawing/2014/main" val="20002"/>
                    </a:ext>
                  </a:extLst>
                </a:gridCol>
              </a:tblGrid>
              <a:tr h="291692">
                <a:tc>
                  <a:txBody>
                    <a:bodyPr/>
                    <a:lstStyle/>
                    <a:p>
                      <a:pPr algn="ctr" fontAlgn="ctr"/>
                      <a:r>
                        <a:rPr lang="en-GB" sz="1200" b="1" i="0" u="none" strike="noStrike" dirty="0">
                          <a:solidFill>
                            <a:srgbClr val="FFFFFF"/>
                          </a:solidFill>
                          <a:effectLst/>
                          <a:latin typeface="+mn-lt"/>
                        </a:rPr>
                        <a:t>31 March 2021</a:t>
                      </a:r>
                    </a:p>
                  </a:txBody>
                  <a:tcPr marL="0" marR="0" marT="0" marB="0" anchor="ctr">
                    <a:lnL w="12700" cap="flat" cmpd="sng" algn="ctr">
                      <a:solidFill>
                        <a:srgbClr val="C4591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solidFill>
                      <a:srgbClr val="C45911"/>
                    </a:solidFill>
                  </a:tcPr>
                </a:tc>
                <a:tc>
                  <a:txBody>
                    <a:bodyPr/>
                    <a:lstStyle/>
                    <a:p>
                      <a:pPr algn="ctr" fontAlgn="ctr"/>
                      <a:r>
                        <a:rPr lang="en-GB" sz="1200" b="1" i="0" u="none" strike="noStrike" dirty="0">
                          <a:solidFill>
                            <a:srgbClr val="FFFFFF"/>
                          </a:solidFill>
                          <a:effectLst/>
                          <a:latin typeface="+mn-lt"/>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solidFill>
                      <a:srgbClr val="C45911"/>
                    </a:solidFill>
                  </a:tcPr>
                </a:tc>
                <a:tc>
                  <a:txBody>
                    <a:bodyPr/>
                    <a:lstStyle/>
                    <a:p>
                      <a:pPr algn="ctr" fontAlgn="ctr"/>
                      <a:r>
                        <a:rPr lang="en-GB" sz="1200" b="1" i="0" u="none" strike="noStrike" dirty="0">
                          <a:solidFill>
                            <a:srgbClr val="FFFFFF"/>
                          </a:solidFill>
                          <a:effectLst/>
                          <a:latin typeface="+mn-lt"/>
                        </a:rPr>
                        <a:t>31 March 2022</a:t>
                      </a:r>
                    </a:p>
                  </a:txBody>
                  <a:tcPr marL="0" marR="0" marT="0" marB="0" anchor="ctr">
                    <a:lnL w="12700" cap="flat" cmpd="sng" algn="ctr">
                      <a:solidFill>
                        <a:schemeClr val="bg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solidFill>
                      <a:srgbClr val="C45911"/>
                    </a:solidFill>
                  </a:tcPr>
                </a:tc>
                <a:extLst>
                  <a:ext uri="{0D108BD9-81ED-4DB2-BD59-A6C34878D82A}">
                    <a16:rowId xmlns:a16="http://schemas.microsoft.com/office/drawing/2014/main" val="10000"/>
                  </a:ext>
                </a:extLst>
              </a:tr>
              <a:tr h="291692">
                <a:tc>
                  <a:txBody>
                    <a:bodyPr/>
                    <a:lstStyle/>
                    <a:p>
                      <a:pPr algn="ctr" fontAlgn="ctr"/>
                      <a:r>
                        <a:rPr lang="en-GB" sz="1200" b="1" i="0" u="none" strike="noStrike" dirty="0">
                          <a:solidFill>
                            <a:schemeClr val="bg1"/>
                          </a:solidFill>
                          <a:effectLst/>
                          <a:latin typeface="+mn-lt"/>
                        </a:rPr>
                        <a:t>£000</a:t>
                      </a:r>
                    </a:p>
                  </a:txBody>
                  <a:tcPr marL="0" marR="0" marT="0" marB="0" anchor="ctr">
                    <a:lnL w="12700" cap="flat" cmpd="sng" algn="ctr">
                      <a:solidFill>
                        <a:srgbClr val="C4591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solidFill>
                      <a:srgbClr val="C45911"/>
                    </a:solidFill>
                  </a:tcPr>
                </a:tc>
                <a:tc>
                  <a:txBody>
                    <a:bodyPr/>
                    <a:lstStyle/>
                    <a:p>
                      <a:pPr algn="ctr" fontAlgn="ctr"/>
                      <a:r>
                        <a:rPr lang="en-GB" sz="1200" b="1" i="0" u="none" strike="noStrike" dirty="0">
                          <a:solidFill>
                            <a:schemeClr val="bg1"/>
                          </a:solidFill>
                          <a:effectLst/>
                          <a:latin typeface="+mn-lt"/>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solidFill>
                      <a:srgbClr val="C45911"/>
                    </a:solidFill>
                  </a:tcPr>
                </a:tc>
                <a:tc>
                  <a:txBody>
                    <a:bodyPr/>
                    <a:lstStyle/>
                    <a:p>
                      <a:pPr algn="ctr" fontAlgn="ctr"/>
                      <a:r>
                        <a:rPr lang="en-GB" sz="1200" b="1" i="0" u="none" strike="noStrike" dirty="0">
                          <a:solidFill>
                            <a:schemeClr val="bg1"/>
                          </a:solidFill>
                          <a:effectLst/>
                          <a:latin typeface="+mn-lt"/>
                        </a:rPr>
                        <a:t>£000</a:t>
                      </a:r>
                    </a:p>
                  </a:txBody>
                  <a:tcPr marL="0" marR="0" marT="0" marB="0" anchor="ctr">
                    <a:lnL w="12700" cap="flat" cmpd="sng" algn="ctr">
                      <a:solidFill>
                        <a:schemeClr val="bg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solidFill>
                      <a:srgbClr val="C45911"/>
                    </a:solidFill>
                  </a:tcPr>
                </a:tc>
                <a:extLst>
                  <a:ext uri="{0D108BD9-81ED-4DB2-BD59-A6C34878D82A}">
                    <a16:rowId xmlns:a16="http://schemas.microsoft.com/office/drawing/2014/main" val="10001"/>
                  </a:ext>
                </a:extLst>
              </a:tr>
              <a:tr h="272101">
                <a:tc>
                  <a:txBody>
                    <a:bodyPr/>
                    <a:lstStyle/>
                    <a:p>
                      <a:pPr algn="r" fontAlgn="ctr"/>
                      <a:r>
                        <a:rPr lang="en-GB" sz="1200" b="0" i="0" u="none" strike="noStrike" dirty="0">
                          <a:solidFill>
                            <a:srgbClr val="000000"/>
                          </a:solidFill>
                          <a:effectLst/>
                          <a:latin typeface="+mn-lt"/>
                        </a:rPr>
                        <a:t>(4,260)</a:t>
                      </a:r>
                    </a:p>
                  </a:txBody>
                  <a:tcPr marL="0" marR="85725" marT="0" marB="0" anchor="ctr">
                    <a:lnL w="12700"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solidFill>
                      <a:schemeClr val="accent2">
                        <a:lumMod val="20000"/>
                        <a:lumOff val="80000"/>
                      </a:schemeClr>
                    </a:solidFill>
                  </a:tcPr>
                </a:tc>
                <a:tc>
                  <a:txBody>
                    <a:bodyPr/>
                    <a:lstStyle/>
                    <a:p>
                      <a:pPr algn="l" fontAlgn="ctr"/>
                      <a:r>
                        <a:rPr lang="en-GB" sz="1200" b="0" i="0" u="none" strike="noStrike" dirty="0">
                          <a:solidFill>
                            <a:srgbClr val="000000"/>
                          </a:solidFill>
                          <a:effectLst/>
                          <a:latin typeface="+mn-lt"/>
                        </a:rPr>
                        <a:t>Short-Term Creditors - Accumulated Absences</a:t>
                      </a:r>
                    </a:p>
                  </a:txBody>
                  <a:tcPr marL="85725" marR="0" marT="0" marB="0" anchor="ctr">
                    <a:lnL w="12700"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tcPr>
                </a:tc>
                <a:tc>
                  <a:txBody>
                    <a:bodyPr/>
                    <a:lstStyle/>
                    <a:p>
                      <a:pPr algn="r" fontAlgn="ctr"/>
                      <a:r>
                        <a:rPr lang="en-GB" sz="1200" b="0" i="0" u="none" strike="noStrike" dirty="0">
                          <a:solidFill>
                            <a:srgbClr val="000000"/>
                          </a:solidFill>
                          <a:effectLst/>
                          <a:latin typeface="+mn-lt"/>
                        </a:rPr>
                        <a:t>(4,408)</a:t>
                      </a:r>
                    </a:p>
                  </a:txBody>
                  <a:tcPr marL="0" marR="85725" marT="0" marB="0" anchor="ctr">
                    <a:lnL w="12700"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2"/>
                  </a:ext>
                </a:extLst>
              </a:tr>
              <a:tr h="272101">
                <a:tc>
                  <a:txBody>
                    <a:bodyPr/>
                    <a:lstStyle/>
                    <a:p>
                      <a:pPr algn="r" fontAlgn="ctr"/>
                      <a:r>
                        <a:rPr lang="en-GB" sz="1200" b="1" i="0" u="none" strike="noStrike" dirty="0">
                          <a:solidFill>
                            <a:srgbClr val="000000"/>
                          </a:solidFill>
                          <a:effectLst/>
                          <a:latin typeface="+mn-lt"/>
                        </a:rPr>
                        <a:t>(4,260)</a:t>
                      </a:r>
                    </a:p>
                  </a:txBody>
                  <a:tcPr marL="0" marR="85725" marT="0" marB="0" anchor="ctr">
                    <a:lnL w="12700"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solidFill>
                      <a:schemeClr val="accent2">
                        <a:lumMod val="20000"/>
                        <a:lumOff val="80000"/>
                      </a:schemeClr>
                    </a:solidFill>
                  </a:tcPr>
                </a:tc>
                <a:tc>
                  <a:txBody>
                    <a:bodyPr/>
                    <a:lstStyle/>
                    <a:p>
                      <a:pPr algn="l" fontAlgn="ctr"/>
                      <a:r>
                        <a:rPr lang="en-GB" sz="1200" b="1" i="0" u="none" strike="noStrike" dirty="0">
                          <a:solidFill>
                            <a:srgbClr val="000000"/>
                          </a:solidFill>
                          <a:effectLst/>
                          <a:latin typeface="+mn-lt"/>
                        </a:rPr>
                        <a:t>Current Liabilities</a:t>
                      </a:r>
                    </a:p>
                  </a:txBody>
                  <a:tcPr marL="85725" marR="0" marT="0" marB="0" anchor="ctr">
                    <a:lnL w="12700"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tcPr>
                </a:tc>
                <a:tc>
                  <a:txBody>
                    <a:bodyPr/>
                    <a:lstStyle/>
                    <a:p>
                      <a:pPr algn="r" fontAlgn="ctr"/>
                      <a:r>
                        <a:rPr lang="en-GB" sz="1200" b="1" i="0" u="none" strike="noStrike" dirty="0">
                          <a:solidFill>
                            <a:srgbClr val="000000"/>
                          </a:solidFill>
                          <a:effectLst/>
                          <a:latin typeface="+mn-lt"/>
                        </a:rPr>
                        <a:t>(4,408)</a:t>
                      </a:r>
                    </a:p>
                  </a:txBody>
                  <a:tcPr marL="0" marR="85725" marT="0" marB="0" anchor="ctr">
                    <a:lnL w="12700"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3"/>
                  </a:ext>
                </a:extLst>
              </a:tr>
              <a:tr h="272101">
                <a:tc>
                  <a:txBody>
                    <a:bodyPr/>
                    <a:lstStyle/>
                    <a:p>
                      <a:pPr algn="r" fontAlgn="ctr"/>
                      <a:r>
                        <a:rPr lang="en-GB" sz="1200" b="0" i="0" u="none" strike="noStrike" dirty="0">
                          <a:solidFill>
                            <a:srgbClr val="000000"/>
                          </a:solidFill>
                          <a:effectLst/>
                          <a:latin typeface="+mn-lt"/>
                        </a:rPr>
                        <a:t>(2,950,441)</a:t>
                      </a:r>
                    </a:p>
                  </a:txBody>
                  <a:tcPr marL="0" marR="85725" marT="0" marB="0" anchor="ctr">
                    <a:lnL w="12700"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solidFill>
                      <a:schemeClr val="accent2">
                        <a:lumMod val="20000"/>
                        <a:lumOff val="80000"/>
                      </a:schemeClr>
                    </a:solidFill>
                  </a:tcPr>
                </a:tc>
                <a:tc>
                  <a:txBody>
                    <a:bodyPr/>
                    <a:lstStyle/>
                    <a:p>
                      <a:pPr algn="l" fontAlgn="ctr"/>
                      <a:r>
                        <a:rPr lang="en-GB" sz="1200" b="0" i="0" u="none" strike="noStrike" dirty="0">
                          <a:solidFill>
                            <a:srgbClr val="000000"/>
                          </a:solidFill>
                          <a:effectLst/>
                          <a:latin typeface="+mn-lt"/>
                        </a:rPr>
                        <a:t>Other Long-Term Liabilities - Pension Liabilities</a:t>
                      </a:r>
                    </a:p>
                  </a:txBody>
                  <a:tcPr marL="85725" marR="0" marT="0" marB="0" anchor="ctr">
                    <a:lnL w="12700"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tcPr>
                </a:tc>
                <a:tc>
                  <a:txBody>
                    <a:bodyPr/>
                    <a:lstStyle/>
                    <a:p>
                      <a:pPr algn="r" fontAlgn="ctr"/>
                      <a:r>
                        <a:rPr lang="en-GB" sz="1200" b="0" i="0" u="none" strike="noStrike" dirty="0">
                          <a:solidFill>
                            <a:srgbClr val="000000"/>
                          </a:solidFill>
                          <a:effectLst/>
                          <a:latin typeface="+mn-lt"/>
                        </a:rPr>
                        <a:t>(2,928,313)</a:t>
                      </a:r>
                    </a:p>
                  </a:txBody>
                  <a:tcPr marL="0" marR="85725" marT="0" marB="0" anchor="ctr">
                    <a:lnL w="12700"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4"/>
                  </a:ext>
                </a:extLst>
              </a:tr>
              <a:tr h="272101">
                <a:tc>
                  <a:txBody>
                    <a:bodyPr/>
                    <a:lstStyle/>
                    <a:p>
                      <a:pPr algn="r" fontAlgn="ctr"/>
                      <a:r>
                        <a:rPr lang="en-GB" sz="1200" b="1" i="0" u="none" strike="noStrike" dirty="0">
                          <a:solidFill>
                            <a:srgbClr val="000000"/>
                          </a:solidFill>
                          <a:effectLst/>
                          <a:latin typeface="+mn-lt"/>
                        </a:rPr>
                        <a:t>(2,950,441)</a:t>
                      </a:r>
                    </a:p>
                  </a:txBody>
                  <a:tcPr marL="0" marR="85725" marT="0" marB="0" anchor="ctr">
                    <a:lnL w="12700"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solidFill>
                      <a:schemeClr val="accent2">
                        <a:lumMod val="20000"/>
                        <a:lumOff val="80000"/>
                      </a:schemeClr>
                    </a:solidFill>
                  </a:tcPr>
                </a:tc>
                <a:tc>
                  <a:txBody>
                    <a:bodyPr/>
                    <a:lstStyle/>
                    <a:p>
                      <a:pPr algn="l" fontAlgn="ctr"/>
                      <a:r>
                        <a:rPr lang="en-GB" sz="1200" b="1" i="0" u="none" strike="noStrike" dirty="0">
                          <a:solidFill>
                            <a:srgbClr val="000000"/>
                          </a:solidFill>
                          <a:effectLst/>
                          <a:latin typeface="+mn-lt"/>
                        </a:rPr>
                        <a:t>Long Term Liabilities</a:t>
                      </a:r>
                    </a:p>
                  </a:txBody>
                  <a:tcPr marL="85725" marR="0" marT="0" marB="0" anchor="ctr">
                    <a:lnL w="12700"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tcPr>
                </a:tc>
                <a:tc>
                  <a:txBody>
                    <a:bodyPr/>
                    <a:lstStyle/>
                    <a:p>
                      <a:pPr algn="r" fontAlgn="ctr"/>
                      <a:r>
                        <a:rPr lang="en-GB" sz="1200" b="1" i="0" u="none" strike="noStrike" dirty="0">
                          <a:solidFill>
                            <a:srgbClr val="000000"/>
                          </a:solidFill>
                          <a:effectLst/>
                          <a:latin typeface="+mn-lt"/>
                        </a:rPr>
                        <a:t>(2,928,313)</a:t>
                      </a:r>
                    </a:p>
                  </a:txBody>
                  <a:tcPr marL="0" marR="85725" marT="0" marB="0" anchor="ctr">
                    <a:lnL w="12700"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5"/>
                  </a:ext>
                </a:extLst>
              </a:tr>
              <a:tr h="272101">
                <a:tc>
                  <a:txBody>
                    <a:bodyPr/>
                    <a:lstStyle/>
                    <a:p>
                      <a:pPr algn="r" fontAlgn="ctr"/>
                      <a:r>
                        <a:rPr lang="en-GB" sz="1200" b="1" i="0" u="none" strike="noStrike" dirty="0">
                          <a:solidFill>
                            <a:srgbClr val="000000"/>
                          </a:solidFill>
                          <a:effectLst/>
                          <a:latin typeface="+mn-lt"/>
                        </a:rPr>
                        <a:t>(2,954,701)</a:t>
                      </a:r>
                    </a:p>
                  </a:txBody>
                  <a:tcPr marL="0" marR="85725" marT="0" marB="0" anchor="ctr">
                    <a:lnL w="12700"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solidFill>
                      <a:schemeClr val="accent2">
                        <a:lumMod val="20000"/>
                        <a:lumOff val="80000"/>
                      </a:schemeClr>
                    </a:solidFill>
                  </a:tcPr>
                </a:tc>
                <a:tc>
                  <a:txBody>
                    <a:bodyPr/>
                    <a:lstStyle/>
                    <a:p>
                      <a:pPr algn="l" fontAlgn="ctr"/>
                      <a:r>
                        <a:rPr lang="en-GB" sz="1200" b="1" i="0" u="none" strike="noStrike" dirty="0">
                          <a:solidFill>
                            <a:srgbClr val="000000"/>
                          </a:solidFill>
                          <a:effectLst/>
                          <a:latin typeface="+mn-lt"/>
                        </a:rPr>
                        <a:t>Net Assets</a:t>
                      </a:r>
                    </a:p>
                  </a:txBody>
                  <a:tcPr marL="85725" marR="0" marT="0" marB="0" anchor="ctr">
                    <a:lnL w="12700"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tcPr>
                </a:tc>
                <a:tc>
                  <a:txBody>
                    <a:bodyPr/>
                    <a:lstStyle/>
                    <a:p>
                      <a:pPr algn="r" fontAlgn="ctr"/>
                      <a:r>
                        <a:rPr lang="en-GB" sz="1200" b="1" i="0" u="none" strike="noStrike" dirty="0">
                          <a:solidFill>
                            <a:srgbClr val="000000"/>
                          </a:solidFill>
                          <a:effectLst/>
                          <a:latin typeface="+mn-lt"/>
                        </a:rPr>
                        <a:t>(2,932,721)</a:t>
                      </a:r>
                    </a:p>
                  </a:txBody>
                  <a:tcPr marL="0" marR="85725" marT="0" marB="0" anchor="ctr">
                    <a:lnL w="12700"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6"/>
                  </a:ext>
                </a:extLst>
              </a:tr>
              <a:tr h="272101">
                <a:tc>
                  <a:txBody>
                    <a:bodyPr/>
                    <a:lstStyle/>
                    <a:p>
                      <a:pPr algn="r" fontAlgn="ctr"/>
                      <a:r>
                        <a:rPr lang="en-GB" sz="1200" b="0" i="0" u="none" strike="noStrike" dirty="0">
                          <a:solidFill>
                            <a:srgbClr val="000000"/>
                          </a:solidFill>
                          <a:effectLst/>
                          <a:latin typeface="+mn-lt"/>
                        </a:rPr>
                        <a:t>2,954,701</a:t>
                      </a:r>
                    </a:p>
                  </a:txBody>
                  <a:tcPr marL="0" marR="85725" marT="0" marB="0" anchor="ctr">
                    <a:lnL w="12700"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solidFill>
                      <a:schemeClr val="accent2">
                        <a:lumMod val="20000"/>
                        <a:lumOff val="80000"/>
                      </a:schemeClr>
                    </a:solidFill>
                  </a:tcPr>
                </a:tc>
                <a:tc>
                  <a:txBody>
                    <a:bodyPr/>
                    <a:lstStyle/>
                    <a:p>
                      <a:pPr algn="l" fontAlgn="ctr"/>
                      <a:r>
                        <a:rPr lang="en-GB" sz="1200" b="0" i="0" u="none" strike="noStrike" dirty="0">
                          <a:solidFill>
                            <a:srgbClr val="000000"/>
                          </a:solidFill>
                          <a:effectLst/>
                          <a:latin typeface="+mn-lt"/>
                        </a:rPr>
                        <a:t>Unusable Reserves</a:t>
                      </a:r>
                    </a:p>
                  </a:txBody>
                  <a:tcPr marL="85725" marR="0" marT="0" marB="0" anchor="ctr">
                    <a:lnL w="12700"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tcPr>
                </a:tc>
                <a:tc>
                  <a:txBody>
                    <a:bodyPr/>
                    <a:lstStyle/>
                    <a:p>
                      <a:pPr algn="r" fontAlgn="ctr"/>
                      <a:r>
                        <a:rPr lang="en-GB" sz="1200" b="0" i="0" u="none" strike="noStrike" dirty="0">
                          <a:solidFill>
                            <a:srgbClr val="000000"/>
                          </a:solidFill>
                          <a:effectLst/>
                          <a:latin typeface="+mn-lt"/>
                        </a:rPr>
                        <a:t>2,932,721</a:t>
                      </a:r>
                    </a:p>
                  </a:txBody>
                  <a:tcPr marL="0" marR="85725" marT="0" marB="0" anchor="ctr">
                    <a:lnL w="12700"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7"/>
                  </a:ext>
                </a:extLst>
              </a:tr>
              <a:tr h="272101">
                <a:tc>
                  <a:txBody>
                    <a:bodyPr/>
                    <a:lstStyle/>
                    <a:p>
                      <a:pPr algn="r" fontAlgn="ctr"/>
                      <a:r>
                        <a:rPr lang="en-GB" sz="1200" b="1" i="0" u="none" strike="noStrike" dirty="0">
                          <a:solidFill>
                            <a:srgbClr val="000000"/>
                          </a:solidFill>
                          <a:effectLst/>
                          <a:latin typeface="+mn-lt"/>
                        </a:rPr>
                        <a:t>2,954,701</a:t>
                      </a:r>
                    </a:p>
                  </a:txBody>
                  <a:tcPr marL="0" marR="85725" marT="0" marB="0" anchor="ctr">
                    <a:lnL w="12700"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solidFill>
                      <a:schemeClr val="accent2">
                        <a:lumMod val="20000"/>
                        <a:lumOff val="80000"/>
                      </a:schemeClr>
                    </a:solidFill>
                  </a:tcPr>
                </a:tc>
                <a:tc>
                  <a:txBody>
                    <a:bodyPr/>
                    <a:lstStyle/>
                    <a:p>
                      <a:pPr algn="l" fontAlgn="ctr"/>
                      <a:r>
                        <a:rPr lang="en-GB" sz="1200" b="1" i="0" u="none" strike="noStrike" dirty="0">
                          <a:solidFill>
                            <a:srgbClr val="000000"/>
                          </a:solidFill>
                          <a:effectLst/>
                          <a:latin typeface="+mn-lt"/>
                        </a:rPr>
                        <a:t>Total Reserves</a:t>
                      </a:r>
                    </a:p>
                  </a:txBody>
                  <a:tcPr marL="85725" marR="0" marT="0" marB="0" anchor="ctr">
                    <a:lnL w="12700"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tcPr>
                </a:tc>
                <a:tc>
                  <a:txBody>
                    <a:bodyPr/>
                    <a:lstStyle/>
                    <a:p>
                      <a:pPr algn="r" fontAlgn="ctr"/>
                      <a:r>
                        <a:rPr lang="en-GB" sz="1200" b="1" i="0" u="none" strike="noStrike" dirty="0">
                          <a:solidFill>
                            <a:srgbClr val="000000"/>
                          </a:solidFill>
                          <a:effectLst/>
                          <a:latin typeface="+mn-lt"/>
                        </a:rPr>
                        <a:t>2,932,721</a:t>
                      </a:r>
                    </a:p>
                  </a:txBody>
                  <a:tcPr marL="0" marR="85725" marT="0" marB="0" anchor="ctr">
                    <a:lnL w="12700"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0765556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92183" y="0"/>
            <a:ext cx="338554" cy="6876000"/>
          </a:xfrm>
          <a:prstGeom prst="rect">
            <a:avLst/>
          </a:prstGeom>
          <a:solidFill>
            <a:srgbClr val="C45911"/>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FINANCIAL STATEMENTS     </a:t>
            </a:r>
            <a:r>
              <a:rPr lang="en-GB" sz="1000" b="1" dirty="0">
                <a:solidFill>
                  <a:schemeClr val="bg1"/>
                </a:solidFill>
              </a:rPr>
              <a:t>|       STATEMENT OF ACCOUNTS – 2021-22</a:t>
            </a:r>
            <a:endParaRPr lang="en-GB" sz="1000" dirty="0">
              <a:solidFill>
                <a:schemeClr val="bg1"/>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1" y="6356358"/>
            <a:ext cx="339846" cy="365125"/>
          </a:xfrm>
        </p:spPr>
        <p:txBody>
          <a:bodyPr vert="horz"/>
          <a:lstStyle/>
          <a:p>
            <a:r>
              <a:rPr lang="en-GB" sz="1000" dirty="0">
                <a:solidFill>
                  <a:schemeClr val="bg1"/>
                </a:solidFill>
              </a:rPr>
              <a:t>52</a:t>
            </a:r>
          </a:p>
        </p:txBody>
      </p:sp>
      <p:graphicFrame>
        <p:nvGraphicFramePr>
          <p:cNvPr id="3" name="Table 2">
            <a:extLst>
              <a:ext uri="{FF2B5EF4-FFF2-40B4-BE49-F238E27FC236}">
                <a16:creationId xmlns:a16="http://schemas.microsoft.com/office/drawing/2014/main" id="{42DDBC9F-D01B-4665-AE20-ECDA3A9FED04}"/>
              </a:ext>
            </a:extLst>
          </p:cNvPr>
          <p:cNvGraphicFramePr>
            <a:graphicFrameLocks noGrp="1"/>
          </p:cNvGraphicFramePr>
          <p:nvPr>
            <p:extLst>
              <p:ext uri="{D42A27DB-BD31-4B8C-83A1-F6EECF244321}">
                <p14:modId xmlns:p14="http://schemas.microsoft.com/office/powerpoint/2010/main" val="1049697514"/>
              </p:ext>
            </p:extLst>
          </p:nvPr>
        </p:nvGraphicFramePr>
        <p:xfrm>
          <a:off x="370031" y="532427"/>
          <a:ext cx="8893712" cy="741680"/>
        </p:xfrm>
        <a:graphic>
          <a:graphicData uri="http://schemas.openxmlformats.org/drawingml/2006/table">
            <a:tbl>
              <a:tblPr firstRow="1" bandRow="1">
                <a:tableStyleId>{5C22544A-7EE6-4342-B048-85BDC9FD1C3A}</a:tableStyleId>
              </a:tblPr>
              <a:tblGrid>
                <a:gridCol w="8893712">
                  <a:extLst>
                    <a:ext uri="{9D8B030D-6E8A-4147-A177-3AD203B41FA5}">
                      <a16:colId xmlns:a16="http://schemas.microsoft.com/office/drawing/2014/main" val="2041282725"/>
                    </a:ext>
                  </a:extLst>
                </a:gridCol>
              </a:tblGrid>
              <a:tr h="370840">
                <a:tc>
                  <a:txBody>
                    <a:bodyPr/>
                    <a:lstStyle/>
                    <a:p>
                      <a:r>
                        <a:rPr lang="en-GB" sz="1400" dirty="0">
                          <a:latin typeface="+mn-lt"/>
                          <a:cs typeface="Arial" panose="020B0604020202020204" pitchFamily="34" charset="0"/>
                        </a:rPr>
                        <a:t>Cash Flow Statement</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45911"/>
                    </a:solidFill>
                  </a:tcPr>
                </a:tc>
                <a:extLst>
                  <a:ext uri="{0D108BD9-81ED-4DB2-BD59-A6C34878D82A}">
                    <a16:rowId xmlns:a16="http://schemas.microsoft.com/office/drawing/2014/main" val="2860684127"/>
                  </a:ext>
                </a:extLst>
              </a:tr>
              <a:tr h="370840">
                <a:tc>
                  <a:txBody>
                    <a:bodyPr/>
                    <a:lstStyle/>
                    <a:p>
                      <a:pPr marL="0" marR="0" algn="just">
                        <a:spcBef>
                          <a:spcPts val="0"/>
                        </a:spcBef>
                        <a:spcAft>
                          <a:spcPts val="1200"/>
                        </a:spcAft>
                      </a:pPr>
                      <a:r>
                        <a:rPr lang="en-GB" sz="1200" dirty="0">
                          <a:effectLst/>
                          <a:latin typeface="+mn-lt"/>
                          <a:ea typeface="Calibri" panose="020F0502020204030204" pitchFamily="34" charset="0"/>
                          <a:cs typeface="Arial" panose="020B0604020202020204" pitchFamily="34" charset="0"/>
                        </a:rPr>
                        <a:t>The Cash Flow Statement shows that there are no cash flows through the Chief Constable Entity.</a:t>
                      </a:r>
                    </a:p>
                  </a:txBody>
                  <a:tcPr marL="100330" marR="100330" marT="91440" marB="889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871684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075748340"/>
              </p:ext>
            </p:extLst>
          </p:nvPr>
        </p:nvGraphicFramePr>
        <p:xfrm>
          <a:off x="734444" y="1532432"/>
          <a:ext cx="7747000" cy="1590675"/>
        </p:xfrm>
        <a:graphic>
          <a:graphicData uri="http://schemas.openxmlformats.org/drawingml/2006/table">
            <a:tbl>
              <a:tblPr/>
              <a:tblGrid>
                <a:gridCol w="1155700">
                  <a:extLst>
                    <a:ext uri="{9D8B030D-6E8A-4147-A177-3AD203B41FA5}">
                      <a16:colId xmlns:a16="http://schemas.microsoft.com/office/drawing/2014/main" val="20000"/>
                    </a:ext>
                  </a:extLst>
                </a:gridCol>
                <a:gridCol w="5435600">
                  <a:extLst>
                    <a:ext uri="{9D8B030D-6E8A-4147-A177-3AD203B41FA5}">
                      <a16:colId xmlns:a16="http://schemas.microsoft.com/office/drawing/2014/main" val="20001"/>
                    </a:ext>
                  </a:extLst>
                </a:gridCol>
                <a:gridCol w="1155700">
                  <a:extLst>
                    <a:ext uri="{9D8B030D-6E8A-4147-A177-3AD203B41FA5}">
                      <a16:colId xmlns:a16="http://schemas.microsoft.com/office/drawing/2014/main" val="20002"/>
                    </a:ext>
                  </a:extLst>
                </a:gridCol>
              </a:tblGrid>
              <a:tr h="190500">
                <a:tc>
                  <a:txBody>
                    <a:bodyPr/>
                    <a:lstStyle/>
                    <a:p>
                      <a:pPr algn="ctr" fontAlgn="ctr"/>
                      <a:r>
                        <a:rPr lang="en-GB" sz="1200" b="1" i="0" u="none" strike="noStrike" dirty="0">
                          <a:solidFill>
                            <a:schemeClr val="bg1"/>
                          </a:solidFill>
                          <a:effectLst/>
                          <a:latin typeface="+mn-lt"/>
                        </a:rPr>
                        <a:t>2020-21</a:t>
                      </a:r>
                    </a:p>
                  </a:txBody>
                  <a:tcPr marL="0" marR="0" marT="0" marB="0" anchor="ctr">
                    <a:lnL w="12700" cap="flat" cmpd="sng" algn="ctr">
                      <a:solidFill>
                        <a:srgbClr val="C4591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solidFill>
                      <a:srgbClr val="C45911"/>
                    </a:solidFill>
                  </a:tcPr>
                </a:tc>
                <a:tc>
                  <a:txBody>
                    <a:bodyPr/>
                    <a:lstStyle/>
                    <a:p>
                      <a:pPr algn="ctr" fontAlgn="ctr"/>
                      <a:r>
                        <a:rPr lang="en-GB" sz="1200" b="1" i="0" u="none" strike="noStrike" dirty="0">
                          <a:solidFill>
                            <a:schemeClr val="bg1"/>
                          </a:solidFill>
                          <a:effectLst/>
                          <a:latin typeface="+mn-lt"/>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solidFill>
                      <a:srgbClr val="C45911"/>
                    </a:solidFill>
                  </a:tcPr>
                </a:tc>
                <a:tc>
                  <a:txBody>
                    <a:bodyPr/>
                    <a:lstStyle/>
                    <a:p>
                      <a:pPr algn="ctr" fontAlgn="ctr"/>
                      <a:r>
                        <a:rPr lang="en-GB" sz="1200" b="1" i="0" u="none" strike="noStrike" dirty="0">
                          <a:solidFill>
                            <a:schemeClr val="bg1"/>
                          </a:solidFill>
                          <a:effectLst/>
                          <a:latin typeface="+mn-lt"/>
                        </a:rPr>
                        <a:t>2021-22</a:t>
                      </a:r>
                    </a:p>
                  </a:txBody>
                  <a:tcPr marL="0" marR="0" marT="0" marB="0" anchor="ctr">
                    <a:lnL w="12700" cap="flat" cmpd="sng" algn="ctr">
                      <a:solidFill>
                        <a:schemeClr val="bg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solidFill>
                      <a:srgbClr val="C45911"/>
                    </a:solidFill>
                  </a:tcPr>
                </a:tc>
                <a:extLst>
                  <a:ext uri="{0D108BD9-81ED-4DB2-BD59-A6C34878D82A}">
                    <a16:rowId xmlns:a16="http://schemas.microsoft.com/office/drawing/2014/main" val="10000"/>
                  </a:ext>
                </a:extLst>
              </a:tr>
              <a:tr h="200025">
                <a:tc>
                  <a:txBody>
                    <a:bodyPr/>
                    <a:lstStyle/>
                    <a:p>
                      <a:pPr algn="ctr" fontAlgn="ctr"/>
                      <a:r>
                        <a:rPr lang="en-GB" sz="1200" b="1" i="0" u="none" strike="noStrike" dirty="0">
                          <a:solidFill>
                            <a:schemeClr val="bg1"/>
                          </a:solidFill>
                          <a:effectLst/>
                          <a:latin typeface="+mn-lt"/>
                        </a:rPr>
                        <a:t>£000</a:t>
                      </a:r>
                    </a:p>
                  </a:txBody>
                  <a:tcPr marL="0" marR="0" marT="0" marB="0" anchor="ctr">
                    <a:lnL w="12700" cap="flat" cmpd="sng" algn="ctr">
                      <a:solidFill>
                        <a:srgbClr val="C4591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solidFill>
                      <a:srgbClr val="C45911"/>
                    </a:solidFill>
                  </a:tcPr>
                </a:tc>
                <a:tc>
                  <a:txBody>
                    <a:bodyPr/>
                    <a:lstStyle/>
                    <a:p>
                      <a:pPr algn="ctr" fontAlgn="ctr"/>
                      <a:r>
                        <a:rPr lang="en-GB" sz="1200" b="1" i="0" u="none" strike="noStrike" dirty="0">
                          <a:solidFill>
                            <a:schemeClr val="bg1"/>
                          </a:solidFill>
                          <a:effectLst/>
                          <a:latin typeface="+mn-lt"/>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solidFill>
                      <a:srgbClr val="C45911"/>
                    </a:solidFill>
                  </a:tcPr>
                </a:tc>
                <a:tc>
                  <a:txBody>
                    <a:bodyPr/>
                    <a:lstStyle/>
                    <a:p>
                      <a:pPr algn="ctr" fontAlgn="ctr"/>
                      <a:r>
                        <a:rPr lang="en-GB" sz="1200" b="1" i="0" u="none" strike="noStrike" dirty="0">
                          <a:solidFill>
                            <a:schemeClr val="bg1"/>
                          </a:solidFill>
                          <a:effectLst/>
                          <a:latin typeface="+mn-lt"/>
                        </a:rPr>
                        <a:t>£000</a:t>
                      </a:r>
                    </a:p>
                  </a:txBody>
                  <a:tcPr marL="0" marR="0" marT="0" marB="0" anchor="ctr">
                    <a:lnL w="12700" cap="flat" cmpd="sng" algn="ctr">
                      <a:solidFill>
                        <a:schemeClr val="bg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solidFill>
                      <a:srgbClr val="C45911"/>
                    </a:solidFill>
                  </a:tcPr>
                </a:tc>
                <a:extLst>
                  <a:ext uri="{0D108BD9-81ED-4DB2-BD59-A6C34878D82A}">
                    <a16:rowId xmlns:a16="http://schemas.microsoft.com/office/drawing/2014/main" val="10001"/>
                  </a:ext>
                </a:extLst>
              </a:tr>
              <a:tr h="400050">
                <a:tc>
                  <a:txBody>
                    <a:bodyPr/>
                    <a:lstStyle/>
                    <a:p>
                      <a:pPr algn="r" fontAlgn="ctr"/>
                      <a:r>
                        <a:rPr lang="en-GB" sz="1200" b="0" i="0" u="none" strike="noStrike" dirty="0">
                          <a:solidFill>
                            <a:srgbClr val="000000"/>
                          </a:solidFill>
                          <a:effectLst/>
                          <a:latin typeface="+mn-lt"/>
                        </a:rPr>
                        <a:t>54,442</a:t>
                      </a:r>
                    </a:p>
                  </a:txBody>
                  <a:tcPr marL="0" marR="85725" marT="0" marB="0" anchor="ctr">
                    <a:lnL w="12700"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solidFill>
                      <a:schemeClr val="accent2">
                        <a:lumMod val="20000"/>
                        <a:lumOff val="80000"/>
                      </a:schemeClr>
                    </a:solidFill>
                  </a:tcPr>
                </a:tc>
                <a:tc>
                  <a:txBody>
                    <a:bodyPr/>
                    <a:lstStyle/>
                    <a:p>
                      <a:pPr algn="l" fontAlgn="ctr"/>
                      <a:r>
                        <a:rPr lang="en-GB" sz="1200" b="0" i="0" u="none" strike="noStrike" dirty="0">
                          <a:solidFill>
                            <a:srgbClr val="000000"/>
                          </a:solidFill>
                          <a:effectLst/>
                          <a:latin typeface="+mn-lt"/>
                        </a:rPr>
                        <a:t>Net (surplus) or deficit on the provision of services</a:t>
                      </a:r>
                    </a:p>
                  </a:txBody>
                  <a:tcPr marL="85725" marR="0" marT="0" marB="0" anchor="ctr">
                    <a:lnL w="12700"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tcPr>
                </a:tc>
                <a:tc>
                  <a:txBody>
                    <a:bodyPr/>
                    <a:lstStyle/>
                    <a:p>
                      <a:pPr algn="r" fontAlgn="ctr"/>
                      <a:r>
                        <a:rPr lang="en-GB" sz="1200" b="0" i="0" u="none" strike="noStrike" dirty="0">
                          <a:solidFill>
                            <a:srgbClr val="000000"/>
                          </a:solidFill>
                          <a:effectLst/>
                          <a:latin typeface="+mn-lt"/>
                        </a:rPr>
                        <a:t>68,115</a:t>
                      </a:r>
                    </a:p>
                  </a:txBody>
                  <a:tcPr marL="0" marR="85725" marT="0" marB="0" anchor="ctr">
                    <a:lnL w="12700"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2"/>
                  </a:ext>
                </a:extLst>
              </a:tr>
              <a:tr h="400050">
                <a:tc>
                  <a:txBody>
                    <a:bodyPr/>
                    <a:lstStyle/>
                    <a:p>
                      <a:pPr algn="r" fontAlgn="ctr"/>
                      <a:r>
                        <a:rPr lang="en-GB" sz="1200" b="0" i="0" u="none" strike="noStrike" dirty="0">
                          <a:solidFill>
                            <a:srgbClr val="000000"/>
                          </a:solidFill>
                          <a:effectLst/>
                          <a:latin typeface="+mn-lt"/>
                        </a:rPr>
                        <a:t>(54,442)</a:t>
                      </a:r>
                    </a:p>
                  </a:txBody>
                  <a:tcPr marL="0" marR="85725" marT="0" marB="0" anchor="ctr">
                    <a:lnL w="12700"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solidFill>
                      <a:schemeClr val="accent2">
                        <a:lumMod val="20000"/>
                        <a:lumOff val="80000"/>
                      </a:schemeClr>
                    </a:solidFill>
                  </a:tcPr>
                </a:tc>
                <a:tc>
                  <a:txBody>
                    <a:bodyPr/>
                    <a:lstStyle/>
                    <a:p>
                      <a:pPr algn="l" fontAlgn="ctr"/>
                      <a:r>
                        <a:rPr lang="en-GB" sz="1200" b="0" i="0" u="none" strike="noStrike" dirty="0">
                          <a:solidFill>
                            <a:srgbClr val="000000"/>
                          </a:solidFill>
                          <a:effectLst/>
                          <a:latin typeface="+mn-lt"/>
                        </a:rPr>
                        <a:t>Adjustment to (surplus) or deficit on the provision of services for noncash movements </a:t>
                      </a:r>
                    </a:p>
                  </a:txBody>
                  <a:tcPr marL="85725" marR="0" marT="0" marB="0" anchor="ctr">
                    <a:lnL w="12700"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tcPr>
                </a:tc>
                <a:tc>
                  <a:txBody>
                    <a:bodyPr/>
                    <a:lstStyle/>
                    <a:p>
                      <a:pPr algn="r" fontAlgn="ctr"/>
                      <a:r>
                        <a:rPr lang="en-GB" sz="1200" b="0" i="0" u="none" strike="noStrike" dirty="0">
                          <a:solidFill>
                            <a:srgbClr val="000000"/>
                          </a:solidFill>
                          <a:effectLst/>
                          <a:latin typeface="+mn-lt"/>
                        </a:rPr>
                        <a:t>(68,115)</a:t>
                      </a:r>
                    </a:p>
                  </a:txBody>
                  <a:tcPr marL="0" marR="85725" marT="0" marB="0" anchor="ctr">
                    <a:lnL w="12700"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3"/>
                  </a:ext>
                </a:extLst>
              </a:tr>
              <a:tr h="400050">
                <a:tc>
                  <a:txBody>
                    <a:bodyPr/>
                    <a:lstStyle/>
                    <a:p>
                      <a:pPr algn="r" fontAlgn="ctr"/>
                      <a:r>
                        <a:rPr lang="en-GB" sz="1200" b="1" i="0" u="none" strike="noStrike" dirty="0">
                          <a:solidFill>
                            <a:srgbClr val="000000"/>
                          </a:solidFill>
                          <a:effectLst/>
                          <a:latin typeface="+mn-lt"/>
                        </a:rPr>
                        <a:t>- </a:t>
                      </a:r>
                    </a:p>
                  </a:txBody>
                  <a:tcPr marL="0" marR="85725" marT="0" marB="0" anchor="ctr">
                    <a:lnL w="12700"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solidFill>
                      <a:schemeClr val="accent2">
                        <a:lumMod val="20000"/>
                        <a:lumOff val="80000"/>
                      </a:schemeClr>
                    </a:solidFill>
                  </a:tcPr>
                </a:tc>
                <a:tc>
                  <a:txBody>
                    <a:bodyPr/>
                    <a:lstStyle/>
                    <a:p>
                      <a:pPr algn="l" fontAlgn="ctr"/>
                      <a:r>
                        <a:rPr lang="en-GB" sz="1200" b="1" i="0" u="none" strike="noStrike" dirty="0">
                          <a:solidFill>
                            <a:srgbClr val="000000"/>
                          </a:solidFill>
                          <a:effectLst/>
                          <a:latin typeface="+mn-lt"/>
                        </a:rPr>
                        <a:t>Net cash flows from activities</a:t>
                      </a:r>
                    </a:p>
                  </a:txBody>
                  <a:tcPr marL="85725" marR="0" marT="0" marB="0" anchor="ctr">
                    <a:lnL w="12700"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tcPr>
                </a:tc>
                <a:tc>
                  <a:txBody>
                    <a:bodyPr/>
                    <a:lstStyle/>
                    <a:p>
                      <a:pPr algn="r" fontAlgn="ctr"/>
                      <a:r>
                        <a:rPr lang="en-GB" sz="1200" b="1" i="0" u="none" strike="noStrike" dirty="0">
                          <a:solidFill>
                            <a:srgbClr val="000000"/>
                          </a:solidFill>
                          <a:effectLst/>
                          <a:latin typeface="+mn-lt"/>
                        </a:rPr>
                        <a:t>-</a:t>
                      </a:r>
                    </a:p>
                  </a:txBody>
                  <a:tcPr marL="0" marR="85725" marT="0" marB="0" anchor="ctr">
                    <a:lnL w="12700"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22664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car, transport, night, light&#10;&#10;Description automatically generated">
            <a:extLst>
              <a:ext uri="{FF2B5EF4-FFF2-40B4-BE49-F238E27FC236}">
                <a16:creationId xmlns:a16="http://schemas.microsoft.com/office/drawing/2014/main" id="{E0A34FDA-FCCD-CA9E-C653-EEA4BA3378EC}"/>
              </a:ext>
            </a:extLst>
          </p:cNvPr>
          <p:cNvPicPr>
            <a:picLocks noChangeAspect="1"/>
          </p:cNvPicPr>
          <p:nvPr/>
        </p:nvPicPr>
        <p:blipFill rotWithShape="1">
          <a:blip r:embed="rId2">
            <a:extLst>
              <a:ext uri="{28A0092B-C50C-407E-A947-70E740481C1C}">
                <a14:useLocalDpi xmlns:a14="http://schemas.microsoft.com/office/drawing/2010/main" val="0"/>
              </a:ext>
            </a:extLst>
          </a:blip>
          <a:srcRect l="54" t="4182" b="3644"/>
          <a:stretch/>
        </p:blipFill>
        <p:spPr>
          <a:xfrm>
            <a:off x="-3857" y="-12"/>
            <a:ext cx="9914963" cy="6858012"/>
          </a:xfrm>
          <a:prstGeom prst="rect">
            <a:avLst/>
          </a:prstGeom>
        </p:spPr>
      </p:pic>
      <p:sp>
        <p:nvSpPr>
          <p:cNvPr id="2" name="TextBox 1"/>
          <p:cNvSpPr txBox="1"/>
          <p:nvPr/>
        </p:nvSpPr>
        <p:spPr>
          <a:xfrm>
            <a:off x="3092388" y="5713996"/>
            <a:ext cx="4127618" cy="523220"/>
          </a:xfrm>
          <a:prstGeom prst="rect">
            <a:avLst/>
          </a:prstGeom>
          <a:noFill/>
        </p:spPr>
        <p:txBody>
          <a:bodyPr wrap="square" rtlCol="0">
            <a:spAutoFit/>
          </a:bodyPr>
          <a:lstStyle/>
          <a:p>
            <a:r>
              <a:rPr lang="en-GB" sz="2800" dirty="0">
                <a:solidFill>
                  <a:schemeClr val="bg1"/>
                </a:solidFill>
              </a:rPr>
              <a:t>NOTES TO THE ACCOUNTS</a:t>
            </a:r>
          </a:p>
        </p:txBody>
      </p:sp>
      <p:sp>
        <p:nvSpPr>
          <p:cNvPr id="5"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384337" y="6376701"/>
            <a:ext cx="495366" cy="304441"/>
          </a:xfrm>
        </p:spPr>
        <p:txBody>
          <a:bodyPr vert="horz"/>
          <a:lstStyle/>
          <a:p>
            <a:r>
              <a:rPr lang="en-GB" sz="1000" dirty="0">
                <a:solidFill>
                  <a:schemeClr val="bg1"/>
                </a:solidFill>
              </a:rPr>
              <a:t>53</a:t>
            </a:r>
          </a:p>
        </p:txBody>
      </p:sp>
    </p:spTree>
    <p:extLst>
      <p:ext uri="{BB962C8B-B14F-4D97-AF65-F5344CB8AC3E}">
        <p14:creationId xmlns:p14="http://schemas.microsoft.com/office/powerpoint/2010/main" val="24401393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71888" y="0"/>
            <a:ext cx="338554" cy="6876000"/>
          </a:xfrm>
          <a:prstGeom prst="rect">
            <a:avLst/>
          </a:prstGeom>
          <a:solidFill>
            <a:srgbClr val="7030A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NOTES TO THE ACCOUNTS       </a:t>
            </a:r>
            <a:r>
              <a:rPr lang="en-GB" sz="1000" b="1" dirty="0">
                <a:solidFill>
                  <a:schemeClr val="bg1"/>
                </a:solidFill>
              </a:rPr>
              <a:t>|       STATEMENT OF ACCOUNTS – 2021-22</a:t>
            </a:r>
            <a:endParaRPr lang="en-GB" sz="1000" dirty="0">
              <a:solidFill>
                <a:schemeClr val="bg1"/>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4" y="6356358"/>
            <a:ext cx="319551" cy="365125"/>
          </a:xfrm>
        </p:spPr>
        <p:txBody>
          <a:bodyPr vert="horz"/>
          <a:lstStyle/>
          <a:p>
            <a:r>
              <a:rPr lang="en-GB" sz="1000" dirty="0">
                <a:solidFill>
                  <a:schemeClr val="bg1"/>
                </a:solidFill>
              </a:rPr>
              <a:t>54</a:t>
            </a:r>
          </a:p>
        </p:txBody>
      </p:sp>
      <p:graphicFrame>
        <p:nvGraphicFramePr>
          <p:cNvPr id="5" name="Table 4">
            <a:extLst>
              <a:ext uri="{FF2B5EF4-FFF2-40B4-BE49-F238E27FC236}">
                <a16:creationId xmlns:a16="http://schemas.microsoft.com/office/drawing/2014/main" id="{4E56888E-3048-4B03-ABB3-6205C656645A}"/>
              </a:ext>
            </a:extLst>
          </p:cNvPr>
          <p:cNvGraphicFramePr>
            <a:graphicFrameLocks noGrp="1"/>
          </p:cNvGraphicFramePr>
          <p:nvPr>
            <p:extLst>
              <p:ext uri="{D42A27DB-BD31-4B8C-83A1-F6EECF244321}">
                <p14:modId xmlns:p14="http://schemas.microsoft.com/office/powerpoint/2010/main" val="626996265"/>
              </p:ext>
            </p:extLst>
          </p:nvPr>
        </p:nvGraphicFramePr>
        <p:xfrm>
          <a:off x="350982" y="251122"/>
          <a:ext cx="8931567" cy="6073208"/>
        </p:xfrm>
        <a:graphic>
          <a:graphicData uri="http://schemas.openxmlformats.org/drawingml/2006/table">
            <a:tbl>
              <a:tblPr firstRow="1" bandRow="1">
                <a:tableStyleId>{2D5ABB26-0587-4C30-8999-92F81FD0307C}</a:tableStyleId>
              </a:tblPr>
              <a:tblGrid>
                <a:gridCol w="2977189">
                  <a:extLst>
                    <a:ext uri="{9D8B030D-6E8A-4147-A177-3AD203B41FA5}">
                      <a16:colId xmlns:a16="http://schemas.microsoft.com/office/drawing/2014/main" val="2868856792"/>
                    </a:ext>
                  </a:extLst>
                </a:gridCol>
                <a:gridCol w="2977189">
                  <a:extLst>
                    <a:ext uri="{9D8B030D-6E8A-4147-A177-3AD203B41FA5}">
                      <a16:colId xmlns:a16="http://schemas.microsoft.com/office/drawing/2014/main" val="1651142004"/>
                    </a:ext>
                  </a:extLst>
                </a:gridCol>
                <a:gridCol w="2977189">
                  <a:extLst>
                    <a:ext uri="{9D8B030D-6E8A-4147-A177-3AD203B41FA5}">
                      <a16:colId xmlns:a16="http://schemas.microsoft.com/office/drawing/2014/main" val="547597477"/>
                    </a:ext>
                  </a:extLst>
                </a:gridCol>
              </a:tblGrid>
              <a:tr h="343751">
                <a:tc gridSpan="3">
                  <a:txBody>
                    <a:bodyPr/>
                    <a:lstStyle/>
                    <a:p>
                      <a:r>
                        <a:rPr lang="en-GB" sz="1400" b="1" dirty="0">
                          <a:solidFill>
                            <a:schemeClr val="bg1"/>
                          </a:solidFill>
                          <a:latin typeface="+mn-lt"/>
                          <a:ea typeface="Verdana" panose="020B0604030504040204" pitchFamily="34" charset="0"/>
                          <a:cs typeface="Arial" panose="020B0604020202020204" pitchFamily="34" charset="0"/>
                        </a:rPr>
                        <a:t>Notes to the Accounts including Accounting Policies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hMerge="1">
                  <a:txBody>
                    <a:bodyPr/>
                    <a:lstStyle/>
                    <a:p>
                      <a:endParaRPr lang="en-GB"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1692971"/>
                  </a:ext>
                </a:extLst>
              </a:tr>
              <a:tr h="149951">
                <a:tc>
                  <a:txBody>
                    <a:bodyPr/>
                    <a:lstStyle/>
                    <a:p>
                      <a:endParaRPr lang="en-GB" sz="400" dirty="0">
                        <a:solidFill>
                          <a:srgbClr val="002060"/>
                        </a:solidFill>
                        <a:latin typeface="Arial" panose="020B0604020202020204" pitchFamily="34" charset="0"/>
                        <a:ea typeface="Verdana" panose="020B0604030504040204" pitchFamily="34" charset="0"/>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400" dirty="0">
                        <a:latin typeface="Arial" panose="020B0604020202020204" pitchFamily="34" charset="0"/>
                        <a:ea typeface="Verdana" panose="020B0604030504040204" pitchFamily="34" charset="0"/>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400" dirty="0">
                        <a:latin typeface="Arial" panose="020B0604020202020204" pitchFamily="34" charset="0"/>
                        <a:ea typeface="Verdana" panose="020B0604030504040204" pitchFamily="34" charset="0"/>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8336446"/>
                  </a:ext>
                </a:extLst>
              </a:tr>
              <a:tr h="321827">
                <a:tc>
                  <a:txBody>
                    <a:bodyPr/>
                    <a:lstStyle/>
                    <a:p>
                      <a:pPr marL="0" indent="0">
                        <a:buFont typeface="+mj-lt"/>
                        <a:buNone/>
                      </a:pPr>
                      <a:r>
                        <a:rPr lang="en-GB" sz="1400" b="1" dirty="0">
                          <a:solidFill>
                            <a:srgbClr val="7030A0"/>
                          </a:solidFill>
                          <a:latin typeface="+mn-lt"/>
                          <a:ea typeface="Verdana" panose="020B0604030504040204" pitchFamily="34" charset="0"/>
                          <a:cs typeface="Arial" panose="020B0604020202020204" pitchFamily="34" charset="0"/>
                        </a:rPr>
                        <a:t>Note 1 – General Principles</a:t>
                      </a: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b="1" dirty="0">
                        <a:solidFill>
                          <a:srgbClr val="002060"/>
                        </a:solidFill>
                        <a:latin typeface="Arial" panose="020B0604020202020204" pitchFamily="34" charset="0"/>
                        <a:ea typeface="Verdana" panose="020B0604030504040204" pitchFamily="34" charset="0"/>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mj-lt"/>
                        <a:buNone/>
                      </a:pPr>
                      <a:endParaRPr lang="en-GB" sz="1400" b="1" dirty="0">
                        <a:solidFill>
                          <a:srgbClr val="002060"/>
                        </a:solidFill>
                        <a:latin typeface="Arial" panose="020B0604020202020204" pitchFamily="34" charset="0"/>
                        <a:ea typeface="Verdana" panose="020B0604030504040204" pitchFamily="34" charset="0"/>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1682969"/>
                  </a:ext>
                </a:extLst>
              </a:tr>
              <a:tr h="2657624">
                <a:tc>
                  <a:txBody>
                    <a:bodyPr/>
                    <a:lstStyle/>
                    <a:p>
                      <a:pPr algn="just">
                        <a:lnSpc>
                          <a:spcPct val="100000"/>
                        </a:lnSpc>
                        <a:spcBef>
                          <a:spcPts val="0"/>
                        </a:spcBef>
                        <a:spcAft>
                          <a:spcPts val="600"/>
                        </a:spcAft>
                      </a:pPr>
                      <a:r>
                        <a:rPr lang="en-GB" sz="1200" kern="1200" dirty="0">
                          <a:solidFill>
                            <a:schemeClr val="tx1"/>
                          </a:solidFill>
                          <a:effectLst/>
                          <a:latin typeface="+mn-lt"/>
                          <a:ea typeface="+mn-ea"/>
                          <a:cs typeface="Arial" panose="020B0604020202020204" pitchFamily="34" charset="0"/>
                        </a:rPr>
                        <a:t>The Commissioner is a separate entity to the Chief Constable and the relationship is clearly defined in the governance arrangements. The Commissioner is the lead controlling influence in the Group.</a:t>
                      </a:r>
                    </a:p>
                    <a:p>
                      <a:pPr algn="just">
                        <a:lnSpc>
                          <a:spcPct val="100000"/>
                        </a:lnSpc>
                        <a:spcBef>
                          <a:spcPts val="0"/>
                        </a:spcBef>
                        <a:spcAft>
                          <a:spcPts val="600"/>
                        </a:spcAft>
                      </a:pPr>
                      <a:r>
                        <a:rPr lang="en-GB" sz="1200" kern="1200" dirty="0">
                          <a:solidFill>
                            <a:schemeClr val="tx1"/>
                          </a:solidFill>
                          <a:effectLst/>
                          <a:latin typeface="+mn-lt"/>
                          <a:ea typeface="+mn-ea"/>
                          <a:cs typeface="Arial" panose="020B0604020202020204" pitchFamily="34" charset="0"/>
                        </a:rPr>
                        <a:t>The Chief Constable</a:t>
                      </a:r>
                      <a:r>
                        <a:rPr lang="en-GB" sz="1200" kern="1200" baseline="0" dirty="0">
                          <a:solidFill>
                            <a:schemeClr val="tx1"/>
                          </a:solidFill>
                          <a:effectLst/>
                          <a:latin typeface="+mn-lt"/>
                          <a:ea typeface="+mn-ea"/>
                          <a:cs typeface="Arial" panose="020B0604020202020204" pitchFamily="34" charset="0"/>
                        </a:rPr>
                        <a:t> </a:t>
                      </a:r>
                      <a:r>
                        <a:rPr lang="en-GB" sz="1200" kern="1200" dirty="0">
                          <a:solidFill>
                            <a:schemeClr val="tx1"/>
                          </a:solidFill>
                          <a:effectLst/>
                          <a:latin typeface="+mn-lt"/>
                          <a:ea typeface="+mn-ea"/>
                          <a:cs typeface="Arial" panose="020B0604020202020204" pitchFamily="34" charset="0"/>
                        </a:rPr>
                        <a:t>employs staff and officers to provide the policing service in Nottinghamshire and in the achievement of the Commissioner’s Plan. The legal status has the Commissioner as the source of transactions and the reality of this is borne out through the level of control exerted.</a:t>
                      </a:r>
                      <a:endParaRPr lang="en-GB" sz="1200" b="1" dirty="0">
                        <a:solidFill>
                          <a:schemeClr val="tx1"/>
                        </a:solidFill>
                        <a:latin typeface="+mn-lt"/>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Bef>
                          <a:spcPts val="0"/>
                        </a:spcBef>
                        <a:spcAft>
                          <a:spcPts val="600"/>
                        </a:spcAft>
                      </a:pPr>
                      <a:r>
                        <a:rPr lang="en-GB" sz="1200" kern="1200" dirty="0">
                          <a:solidFill>
                            <a:schemeClr val="tx1"/>
                          </a:solidFill>
                          <a:effectLst/>
                          <a:latin typeface="+mn-lt"/>
                          <a:ea typeface="+mn-ea"/>
                          <a:cs typeface="Arial" panose="020B0604020202020204" pitchFamily="34" charset="0"/>
                        </a:rPr>
                        <a:t>Annual Statement of Accounts are required to be published under the Accounts and Audit Regulations 2011, in accordance with proper accounting practices.</a:t>
                      </a:r>
                    </a:p>
                    <a:p>
                      <a:pPr algn="just">
                        <a:lnSpc>
                          <a:spcPct val="100000"/>
                        </a:lnSpc>
                        <a:spcBef>
                          <a:spcPts val="0"/>
                        </a:spcBef>
                        <a:spcAft>
                          <a:spcPts val="600"/>
                        </a:spcAft>
                      </a:pPr>
                      <a:r>
                        <a:rPr lang="en-GB" sz="1200" kern="1200" dirty="0">
                          <a:solidFill>
                            <a:schemeClr val="tx1"/>
                          </a:solidFill>
                          <a:effectLst/>
                          <a:latin typeface="+mn-lt"/>
                          <a:ea typeface="+mn-ea"/>
                          <a:cs typeface="Arial" panose="020B0604020202020204" pitchFamily="34" charset="0"/>
                        </a:rPr>
                        <a:t>These practices primarily comprise of the Code of Practice on Local Authority Accounting in the United Kingdom 2021-22 (The Code) and the Best Value Accounting Code of Practice 2021-22, supported by International Financial Reporting Standards (IFRS).</a:t>
                      </a: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GB" sz="1200" kern="1200" dirty="0">
                          <a:solidFill>
                            <a:schemeClr val="tx1"/>
                          </a:solidFill>
                          <a:effectLst/>
                          <a:latin typeface="+mn-lt"/>
                          <a:ea typeface="+mn-ea"/>
                          <a:cs typeface="Arial" panose="020B0604020202020204" pitchFamily="34" charset="0"/>
                        </a:rPr>
                        <a:t>The Accounts have been prepared on a ‘going concern’ basis. Under The Act, The Chief Constable and the Commissioner are separate ‘Corporation Sole’ bodies. Both are required to prepare separate Statement of Accounts. </a:t>
                      </a:r>
                      <a:endParaRPr lang="en-GB" sz="1200" b="1" dirty="0">
                        <a:solidFill>
                          <a:schemeClr val="tx1">
                            <a:lumMod val="50000"/>
                            <a:lumOff val="50000"/>
                          </a:schemeClr>
                        </a:solidFill>
                        <a:latin typeface="+mn-lt"/>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5890908"/>
                  </a:ext>
                </a:extLst>
              </a:tr>
              <a:tr h="333009">
                <a:tc gridSpan="2">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GB" sz="1400" b="1" dirty="0">
                          <a:solidFill>
                            <a:srgbClr val="7030A0"/>
                          </a:solidFill>
                          <a:latin typeface="+mn-lt"/>
                          <a:ea typeface="Verdana" panose="020B0604030504040204" pitchFamily="34" charset="0"/>
                          <a:cs typeface="Arial" panose="020B0604020202020204" pitchFamily="34" charset="0"/>
                        </a:rPr>
                        <a:t>Note 2 – Going Concern</a:t>
                      </a: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just">
                        <a:lnSpc>
                          <a:spcPct val="100000"/>
                        </a:lnSpc>
                        <a:spcBef>
                          <a:spcPts val="0"/>
                        </a:spcBef>
                        <a:spcAft>
                          <a:spcPts val="600"/>
                        </a:spcAft>
                      </a:pPr>
                      <a:endParaRPr lang="en-GB" sz="1200" kern="1200" dirty="0">
                        <a:solidFill>
                          <a:schemeClr val="tx1"/>
                        </a:solidFill>
                        <a:effectLst/>
                        <a:latin typeface="+mn-lt"/>
                        <a:ea typeface="+mn-ea"/>
                        <a:cs typeface="+mn-cs"/>
                      </a:endParaRPr>
                    </a:p>
                  </a:txBody>
                  <a:tcPr marT="36000" marB="36000">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w="6350" cap="flat" cmpd="sng" algn="ctr">
                      <a:solidFill>
                        <a:srgbClr val="C4591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Bef>
                          <a:spcPts val="0"/>
                        </a:spcBef>
                        <a:spcAft>
                          <a:spcPts val="600"/>
                        </a:spcAft>
                      </a:pPr>
                      <a:endParaRPr lang="en-GB" sz="1200" b="1" dirty="0">
                        <a:solidFill>
                          <a:schemeClr val="tx1">
                            <a:lumMod val="50000"/>
                            <a:lumOff val="50000"/>
                          </a:schemeClr>
                        </a:solidFill>
                        <a:latin typeface="Arial" panose="020B0604020202020204" pitchFamily="34" charset="0"/>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4439148"/>
                  </a:ext>
                </a:extLst>
              </a:tr>
              <a:tr h="2267046">
                <a:tc>
                  <a:txBody>
                    <a:bodyPr/>
                    <a:lstStyle/>
                    <a:p>
                      <a:pPr algn="just">
                        <a:lnSpc>
                          <a:spcPct val="100000"/>
                        </a:lnSpc>
                        <a:spcBef>
                          <a:spcPts val="0"/>
                        </a:spcBef>
                        <a:spcAft>
                          <a:spcPts val="600"/>
                        </a:spcAft>
                      </a:pPr>
                      <a:r>
                        <a:rPr lang="en-GB" sz="1200" b="0" dirty="0">
                          <a:solidFill>
                            <a:schemeClr val="tx1"/>
                          </a:solidFill>
                          <a:latin typeface="+mn-lt"/>
                          <a:cs typeface="Arial" panose="020B0604020202020204" pitchFamily="34" charset="0"/>
                        </a:rPr>
                        <a:t>The concept of a going concern assumes that the functions of the Police and Crime Commissioner and the Force will continue in operational existence for the foreseeable future. The provisions in the Code (Code Of Practice On Local Authority Accounting In The United Kingdom 2021-22) in respect of going concern reporting requirements reflect the economic and statutory environment in which Police and Crime Commissioners and police forces operate.</a:t>
                      </a:r>
                      <a:endParaRPr lang="en-GB" sz="1200" b="1" dirty="0">
                        <a:solidFill>
                          <a:schemeClr val="tx1"/>
                        </a:solidFill>
                        <a:latin typeface="+mn-lt"/>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Bef>
                          <a:spcPts val="0"/>
                        </a:spcBef>
                        <a:spcAft>
                          <a:spcPts val="600"/>
                        </a:spcAft>
                      </a:pPr>
                      <a:r>
                        <a:rPr lang="en-GB" sz="1200" b="0" dirty="0">
                          <a:solidFill>
                            <a:schemeClr val="tx1"/>
                          </a:solidFill>
                          <a:latin typeface="+mn-lt"/>
                          <a:cs typeface="Arial" panose="020B0604020202020204" pitchFamily="34" charset="0"/>
                        </a:rPr>
                        <a:t>These provisions confirm that, as Police and Crime Commissioners and police forces cannot be created or dissolved without statutory prescription, they must prepare their financial statements on a going concern basis of accounting. </a:t>
                      </a:r>
                    </a:p>
                    <a:p>
                      <a:pPr algn="just">
                        <a:lnSpc>
                          <a:spcPct val="100000"/>
                        </a:lnSpc>
                        <a:spcBef>
                          <a:spcPts val="0"/>
                        </a:spcBef>
                        <a:spcAft>
                          <a:spcPts val="600"/>
                        </a:spcAft>
                      </a:pPr>
                      <a:r>
                        <a:rPr lang="en-GB" sz="1200" b="0" dirty="0">
                          <a:solidFill>
                            <a:schemeClr val="tx1"/>
                          </a:solidFill>
                          <a:latin typeface="+mn-lt"/>
                          <a:cs typeface="Arial" panose="020B0604020202020204" pitchFamily="34" charset="0"/>
                        </a:rPr>
                        <a:t>Police and Crime Commissioners and Chief Constables carry out functions essential to the local community and Police and Crime Commissioners are revenue-raising bodies (with limits on revenue raising powers</a:t>
                      </a:r>
                      <a:endParaRPr lang="en-GB" sz="1200" kern="1200" dirty="0">
                        <a:solidFill>
                          <a:schemeClr val="tx1"/>
                        </a:solidFill>
                        <a:effectLst/>
                        <a:latin typeface="+mn-lt"/>
                        <a:ea typeface="+mn-ea"/>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just" defTabSz="914400" rtl="0" eaLnBrk="1" fontAlgn="auto" latinLnBrk="0" hangingPunct="1">
                        <a:lnSpc>
                          <a:spcPct val="100000"/>
                        </a:lnSpc>
                        <a:spcBef>
                          <a:spcPts val="0"/>
                        </a:spcBef>
                        <a:spcAft>
                          <a:spcPts val="600"/>
                        </a:spcAft>
                        <a:buClrTx/>
                        <a:buSzTx/>
                        <a:buFontTx/>
                        <a:buNone/>
                        <a:tabLst/>
                        <a:defRPr/>
                      </a:pPr>
                      <a:r>
                        <a:rPr lang="en-GB" sz="1200" b="0" dirty="0">
                          <a:solidFill>
                            <a:schemeClr val="tx1"/>
                          </a:solidFill>
                          <a:latin typeface="+mn-lt"/>
                          <a:cs typeface="Arial" panose="020B0604020202020204" pitchFamily="34" charset="0"/>
                        </a:rPr>
                        <a:t>arising only at the discretion of central government). If a Police and Crime Commissioner was in financial difficulty, the prospects are thus that alternative arrangements would be made by central government either for the continuation of the functions it provides or for assistance with the recovery of a deficit over more than one financial year. As a result of this, it would not   be   appropriate    for   the   financial statements to be prepared on anything other than a going concern basis.</a:t>
                      </a:r>
                      <a:endParaRPr lang="en-GB" sz="1200" b="1" dirty="0">
                        <a:solidFill>
                          <a:schemeClr val="tx1">
                            <a:lumMod val="50000"/>
                            <a:lumOff val="50000"/>
                          </a:schemeClr>
                        </a:solidFill>
                        <a:latin typeface="+mn-lt"/>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9766314"/>
                  </a:ext>
                </a:extLst>
              </a:tr>
            </a:tbl>
          </a:graphicData>
        </a:graphic>
      </p:graphicFrame>
    </p:spTree>
    <p:extLst>
      <p:ext uri="{BB962C8B-B14F-4D97-AF65-F5344CB8AC3E}">
        <p14:creationId xmlns:p14="http://schemas.microsoft.com/office/powerpoint/2010/main" val="35376627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71888" y="0"/>
            <a:ext cx="338554" cy="6876000"/>
          </a:xfrm>
          <a:prstGeom prst="rect">
            <a:avLst/>
          </a:prstGeom>
          <a:solidFill>
            <a:srgbClr val="7030A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NOTES TO THE ACCOUNTS       </a:t>
            </a:r>
            <a:r>
              <a:rPr lang="en-GB" sz="1000" b="1" dirty="0">
                <a:solidFill>
                  <a:schemeClr val="bg1"/>
                </a:solidFill>
              </a:rPr>
              <a:t>|       STATEMENT OF ACCOUNTS – 2021-22</a:t>
            </a:r>
            <a:endParaRPr lang="en-GB" sz="1000" dirty="0">
              <a:solidFill>
                <a:schemeClr val="bg1"/>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4" y="6356358"/>
            <a:ext cx="319551" cy="365125"/>
          </a:xfrm>
        </p:spPr>
        <p:txBody>
          <a:bodyPr vert="horz"/>
          <a:lstStyle/>
          <a:p>
            <a:r>
              <a:rPr lang="en-GB" sz="1000" dirty="0">
                <a:solidFill>
                  <a:schemeClr val="bg1"/>
                </a:solidFill>
              </a:rPr>
              <a:t>55</a:t>
            </a:r>
          </a:p>
        </p:txBody>
      </p:sp>
      <p:graphicFrame>
        <p:nvGraphicFramePr>
          <p:cNvPr id="5" name="Table 4">
            <a:extLst>
              <a:ext uri="{FF2B5EF4-FFF2-40B4-BE49-F238E27FC236}">
                <a16:creationId xmlns:a16="http://schemas.microsoft.com/office/drawing/2014/main" id="{4E56888E-3048-4B03-ABB3-6205C656645A}"/>
              </a:ext>
            </a:extLst>
          </p:cNvPr>
          <p:cNvGraphicFramePr>
            <a:graphicFrameLocks noGrp="1"/>
          </p:cNvGraphicFramePr>
          <p:nvPr>
            <p:extLst>
              <p:ext uri="{D42A27DB-BD31-4B8C-83A1-F6EECF244321}">
                <p14:modId xmlns:p14="http://schemas.microsoft.com/office/powerpoint/2010/main" val="3497928751"/>
              </p:ext>
            </p:extLst>
          </p:nvPr>
        </p:nvGraphicFramePr>
        <p:xfrm>
          <a:off x="212436" y="127296"/>
          <a:ext cx="9207790" cy="6279319"/>
        </p:xfrm>
        <a:graphic>
          <a:graphicData uri="http://schemas.openxmlformats.org/drawingml/2006/table">
            <a:tbl>
              <a:tblPr firstRow="1" bandRow="1">
                <a:tableStyleId>{2D5ABB26-0587-4C30-8999-92F81FD0307C}</a:tableStyleId>
              </a:tblPr>
              <a:tblGrid>
                <a:gridCol w="3073690">
                  <a:extLst>
                    <a:ext uri="{9D8B030D-6E8A-4147-A177-3AD203B41FA5}">
                      <a16:colId xmlns:a16="http://schemas.microsoft.com/office/drawing/2014/main" val="2868856792"/>
                    </a:ext>
                  </a:extLst>
                </a:gridCol>
                <a:gridCol w="3067050">
                  <a:extLst>
                    <a:ext uri="{9D8B030D-6E8A-4147-A177-3AD203B41FA5}">
                      <a16:colId xmlns:a16="http://schemas.microsoft.com/office/drawing/2014/main" val="1651142004"/>
                    </a:ext>
                  </a:extLst>
                </a:gridCol>
                <a:gridCol w="3067050">
                  <a:extLst>
                    <a:ext uri="{9D8B030D-6E8A-4147-A177-3AD203B41FA5}">
                      <a16:colId xmlns:a16="http://schemas.microsoft.com/office/drawing/2014/main" val="547597477"/>
                    </a:ext>
                  </a:extLst>
                </a:gridCol>
              </a:tblGrid>
              <a:tr h="350703">
                <a:tc gridSpan="3">
                  <a:txBody>
                    <a:bodyPr/>
                    <a:lstStyle/>
                    <a:p>
                      <a:r>
                        <a:rPr lang="en-GB" sz="1400" b="1" dirty="0">
                          <a:solidFill>
                            <a:schemeClr val="bg1"/>
                          </a:solidFill>
                          <a:latin typeface="+mn-lt"/>
                          <a:ea typeface="Verdana" panose="020B0604030504040204" pitchFamily="34" charset="0"/>
                          <a:cs typeface="Arial" panose="020B0604020202020204" pitchFamily="34" charset="0"/>
                        </a:rPr>
                        <a:t>Notes to the Accounts including Accounting Policies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hMerge="1">
                  <a:txBody>
                    <a:bodyPr/>
                    <a:lstStyle/>
                    <a:p>
                      <a:endParaRPr lang="en-GB"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1692971"/>
                  </a:ext>
                </a:extLst>
              </a:tr>
              <a:tr h="324496">
                <a:tc gridSpan="2">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GB" sz="1400" b="1" dirty="0">
                          <a:solidFill>
                            <a:srgbClr val="7030A0"/>
                          </a:solidFill>
                          <a:latin typeface="+mn-lt"/>
                          <a:ea typeface="Verdana" panose="020B0604030504040204" pitchFamily="34" charset="0"/>
                          <a:cs typeface="Arial" panose="020B0604020202020204" pitchFamily="34" charset="0"/>
                        </a:rPr>
                        <a:t>Note 2 – Going Concern (continued)</a:t>
                      </a: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just">
                        <a:lnSpc>
                          <a:spcPct val="100000"/>
                        </a:lnSpc>
                        <a:spcBef>
                          <a:spcPts val="0"/>
                        </a:spcBef>
                        <a:spcAft>
                          <a:spcPts val="600"/>
                        </a:spcAft>
                      </a:pPr>
                      <a:endParaRPr lang="en-GB" sz="1200" kern="1200" dirty="0">
                        <a:solidFill>
                          <a:schemeClr val="tx1"/>
                        </a:solidFill>
                        <a:effectLst/>
                        <a:latin typeface="+mn-lt"/>
                        <a:ea typeface="+mn-ea"/>
                        <a:cs typeface="+mn-cs"/>
                      </a:endParaRPr>
                    </a:p>
                  </a:txBody>
                  <a:tcPr marT="36000" marB="36000">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w="6350" cap="flat" cmpd="sng" algn="ctr">
                      <a:solidFill>
                        <a:srgbClr val="C4591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Bef>
                          <a:spcPts val="0"/>
                        </a:spcBef>
                        <a:spcAft>
                          <a:spcPts val="600"/>
                        </a:spcAft>
                      </a:pPr>
                      <a:endParaRPr lang="en-GB" sz="1200" b="1" dirty="0">
                        <a:solidFill>
                          <a:schemeClr val="tx1">
                            <a:lumMod val="50000"/>
                            <a:lumOff val="50000"/>
                          </a:schemeClr>
                        </a:solidFill>
                        <a:latin typeface="Arial" panose="020B0604020202020204" pitchFamily="34" charset="0"/>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4439148"/>
                  </a:ext>
                </a:extLst>
              </a:tr>
              <a:tr h="5060428">
                <a:tc>
                  <a:txBody>
                    <a:bodyPr/>
                    <a:lstStyle/>
                    <a:p>
                      <a:pPr algn="just">
                        <a:lnSpc>
                          <a:spcPct val="100000"/>
                        </a:lnSpc>
                        <a:spcBef>
                          <a:spcPts val="0"/>
                        </a:spcBef>
                        <a:spcAft>
                          <a:spcPts val="600"/>
                        </a:spcAft>
                      </a:pPr>
                      <a:r>
                        <a:rPr lang="en-GB" sz="1200" b="0" dirty="0">
                          <a:solidFill>
                            <a:schemeClr val="tx1"/>
                          </a:solidFill>
                          <a:latin typeface="+mn-lt"/>
                          <a:cs typeface="Arial" panose="020B0604020202020204" pitchFamily="34" charset="0"/>
                        </a:rPr>
                        <a:t>Accounts drawn up under the Code therefore assume that a Police and Crime Commissioner will continue to operate for the foreseeable future. </a:t>
                      </a:r>
                    </a:p>
                    <a:p>
                      <a:pPr algn="just">
                        <a:lnSpc>
                          <a:spcPct val="100000"/>
                        </a:lnSpc>
                        <a:spcBef>
                          <a:spcPts val="0"/>
                        </a:spcBef>
                        <a:spcAft>
                          <a:spcPts val="600"/>
                        </a:spcAft>
                      </a:pPr>
                      <a:r>
                        <a:rPr lang="en-GB" sz="1200" b="0" dirty="0">
                          <a:solidFill>
                            <a:schemeClr val="tx1"/>
                          </a:solidFill>
                          <a:latin typeface="+mn-lt"/>
                          <a:cs typeface="Arial" panose="020B0604020202020204" pitchFamily="34" charset="0"/>
                        </a:rPr>
                        <a:t>Restrictions surrounding Covid-19 within the United Kingdom have now ceased with policing functions more aligned with pre-pandemic activity. It is now anticipated that expenditure as a result of Covid-19 for 2022-23 and beyond will be low and managed within existing budgets.</a:t>
                      </a:r>
                    </a:p>
                    <a:p>
                      <a:pPr algn="just">
                        <a:lnSpc>
                          <a:spcPct val="100000"/>
                        </a:lnSpc>
                        <a:spcBef>
                          <a:spcPts val="0"/>
                        </a:spcBef>
                        <a:spcAft>
                          <a:spcPts val="600"/>
                        </a:spcAft>
                      </a:pPr>
                      <a:r>
                        <a:rPr lang="en-GB" sz="1200" b="0" dirty="0">
                          <a:solidFill>
                            <a:schemeClr val="tx1"/>
                          </a:solidFill>
                          <a:latin typeface="+mn-lt"/>
                          <a:cs typeface="Arial" panose="020B0604020202020204" pitchFamily="34" charset="0"/>
                        </a:rPr>
                        <a:t>The overall financial and social outcomes of Covid-19 are not yet fully understood, however, it is anticipated that the effects will exist for the short to medium future and that it will have a significant impact upon the UK and global economy.</a:t>
                      </a:r>
                    </a:p>
                    <a:p>
                      <a:pPr algn="just">
                        <a:lnSpc>
                          <a:spcPct val="100000"/>
                        </a:lnSpc>
                        <a:spcBef>
                          <a:spcPts val="0"/>
                        </a:spcBef>
                        <a:spcAft>
                          <a:spcPts val="600"/>
                        </a:spcAft>
                      </a:pPr>
                      <a:r>
                        <a:rPr lang="en-GB" sz="1200" b="0" dirty="0">
                          <a:solidFill>
                            <a:schemeClr val="tx1"/>
                          </a:solidFill>
                          <a:latin typeface="+mn-lt"/>
                          <a:cs typeface="Arial" panose="020B0604020202020204" pitchFamily="34" charset="0"/>
                        </a:rPr>
                        <a:t>The PCC and CC CFOs have carried out a detailed assessment of the likely impact of Covid-19 on the financial position and performance of the CC and PCC &amp; Group during 2020-21 and beyond which has included modelling scenarios considering the impact on: </a:t>
                      </a:r>
                    </a:p>
                    <a:p>
                      <a:pPr algn="just">
                        <a:lnSpc>
                          <a:spcPct val="100000"/>
                        </a:lnSpc>
                        <a:spcBef>
                          <a:spcPts val="0"/>
                        </a:spcBef>
                        <a:spcAft>
                          <a:spcPts val="0"/>
                        </a:spcAft>
                      </a:pPr>
                      <a:r>
                        <a:rPr lang="en-GB" sz="1200" b="0" dirty="0">
                          <a:solidFill>
                            <a:schemeClr val="tx1"/>
                          </a:solidFill>
                          <a:latin typeface="+mn-lt"/>
                          <a:cs typeface="Arial" panose="020B0604020202020204" pitchFamily="34" charset="0"/>
                        </a:rPr>
                        <a:t>• Increased expenditure </a:t>
                      </a:r>
                    </a:p>
                    <a:p>
                      <a:pPr algn="just">
                        <a:lnSpc>
                          <a:spcPct val="100000"/>
                        </a:lnSpc>
                        <a:spcBef>
                          <a:spcPts val="0"/>
                        </a:spcBef>
                        <a:spcAft>
                          <a:spcPts val="0"/>
                        </a:spcAft>
                      </a:pPr>
                      <a:r>
                        <a:rPr lang="en-GB" sz="1200" b="0" dirty="0">
                          <a:solidFill>
                            <a:schemeClr val="tx1"/>
                          </a:solidFill>
                          <a:latin typeface="+mn-lt"/>
                          <a:cs typeface="Arial" panose="020B0604020202020204" pitchFamily="34" charset="0"/>
                        </a:rPr>
                        <a:t>• Reductions in income </a:t>
                      </a:r>
                    </a:p>
                    <a:p>
                      <a:pPr algn="just">
                        <a:lnSpc>
                          <a:spcPct val="100000"/>
                        </a:lnSpc>
                        <a:spcBef>
                          <a:spcPts val="0"/>
                        </a:spcBef>
                        <a:spcAft>
                          <a:spcPts val="0"/>
                        </a:spcAft>
                      </a:pPr>
                      <a:r>
                        <a:rPr lang="en-GB" sz="1200" b="0" dirty="0">
                          <a:solidFill>
                            <a:schemeClr val="tx1"/>
                          </a:solidFill>
                          <a:latin typeface="+mn-lt"/>
                          <a:cs typeface="Arial" panose="020B0604020202020204" pitchFamily="34" charset="0"/>
                        </a:rPr>
                        <a:t>• Cashflow and liquidity </a:t>
                      </a:r>
                    </a:p>
                    <a:p>
                      <a:pPr algn="just">
                        <a:lnSpc>
                          <a:spcPct val="100000"/>
                        </a:lnSpc>
                        <a:spcBef>
                          <a:spcPts val="0"/>
                        </a:spcBef>
                        <a:spcAft>
                          <a:spcPts val="0"/>
                        </a:spcAft>
                      </a:pPr>
                      <a:r>
                        <a:rPr lang="en-GB" sz="1200" b="0" dirty="0">
                          <a:solidFill>
                            <a:schemeClr val="tx1"/>
                          </a:solidFill>
                          <a:latin typeface="+mn-lt"/>
                          <a:cs typeface="Arial" panose="020B0604020202020204" pitchFamily="34" charset="0"/>
                        </a:rPr>
                        <a:t>• General fund balances and reserves</a:t>
                      </a: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just">
                        <a:spcBef>
                          <a:spcPts val="0"/>
                        </a:spcBef>
                        <a:spcAft>
                          <a:spcPts val="600"/>
                        </a:spcAft>
                        <a:buFont typeface="Arial" panose="020B0604020202020204" pitchFamily="34" charset="0"/>
                        <a:buNone/>
                      </a:pPr>
                      <a:r>
                        <a:rPr lang="en-GB" sz="1200" b="0" kern="1200" dirty="0">
                          <a:solidFill>
                            <a:schemeClr val="tx1"/>
                          </a:solidFill>
                          <a:effectLst/>
                          <a:latin typeface="+mn-lt"/>
                          <a:ea typeface="+mn-ea"/>
                          <a:cs typeface="Arial" panose="020B0604020202020204" pitchFamily="34" charset="0"/>
                        </a:rPr>
                        <a:t>The review has considered known and expected government funding and determined that there is sufficient liquidity from the PCCs ability to access short term investments and sufficient general fund balances and reserves to continue to deliver services. As a result, the CC and PCC CFOs are satisfied that they can prepare their accounts on a going concern basis. </a:t>
                      </a:r>
                    </a:p>
                    <a:p>
                      <a:pPr marL="0" lvl="0" indent="0" algn="just">
                        <a:spcBef>
                          <a:spcPts val="0"/>
                        </a:spcBef>
                        <a:spcAft>
                          <a:spcPts val="0"/>
                        </a:spcAft>
                        <a:buFont typeface="Arial" panose="020B0604020202020204" pitchFamily="34" charset="0"/>
                        <a:buNone/>
                      </a:pPr>
                      <a:r>
                        <a:rPr lang="en-GB" sz="1200" b="0" u="sng" kern="1200" dirty="0">
                          <a:solidFill>
                            <a:schemeClr val="tx1"/>
                          </a:solidFill>
                          <a:effectLst/>
                          <a:latin typeface="+mn-lt"/>
                          <a:ea typeface="+mn-ea"/>
                          <a:cs typeface="Arial" panose="020B0604020202020204" pitchFamily="34" charset="0"/>
                        </a:rPr>
                        <a:t>Increased Expenditure</a:t>
                      </a:r>
                    </a:p>
                    <a:p>
                      <a:pPr marL="0" lvl="0" indent="0" algn="just">
                        <a:spcBef>
                          <a:spcPts val="0"/>
                        </a:spcBef>
                        <a:spcAft>
                          <a:spcPts val="600"/>
                        </a:spcAft>
                        <a:buFont typeface="Arial" panose="020B0604020202020204" pitchFamily="34" charset="0"/>
                        <a:buNone/>
                      </a:pPr>
                      <a:r>
                        <a:rPr lang="en-GB" sz="1200" b="0" kern="1200" dirty="0">
                          <a:solidFill>
                            <a:schemeClr val="tx1"/>
                          </a:solidFill>
                          <a:effectLst/>
                          <a:latin typeface="+mn-lt"/>
                          <a:ea typeface="+mn-ea"/>
                          <a:cs typeface="Arial" panose="020B0604020202020204" pitchFamily="34" charset="0"/>
                        </a:rPr>
                        <a:t>The outturn report for 2021/22 shows a net underspend for the force of (£1,610k) and at the end of 2021/22 the force had incurred additional overtime costs of £257k relating to Covid-19, however this was offset in full by additional income. </a:t>
                      </a:r>
                    </a:p>
                    <a:p>
                      <a:pPr marL="0" lvl="0" indent="0" algn="just">
                        <a:spcBef>
                          <a:spcPts val="0"/>
                        </a:spcBef>
                        <a:spcAft>
                          <a:spcPts val="600"/>
                        </a:spcAft>
                        <a:buFont typeface="Arial" panose="020B0604020202020204" pitchFamily="34" charset="0"/>
                        <a:buNone/>
                      </a:pPr>
                      <a:r>
                        <a:rPr lang="en-GB" sz="1200" b="0" u="sng" kern="1200" dirty="0">
                          <a:solidFill>
                            <a:schemeClr val="tx1"/>
                          </a:solidFill>
                          <a:effectLst/>
                          <a:latin typeface="+mn-lt"/>
                          <a:ea typeface="+mn-ea"/>
                          <a:cs typeface="Arial" panose="020B0604020202020204" pitchFamily="34" charset="0"/>
                        </a:rPr>
                        <a:t>Reductions in income</a:t>
                      </a:r>
                    </a:p>
                    <a:p>
                      <a:pPr marL="0" lvl="0" indent="0" algn="just">
                        <a:spcBef>
                          <a:spcPts val="0"/>
                        </a:spcBef>
                        <a:spcAft>
                          <a:spcPts val="600"/>
                        </a:spcAft>
                        <a:buFont typeface="Arial" panose="020B0604020202020204" pitchFamily="34" charset="0"/>
                        <a:buNone/>
                      </a:pPr>
                      <a:r>
                        <a:rPr lang="en-GB" sz="1200" b="0" kern="1200" dirty="0">
                          <a:solidFill>
                            <a:schemeClr val="tx1"/>
                          </a:solidFill>
                          <a:effectLst/>
                          <a:latin typeface="+mn-lt"/>
                          <a:ea typeface="+mn-ea"/>
                          <a:cs typeface="Arial" panose="020B0604020202020204" pitchFamily="34" charset="0"/>
                        </a:rPr>
                        <a:t>The speed of recovery of council tax income for the PCC is dependent on external factors surrounding Covid-19 and how quickly activities return to normal, but, in all cases, the PCC is taking a cautious approach to the recovery rate of council tax income. </a:t>
                      </a: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Bef>
                          <a:spcPts val="0"/>
                        </a:spcBef>
                        <a:spcAft>
                          <a:spcPts val="0"/>
                        </a:spcAft>
                      </a:pPr>
                      <a:r>
                        <a:rPr lang="en-GB" sz="1200" b="0" u="sng" kern="1200" dirty="0">
                          <a:solidFill>
                            <a:schemeClr val="tx1"/>
                          </a:solidFill>
                          <a:effectLst/>
                          <a:latin typeface="+mn-lt"/>
                          <a:ea typeface="+mn-ea"/>
                          <a:cs typeface="Arial" panose="020B0604020202020204" pitchFamily="34" charset="0"/>
                        </a:rPr>
                        <a:t>Cashflow and Liquidity Risk Exposure:</a:t>
                      </a:r>
                    </a:p>
                    <a:p>
                      <a:pPr algn="just">
                        <a:lnSpc>
                          <a:spcPct val="100000"/>
                        </a:lnSpc>
                        <a:spcBef>
                          <a:spcPts val="0"/>
                        </a:spcBef>
                        <a:spcAft>
                          <a:spcPts val="600"/>
                        </a:spcAft>
                      </a:pPr>
                      <a:r>
                        <a:rPr lang="en-GB" sz="1200" b="0" kern="1200" dirty="0">
                          <a:solidFill>
                            <a:schemeClr val="tx1"/>
                          </a:solidFill>
                          <a:effectLst/>
                          <a:latin typeface="+mn-lt"/>
                          <a:ea typeface="+mn-ea"/>
                          <a:cs typeface="Arial" panose="020B0604020202020204" pitchFamily="34" charset="0"/>
                        </a:rPr>
                        <a:t>The treasury function is administered by the PCC and ensures that cash flow is adequately planned and liquidity risk exposure is controlled in accordance with the relevant professional codes. </a:t>
                      </a:r>
                    </a:p>
                    <a:p>
                      <a:pPr algn="just">
                        <a:lnSpc>
                          <a:spcPct val="100000"/>
                        </a:lnSpc>
                        <a:spcBef>
                          <a:spcPts val="0"/>
                        </a:spcBef>
                        <a:spcAft>
                          <a:spcPts val="600"/>
                        </a:spcAft>
                      </a:pPr>
                      <a:r>
                        <a:rPr lang="en-GB" sz="1200" b="0" kern="1200" dirty="0">
                          <a:solidFill>
                            <a:schemeClr val="tx1"/>
                          </a:solidFill>
                          <a:effectLst/>
                          <a:latin typeface="+mn-lt"/>
                          <a:ea typeface="+mn-ea"/>
                          <a:cs typeface="Arial" panose="020B0604020202020204" pitchFamily="34" charset="0"/>
                        </a:rPr>
                        <a:t>The Chief Constable does not hold cash or equivalent balances. Those are held by the PCC and are positive at the balance sheet date, have remained positive during 2021-22 and are estimated to be positive throughout 2022-23.</a:t>
                      </a:r>
                    </a:p>
                    <a:p>
                      <a:pPr algn="just">
                        <a:lnSpc>
                          <a:spcPct val="100000"/>
                        </a:lnSpc>
                        <a:spcBef>
                          <a:spcPts val="0"/>
                        </a:spcBef>
                        <a:spcAft>
                          <a:spcPts val="0"/>
                        </a:spcAft>
                      </a:pPr>
                      <a:r>
                        <a:rPr lang="en-GB" sz="1200" b="0" u="sng" kern="1200" dirty="0">
                          <a:solidFill>
                            <a:schemeClr val="tx1"/>
                          </a:solidFill>
                          <a:effectLst/>
                          <a:latin typeface="+mn-lt"/>
                          <a:ea typeface="+mn-ea"/>
                          <a:cs typeface="Arial" panose="020B0604020202020204" pitchFamily="34" charset="0"/>
                        </a:rPr>
                        <a:t>General Fund Balances and Reserves</a:t>
                      </a:r>
                    </a:p>
                    <a:p>
                      <a:pPr algn="just">
                        <a:lnSpc>
                          <a:spcPct val="100000"/>
                        </a:lnSpc>
                        <a:spcBef>
                          <a:spcPts val="0"/>
                        </a:spcBef>
                        <a:spcAft>
                          <a:spcPts val="600"/>
                        </a:spcAft>
                      </a:pPr>
                      <a:r>
                        <a:rPr lang="en-GB" sz="1200" b="0" kern="1200" dirty="0">
                          <a:solidFill>
                            <a:schemeClr val="tx1"/>
                          </a:solidFill>
                          <a:effectLst/>
                          <a:latin typeface="+mn-lt"/>
                          <a:ea typeface="+mn-ea"/>
                          <a:cs typeface="Arial" panose="020B0604020202020204" pitchFamily="34" charset="0"/>
                        </a:rPr>
                        <a:t>The General Fund balance at 31st March 2022 has increased from 2020-21 levels and there are plans to keep this within 2% - 5% of the net budget going forward. The Outturn shows that covid hasn’t presented the financial challenge expected due to grants and lower costs and therefore it is unlikely this will directly have an impact on the Medium Term Financial Plan.</a:t>
                      </a:r>
                    </a:p>
                    <a:p>
                      <a:pPr algn="just">
                        <a:lnSpc>
                          <a:spcPct val="100000"/>
                        </a:lnSpc>
                        <a:spcBef>
                          <a:spcPts val="0"/>
                        </a:spcBef>
                        <a:spcAft>
                          <a:spcPts val="600"/>
                        </a:spcAft>
                      </a:pPr>
                      <a:r>
                        <a:rPr lang="en-GB" sz="1200" b="0" kern="1200" dirty="0">
                          <a:solidFill>
                            <a:schemeClr val="tx1"/>
                          </a:solidFill>
                          <a:effectLst/>
                          <a:latin typeface="+mn-lt"/>
                          <a:ea typeface="+mn-ea"/>
                          <a:cs typeface="Arial" panose="020B0604020202020204" pitchFamily="34" charset="0"/>
                        </a:rPr>
                        <a:t>It is considered that there is sufficient headroom within these measures and the general balances. For these reasons, the PCC and CC CFOS do not consider that there is material uncertainty in respect of their ability to continue as a going concern for the foreseeable future.</a:t>
                      </a: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9766314"/>
                  </a:ext>
                </a:extLst>
              </a:tr>
            </a:tbl>
          </a:graphicData>
        </a:graphic>
      </p:graphicFrame>
    </p:spTree>
    <p:extLst>
      <p:ext uri="{BB962C8B-B14F-4D97-AF65-F5344CB8AC3E}">
        <p14:creationId xmlns:p14="http://schemas.microsoft.com/office/powerpoint/2010/main" val="32230488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71888" y="0"/>
            <a:ext cx="338554" cy="6876000"/>
          </a:xfrm>
          <a:prstGeom prst="rect">
            <a:avLst/>
          </a:prstGeom>
          <a:solidFill>
            <a:srgbClr val="7030A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NOTES TO THE ACCOUNTS       </a:t>
            </a:r>
            <a:r>
              <a:rPr lang="en-GB" sz="1000" b="1" dirty="0">
                <a:solidFill>
                  <a:schemeClr val="bg1"/>
                </a:solidFill>
              </a:rPr>
              <a:t>|       STATEMENT OF ACCOUNTS – 2021-22</a:t>
            </a:r>
            <a:endParaRPr lang="en-GB" sz="1000" dirty="0">
              <a:solidFill>
                <a:schemeClr val="bg1"/>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4" y="6356358"/>
            <a:ext cx="319551" cy="365125"/>
          </a:xfrm>
        </p:spPr>
        <p:txBody>
          <a:bodyPr vert="horz"/>
          <a:lstStyle/>
          <a:p>
            <a:r>
              <a:rPr lang="en-GB" sz="1000" dirty="0">
                <a:solidFill>
                  <a:schemeClr val="bg1"/>
                </a:solidFill>
              </a:rPr>
              <a:t>56</a:t>
            </a:r>
          </a:p>
        </p:txBody>
      </p:sp>
      <p:graphicFrame>
        <p:nvGraphicFramePr>
          <p:cNvPr id="5" name="Table 4">
            <a:extLst>
              <a:ext uri="{FF2B5EF4-FFF2-40B4-BE49-F238E27FC236}">
                <a16:creationId xmlns:a16="http://schemas.microsoft.com/office/drawing/2014/main" id="{4E56888E-3048-4B03-ABB3-6205C656645A}"/>
              </a:ext>
            </a:extLst>
          </p:cNvPr>
          <p:cNvGraphicFramePr>
            <a:graphicFrameLocks noGrp="1"/>
          </p:cNvGraphicFramePr>
          <p:nvPr>
            <p:extLst>
              <p:ext uri="{D42A27DB-BD31-4B8C-83A1-F6EECF244321}">
                <p14:modId xmlns:p14="http://schemas.microsoft.com/office/powerpoint/2010/main" val="437053625"/>
              </p:ext>
            </p:extLst>
          </p:nvPr>
        </p:nvGraphicFramePr>
        <p:xfrm>
          <a:off x="350982" y="251122"/>
          <a:ext cx="8931567" cy="6073868"/>
        </p:xfrm>
        <a:graphic>
          <a:graphicData uri="http://schemas.openxmlformats.org/drawingml/2006/table">
            <a:tbl>
              <a:tblPr firstRow="1" bandRow="1">
                <a:tableStyleId>{2D5ABB26-0587-4C30-8999-92F81FD0307C}</a:tableStyleId>
              </a:tblPr>
              <a:tblGrid>
                <a:gridCol w="2977189">
                  <a:extLst>
                    <a:ext uri="{9D8B030D-6E8A-4147-A177-3AD203B41FA5}">
                      <a16:colId xmlns:a16="http://schemas.microsoft.com/office/drawing/2014/main" val="2868856792"/>
                    </a:ext>
                  </a:extLst>
                </a:gridCol>
                <a:gridCol w="2977189">
                  <a:extLst>
                    <a:ext uri="{9D8B030D-6E8A-4147-A177-3AD203B41FA5}">
                      <a16:colId xmlns:a16="http://schemas.microsoft.com/office/drawing/2014/main" val="1651142004"/>
                    </a:ext>
                  </a:extLst>
                </a:gridCol>
                <a:gridCol w="2977189">
                  <a:extLst>
                    <a:ext uri="{9D8B030D-6E8A-4147-A177-3AD203B41FA5}">
                      <a16:colId xmlns:a16="http://schemas.microsoft.com/office/drawing/2014/main" val="547597477"/>
                    </a:ext>
                  </a:extLst>
                </a:gridCol>
              </a:tblGrid>
              <a:tr h="214273">
                <a:tc gridSpan="3">
                  <a:txBody>
                    <a:bodyPr/>
                    <a:lstStyle/>
                    <a:p>
                      <a:r>
                        <a:rPr lang="en-GB" sz="1400" b="1" dirty="0">
                          <a:solidFill>
                            <a:schemeClr val="bg1"/>
                          </a:solidFill>
                          <a:latin typeface="+mn-lt"/>
                          <a:ea typeface="Verdana" panose="020B0604030504040204" pitchFamily="34" charset="0"/>
                          <a:cs typeface="Arial" panose="020B0604020202020204" pitchFamily="34" charset="0"/>
                        </a:rPr>
                        <a:t>Notes to the Accounts including Accounting Policies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hMerge="1">
                  <a:txBody>
                    <a:bodyPr/>
                    <a:lstStyle/>
                    <a:p>
                      <a:endParaRPr lang="en-GB"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1692971"/>
                  </a:ext>
                </a:extLst>
              </a:tr>
              <a:tr h="0">
                <a:tc>
                  <a:txBody>
                    <a:bodyPr/>
                    <a:lstStyle/>
                    <a:p>
                      <a:endParaRPr lang="en-GB" sz="400" dirty="0">
                        <a:solidFill>
                          <a:srgbClr val="002060"/>
                        </a:solidFill>
                        <a:latin typeface="Arial" panose="020B0604020202020204" pitchFamily="34" charset="0"/>
                        <a:ea typeface="Verdana" panose="020B0604030504040204" pitchFamily="34" charset="0"/>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400" dirty="0">
                        <a:latin typeface="Arial" panose="020B0604020202020204" pitchFamily="34" charset="0"/>
                        <a:ea typeface="Verdana" panose="020B0604030504040204" pitchFamily="34" charset="0"/>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400" dirty="0">
                        <a:latin typeface="Arial" panose="020B0604020202020204" pitchFamily="34" charset="0"/>
                        <a:ea typeface="Verdana" panose="020B0604030504040204" pitchFamily="34" charset="0"/>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8336446"/>
                  </a:ext>
                </a:extLst>
              </a:tr>
              <a:tr h="295275">
                <a:tc gridSpan="2">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GB" sz="1400" b="1" dirty="0">
                          <a:solidFill>
                            <a:srgbClr val="7030A0"/>
                          </a:solidFill>
                          <a:latin typeface="+mn-lt"/>
                          <a:ea typeface="Verdana" panose="020B0604030504040204" pitchFamily="34" charset="0"/>
                          <a:cs typeface="Arial" panose="020B0604020202020204" pitchFamily="34" charset="0"/>
                        </a:rPr>
                        <a:t>Note 3 – Accruals of Income and Expenditure</a:t>
                      </a: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just">
                        <a:lnSpc>
                          <a:spcPct val="100000"/>
                        </a:lnSpc>
                        <a:spcBef>
                          <a:spcPts val="0"/>
                        </a:spcBef>
                        <a:spcAft>
                          <a:spcPts val="600"/>
                        </a:spcAft>
                      </a:pPr>
                      <a:endParaRPr lang="en-GB" sz="1200" kern="1200" dirty="0">
                        <a:solidFill>
                          <a:schemeClr val="tx1"/>
                        </a:solidFill>
                        <a:effectLst/>
                        <a:latin typeface="+mn-lt"/>
                        <a:ea typeface="+mn-ea"/>
                        <a:cs typeface="+mn-cs"/>
                      </a:endParaRPr>
                    </a:p>
                  </a:txBody>
                  <a:tcPr marT="36000" marB="36000">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w="6350" cap="flat" cmpd="sng" algn="ctr">
                      <a:solidFill>
                        <a:srgbClr val="C4591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Bef>
                          <a:spcPts val="0"/>
                        </a:spcBef>
                        <a:spcAft>
                          <a:spcPts val="600"/>
                        </a:spcAft>
                      </a:pPr>
                      <a:endParaRPr lang="en-GB" sz="1200" b="1" dirty="0">
                        <a:solidFill>
                          <a:schemeClr val="tx1">
                            <a:lumMod val="50000"/>
                            <a:lumOff val="50000"/>
                          </a:schemeClr>
                        </a:solidFill>
                        <a:latin typeface="Arial" panose="020B0604020202020204" pitchFamily="34" charset="0"/>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4439148"/>
                  </a:ext>
                </a:extLst>
              </a:tr>
              <a:tr h="3035393">
                <a:tc>
                  <a:txBody>
                    <a:bodyPr/>
                    <a:lstStyle/>
                    <a:p>
                      <a:pPr algn="just">
                        <a:lnSpc>
                          <a:spcPct val="100000"/>
                        </a:lnSpc>
                        <a:spcBef>
                          <a:spcPts val="0"/>
                        </a:spcBef>
                        <a:spcAft>
                          <a:spcPts val="600"/>
                        </a:spcAft>
                      </a:pPr>
                      <a:r>
                        <a:rPr lang="en-GB" sz="1200" kern="1200" dirty="0">
                          <a:solidFill>
                            <a:schemeClr val="tx1"/>
                          </a:solidFill>
                          <a:effectLst/>
                          <a:latin typeface="+mn-lt"/>
                          <a:ea typeface="+mn-ea"/>
                          <a:cs typeface="Arial" panose="020B0604020202020204" pitchFamily="34" charset="0"/>
                        </a:rPr>
                        <a:t>Revenue is measured at fair value in the year to which it relates, and not when cash payments are made or received. All the expenditure is paid for by the Commissioner, but recognition in the Group and the Chief Constables accounts is based on the economic benefit of resources consumed. </a:t>
                      </a:r>
                    </a:p>
                    <a:p>
                      <a:pPr marL="0" marR="0" lvl="0" indent="0" algn="just"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200" kern="1200" dirty="0">
                          <a:solidFill>
                            <a:schemeClr val="tx1"/>
                          </a:solidFill>
                          <a:effectLst/>
                          <a:latin typeface="+mn-lt"/>
                          <a:ea typeface="+mn-ea"/>
                          <a:cs typeface="Arial" panose="020B0604020202020204" pitchFamily="34" charset="0"/>
                        </a:rPr>
                        <a:t>In particular:</a:t>
                      </a:r>
                    </a:p>
                    <a:p>
                      <a:pPr marL="171450" marR="0" lvl="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200" kern="1200" dirty="0">
                          <a:solidFill>
                            <a:schemeClr val="tx1"/>
                          </a:solidFill>
                          <a:effectLst/>
                          <a:latin typeface="+mn-lt"/>
                          <a:ea typeface="+mn-ea"/>
                          <a:cs typeface="Arial" panose="020B0604020202020204" pitchFamily="34" charset="0"/>
                        </a:rPr>
                        <a:t>Fees, charges and rents due are accounted for as income at the date of supply</a:t>
                      </a:r>
                      <a:endParaRPr lang="en-GB" sz="1200" b="1" dirty="0">
                        <a:solidFill>
                          <a:schemeClr val="tx1"/>
                        </a:solidFill>
                        <a:latin typeface="+mn-lt"/>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lvl="0" indent="-171450" algn="just">
                        <a:spcBef>
                          <a:spcPts val="0"/>
                        </a:spcBef>
                        <a:spcAft>
                          <a:spcPts val="600"/>
                        </a:spcAft>
                        <a:buFont typeface="Arial" panose="020B0604020202020204" pitchFamily="34" charset="0"/>
                        <a:buChar char="•"/>
                      </a:pPr>
                      <a:r>
                        <a:rPr lang="en-GB" sz="1200" kern="1200" dirty="0">
                          <a:solidFill>
                            <a:schemeClr val="tx1"/>
                          </a:solidFill>
                          <a:effectLst/>
                          <a:latin typeface="+mn-lt"/>
                          <a:ea typeface="+mn-ea"/>
                          <a:cs typeface="Arial" panose="020B0604020202020204" pitchFamily="34" charset="0"/>
                        </a:rPr>
                        <a:t>Supplies are recorded as expenditure when they are used</a:t>
                      </a:r>
                    </a:p>
                    <a:p>
                      <a:pPr marL="171450" lvl="0" indent="-171450" algn="just">
                        <a:spcBef>
                          <a:spcPts val="0"/>
                        </a:spcBef>
                        <a:spcAft>
                          <a:spcPts val="600"/>
                        </a:spcAft>
                        <a:buFont typeface="Arial" panose="020B0604020202020204" pitchFamily="34" charset="0"/>
                        <a:buChar char="•"/>
                      </a:pPr>
                      <a:r>
                        <a:rPr lang="en-GB" sz="1200" kern="1200" dirty="0">
                          <a:solidFill>
                            <a:schemeClr val="tx1"/>
                          </a:solidFill>
                          <a:effectLst/>
                          <a:latin typeface="+mn-lt"/>
                          <a:ea typeface="+mn-ea"/>
                          <a:cs typeface="Arial" panose="020B0604020202020204" pitchFamily="34" charset="0"/>
                        </a:rPr>
                        <a:t>Expenditure in relation to services received is recorded as services are received, rather than when payments are made</a:t>
                      </a:r>
                    </a:p>
                    <a:p>
                      <a:pPr marL="171450" marR="0" lvl="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200" kern="1200" dirty="0">
                          <a:solidFill>
                            <a:schemeClr val="tx1"/>
                          </a:solidFill>
                          <a:effectLst/>
                          <a:latin typeface="+mn-lt"/>
                          <a:ea typeface="+mn-ea"/>
                          <a:cs typeface="Arial" panose="020B0604020202020204" pitchFamily="34" charset="0"/>
                        </a:rPr>
                        <a:t>Interest receivable on investments and payable on borrowings is accounted for as income or expenditure on the basis of the effective interest rate for the relevant financial instrument rather than the cash flows fixed or determined by the contract</a:t>
                      </a: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lvl="0" indent="-171450" algn="just">
                        <a:spcBef>
                          <a:spcPts val="0"/>
                        </a:spcBef>
                        <a:spcAft>
                          <a:spcPts val="600"/>
                        </a:spcAft>
                        <a:buFont typeface="Arial" panose="020B0604020202020204" pitchFamily="34" charset="0"/>
                        <a:buChar char="•"/>
                      </a:pPr>
                      <a:r>
                        <a:rPr lang="en-GB" sz="1200" kern="1200" dirty="0">
                          <a:solidFill>
                            <a:schemeClr val="tx1"/>
                          </a:solidFill>
                          <a:effectLst/>
                          <a:latin typeface="+mn-lt"/>
                          <a:ea typeface="+mn-ea"/>
                          <a:cs typeface="Arial" panose="020B0604020202020204" pitchFamily="34" charset="0"/>
                        </a:rPr>
                        <a:t>Where debts are doubtful, the debt is written off by a charge to the CIES</a:t>
                      </a:r>
                    </a:p>
                    <a:p>
                      <a:pPr algn="just">
                        <a:lnSpc>
                          <a:spcPct val="100000"/>
                        </a:lnSpc>
                        <a:spcBef>
                          <a:spcPts val="0"/>
                        </a:spcBef>
                        <a:spcAft>
                          <a:spcPts val="600"/>
                        </a:spcAft>
                      </a:pPr>
                      <a:endParaRPr lang="en-GB" sz="1200" b="1" dirty="0">
                        <a:solidFill>
                          <a:schemeClr val="tx1">
                            <a:lumMod val="50000"/>
                            <a:lumOff val="50000"/>
                          </a:schemeClr>
                        </a:solidFill>
                        <a:latin typeface="+mn-lt"/>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9766314"/>
                  </a:ext>
                </a:extLst>
              </a:tr>
              <a:tr h="295275">
                <a:tc>
                  <a:txBody>
                    <a:bodyPr/>
                    <a:lstStyle/>
                    <a:p>
                      <a:pPr marL="0" indent="0">
                        <a:buFont typeface="+mj-lt"/>
                        <a:buNone/>
                      </a:pPr>
                      <a:r>
                        <a:rPr lang="en-GB" sz="1400" b="1" dirty="0">
                          <a:solidFill>
                            <a:srgbClr val="7030A0"/>
                          </a:solidFill>
                          <a:latin typeface="+mn-lt"/>
                          <a:ea typeface="Verdana" panose="020B0604030504040204" pitchFamily="34" charset="0"/>
                          <a:cs typeface="Arial" panose="020B0604020202020204" pitchFamily="34" charset="0"/>
                        </a:rPr>
                        <a:t>Note 4 – Exceptional Items</a:t>
                      </a: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GB" sz="1200" kern="1200" dirty="0">
                        <a:solidFill>
                          <a:schemeClr val="tx1"/>
                        </a:solidFill>
                        <a:effectLst/>
                        <a:latin typeface="+mn-lt"/>
                        <a:ea typeface="+mn-ea"/>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Bef>
                          <a:spcPts val="0"/>
                        </a:spcBef>
                        <a:spcAft>
                          <a:spcPts val="600"/>
                        </a:spcAft>
                      </a:pPr>
                      <a:endParaRPr lang="en-GB" sz="1200" b="1" dirty="0">
                        <a:solidFill>
                          <a:schemeClr val="tx1">
                            <a:lumMod val="50000"/>
                            <a:lumOff val="50000"/>
                          </a:schemeClr>
                        </a:solidFill>
                        <a:latin typeface="+mn-lt"/>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010165">
                <a:tc>
                  <a:txBody>
                    <a:bodyPr/>
                    <a:lstStyle/>
                    <a:p>
                      <a:pPr algn="just">
                        <a:lnSpc>
                          <a:spcPct val="100000"/>
                        </a:lnSpc>
                        <a:spcBef>
                          <a:spcPts val="0"/>
                        </a:spcBef>
                        <a:spcAft>
                          <a:spcPts val="600"/>
                        </a:spcAft>
                      </a:pPr>
                      <a:r>
                        <a:rPr lang="en-GB" sz="1200" b="0" dirty="0">
                          <a:solidFill>
                            <a:schemeClr val="tx1"/>
                          </a:solidFill>
                          <a:latin typeface="+mn-lt"/>
                          <a:cs typeface="Arial" panose="020B0604020202020204" pitchFamily="34" charset="0"/>
                        </a:rPr>
                        <a:t>There are no exceptional items applicable in the year.</a:t>
                      </a:r>
                    </a:p>
                  </a:txBody>
                  <a:tcPr marT="108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GB" sz="1200" kern="1200" dirty="0">
                        <a:solidFill>
                          <a:schemeClr val="tx1"/>
                        </a:solidFill>
                        <a:effectLst/>
                        <a:latin typeface="+mn-lt"/>
                        <a:ea typeface="+mn-ea"/>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Bef>
                          <a:spcPts val="0"/>
                        </a:spcBef>
                        <a:spcAft>
                          <a:spcPts val="600"/>
                        </a:spcAft>
                      </a:pPr>
                      <a:endParaRPr lang="en-GB" sz="1200" b="1" dirty="0">
                        <a:solidFill>
                          <a:schemeClr val="tx1">
                            <a:lumMod val="50000"/>
                            <a:lumOff val="50000"/>
                          </a:schemeClr>
                        </a:solidFill>
                        <a:latin typeface="+mn-lt"/>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293839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67446" y="0"/>
            <a:ext cx="338554" cy="6876000"/>
          </a:xfrm>
          <a:prstGeom prst="rect">
            <a:avLst/>
          </a:prstGeom>
          <a:solidFill>
            <a:srgbClr val="7030A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NOTES TO THE ACCOUNTS       </a:t>
            </a:r>
            <a:r>
              <a:rPr lang="en-GB" sz="1000" b="1" dirty="0">
                <a:solidFill>
                  <a:schemeClr val="bg1"/>
                </a:solidFill>
              </a:rPr>
              <a:t>|       STATEMENT OF ACCOUNTS – 2021-22</a:t>
            </a:r>
            <a:endParaRPr lang="en-GB" sz="1000" dirty="0">
              <a:solidFill>
                <a:schemeClr val="bg1"/>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2" y="6356358"/>
            <a:ext cx="315109" cy="365125"/>
          </a:xfrm>
        </p:spPr>
        <p:txBody>
          <a:bodyPr vert="horz"/>
          <a:lstStyle/>
          <a:p>
            <a:fld id="{97D3BC75-7245-4D53-964E-6D1A27AF082C}" type="slidenum">
              <a:rPr lang="en-GB" sz="1000" smtClean="0">
                <a:solidFill>
                  <a:schemeClr val="bg1"/>
                </a:solidFill>
              </a:rPr>
              <a:t>57</a:t>
            </a:fld>
            <a:endParaRPr lang="en-GB" sz="1000" dirty="0">
              <a:solidFill>
                <a:schemeClr val="bg1"/>
              </a:solidFill>
            </a:endParaRPr>
          </a:p>
        </p:txBody>
      </p:sp>
      <p:graphicFrame>
        <p:nvGraphicFramePr>
          <p:cNvPr id="5" name="Table 4">
            <a:extLst>
              <a:ext uri="{FF2B5EF4-FFF2-40B4-BE49-F238E27FC236}">
                <a16:creationId xmlns:a16="http://schemas.microsoft.com/office/drawing/2014/main" id="{4E56888E-3048-4B03-ABB3-6205C656645A}"/>
              </a:ext>
            </a:extLst>
          </p:cNvPr>
          <p:cNvGraphicFramePr>
            <a:graphicFrameLocks noGrp="1"/>
          </p:cNvGraphicFramePr>
          <p:nvPr>
            <p:extLst>
              <p:ext uri="{D42A27DB-BD31-4B8C-83A1-F6EECF244321}">
                <p14:modId xmlns:p14="http://schemas.microsoft.com/office/powerpoint/2010/main" val="2091000943"/>
              </p:ext>
            </p:extLst>
          </p:nvPr>
        </p:nvGraphicFramePr>
        <p:xfrm>
          <a:off x="276225" y="256204"/>
          <a:ext cx="9115426" cy="4525197"/>
        </p:xfrm>
        <a:graphic>
          <a:graphicData uri="http://schemas.openxmlformats.org/drawingml/2006/table">
            <a:tbl>
              <a:tblPr firstRow="1" bandRow="1">
                <a:tableStyleId>{2D5ABB26-0587-4C30-8999-92F81FD0307C}</a:tableStyleId>
              </a:tblPr>
              <a:tblGrid>
                <a:gridCol w="3038475">
                  <a:extLst>
                    <a:ext uri="{9D8B030D-6E8A-4147-A177-3AD203B41FA5}">
                      <a16:colId xmlns:a16="http://schemas.microsoft.com/office/drawing/2014/main" val="2868856792"/>
                    </a:ext>
                  </a:extLst>
                </a:gridCol>
                <a:gridCol w="3038475">
                  <a:extLst>
                    <a:ext uri="{9D8B030D-6E8A-4147-A177-3AD203B41FA5}">
                      <a16:colId xmlns:a16="http://schemas.microsoft.com/office/drawing/2014/main" val="1651142004"/>
                    </a:ext>
                  </a:extLst>
                </a:gridCol>
                <a:gridCol w="121237">
                  <a:extLst>
                    <a:ext uri="{9D8B030D-6E8A-4147-A177-3AD203B41FA5}">
                      <a16:colId xmlns:a16="http://schemas.microsoft.com/office/drawing/2014/main" val="547597477"/>
                    </a:ext>
                  </a:extLst>
                </a:gridCol>
                <a:gridCol w="2917239">
                  <a:extLst>
                    <a:ext uri="{9D8B030D-6E8A-4147-A177-3AD203B41FA5}">
                      <a16:colId xmlns:a16="http://schemas.microsoft.com/office/drawing/2014/main" val="1621928838"/>
                    </a:ext>
                  </a:extLst>
                </a:gridCol>
              </a:tblGrid>
              <a:tr h="127274">
                <a:tc>
                  <a:txBody>
                    <a:bodyPr/>
                    <a:lstStyle/>
                    <a:p>
                      <a:endParaRPr lang="en-GB" sz="400" dirty="0">
                        <a:solidFill>
                          <a:srgbClr val="002060"/>
                        </a:solidFill>
                        <a:latin typeface="Verdana" panose="020B0604030504040204" pitchFamily="34" charset="0"/>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400" dirty="0">
                        <a:latin typeface="Verdana" panose="020B0604030504040204" pitchFamily="34" charset="0"/>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endParaRPr lang="en-GB" sz="400" dirty="0">
                        <a:latin typeface="Verdana" panose="020B0604030504040204" pitchFamily="34" charset="0"/>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400" dirty="0">
                        <a:latin typeface="Verdana" panose="020B0604030504040204" pitchFamily="34" charset="0"/>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8336446"/>
                  </a:ext>
                </a:extLst>
              </a:tr>
              <a:tr h="342077">
                <a:tc gridSpan="4">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GB" sz="1400" b="1" dirty="0">
                          <a:solidFill>
                            <a:srgbClr val="7030A0"/>
                          </a:solidFill>
                          <a:latin typeface="+mn-lt"/>
                          <a:ea typeface="Verdana" panose="020B0604030504040204" pitchFamily="34" charset="0"/>
                          <a:cs typeface="Arial" panose="020B0604020202020204" pitchFamily="34" charset="0"/>
                        </a:rPr>
                        <a:t>Note 5 – Prior Period Adjustments, Changes in Accounting Policies and Estimates and Errors</a:t>
                      </a:r>
                    </a:p>
                  </a:txBody>
                  <a:tcPr marT="108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just">
                        <a:lnSpc>
                          <a:spcPct val="100000"/>
                        </a:lnSpc>
                        <a:spcBef>
                          <a:spcPts val="0"/>
                        </a:spcBef>
                        <a:spcAft>
                          <a:spcPts val="600"/>
                        </a:spcAft>
                      </a:pPr>
                      <a:endParaRPr lang="en-GB" sz="1200" kern="1200" dirty="0">
                        <a:solidFill>
                          <a:schemeClr val="tx1"/>
                        </a:solidFill>
                        <a:effectLst/>
                        <a:latin typeface="+mn-lt"/>
                        <a:ea typeface="+mn-ea"/>
                        <a:cs typeface="+mn-cs"/>
                      </a:endParaRPr>
                    </a:p>
                  </a:txBody>
                  <a:tcPr marT="36000" marB="36000">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w="6350" cap="flat" cmpd="sng" algn="ctr">
                      <a:solidFill>
                        <a:srgbClr val="C4591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just">
                        <a:lnSpc>
                          <a:spcPct val="100000"/>
                        </a:lnSpc>
                        <a:spcBef>
                          <a:spcPts val="0"/>
                        </a:spcBef>
                        <a:spcAft>
                          <a:spcPts val="600"/>
                        </a:spcAft>
                      </a:pPr>
                      <a:endParaRPr lang="en-GB" sz="1200" b="1" dirty="0">
                        <a:solidFill>
                          <a:schemeClr val="tx1">
                            <a:lumMod val="50000"/>
                            <a:lumOff val="50000"/>
                          </a:schemeClr>
                        </a:solidFill>
                        <a:latin typeface="+mn-lt"/>
                        <a:cs typeface="Arial" panose="020B0604020202020204" pitchFamily="34" charset="0"/>
                      </a:endParaRPr>
                    </a:p>
                  </a:txBody>
                  <a:tcPr marT="36000" marB="36000">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w="6350" cap="flat" cmpd="sng" algn="ctr">
                      <a:solidFill>
                        <a:srgbClr val="C4591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endParaRPr lang="en-GB" sz="1400" b="1" dirty="0">
                        <a:solidFill>
                          <a:srgbClr val="7030A0"/>
                        </a:solidFill>
                        <a:latin typeface="+mn-lt"/>
                        <a:ea typeface="Verdana" panose="020B0604030504040204" pitchFamily="34" charset="0"/>
                        <a:cs typeface="Arial" panose="020B0604020202020204" pitchFamily="34" charset="0"/>
                      </a:endParaRPr>
                    </a:p>
                  </a:txBody>
                  <a:tcPr marT="108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4439148"/>
                  </a:ext>
                </a:extLst>
              </a:tr>
              <a:tr h="2587226">
                <a:tc>
                  <a:txBody>
                    <a:bodyPr/>
                    <a:lstStyle/>
                    <a:p>
                      <a:pPr marL="0" marR="0" lvl="0" indent="0" algn="just"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There have been no changes in Accounting Policies, applicable to the Chief Constable in the year.</a:t>
                      </a:r>
                    </a:p>
                    <a:p>
                      <a:pPr marL="0" marR="0" lvl="0" indent="0" algn="just"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In applying accounting policies, the Chief Constable has had to make certain judgements about complex transactions or those involving uncertainty about future events. There are no critical judgements made in the Statement of Accounts.</a:t>
                      </a:r>
                    </a:p>
                    <a:p>
                      <a:pPr marL="0" lvl="0" indent="0" algn="just">
                        <a:spcBef>
                          <a:spcPts val="0"/>
                        </a:spcBef>
                        <a:spcAft>
                          <a:spcPts val="600"/>
                        </a:spcAft>
                        <a:buFont typeface="Arial" panose="020B0604020202020204" pitchFamily="34" charset="0"/>
                        <a:buNone/>
                      </a:pPr>
                      <a:endParaRPr lang="en-GB" sz="1200" dirty="0"/>
                    </a:p>
                  </a:txBody>
                  <a:tcPr marT="108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just"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The largest area of estimation included within the accounts is in staff related costs. Accruals for overtime, bonuses, early retirement costs and other one-off payments have been checked retrospectively and found to be reasonable.</a:t>
                      </a:r>
                      <a:endParaRPr kumimoji="0" lang="en-GB" sz="1200" b="1" i="0" u="none" strike="noStrike" kern="1200" cap="none" spc="0" normalizeH="0" baseline="0" noProof="0" dirty="0">
                        <a:ln>
                          <a:noFill/>
                        </a:ln>
                        <a:solidFill>
                          <a:prstClr val="black">
                            <a:lumMod val="50000"/>
                            <a:lumOff val="50000"/>
                          </a:prstClr>
                        </a:solidFill>
                        <a:effectLst/>
                        <a:uLnTx/>
                        <a:uFillTx/>
                        <a:latin typeface="+mn-lt"/>
                        <a:cs typeface="Arial" panose="020B0604020202020204" pitchFamily="34" charset="0"/>
                      </a:endParaRPr>
                    </a:p>
                    <a:p>
                      <a:pPr marL="0" marR="0" lvl="0" indent="0" algn="just"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txBody>
                  <a:tcPr marT="108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In applying accounting policies, the Chief Constable has had to make certain judgements about complex transactions or those involving uncertainty about future events. There are no critical judgements made in the Statement of Accounts.</a:t>
                      </a: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The largest area of estimation included within the accounts is in staff related costs. Accruals for overtime, bonuses, early retirement costs and other one-off payments have been checked retrospectively and found to be reasonable.</a:t>
                      </a:r>
                      <a:endParaRPr kumimoji="0" lang="en-GB" sz="1200" b="1" i="0" u="none" strike="noStrike" kern="1200" cap="none" spc="0" normalizeH="0" baseline="0" noProof="0" dirty="0">
                        <a:ln>
                          <a:noFill/>
                        </a:ln>
                        <a:solidFill>
                          <a:prstClr val="black">
                            <a:lumMod val="50000"/>
                            <a:lumOff val="50000"/>
                          </a:prstClr>
                        </a:solidFill>
                        <a:effectLst/>
                        <a:uLnTx/>
                        <a:uFillTx/>
                        <a:latin typeface="+mn-lt"/>
                        <a:cs typeface="Arial" panose="020B0604020202020204" pitchFamily="34" charset="0"/>
                      </a:endParaRPr>
                    </a:p>
                    <a:p>
                      <a:pPr algn="just">
                        <a:lnSpc>
                          <a:spcPct val="100000"/>
                        </a:lnSpc>
                        <a:spcBef>
                          <a:spcPts val="0"/>
                        </a:spcBef>
                        <a:spcAft>
                          <a:spcPts val="600"/>
                        </a:spcAft>
                      </a:pPr>
                      <a:endParaRPr lang="en-GB" sz="1200" b="1" dirty="0">
                        <a:solidFill>
                          <a:schemeClr val="tx1">
                            <a:lumMod val="50000"/>
                            <a:lumOff val="50000"/>
                          </a:schemeClr>
                        </a:solidFill>
                        <a:latin typeface="Arial" panose="020B0604020202020204" pitchFamily="34" charset="0"/>
                        <a:cs typeface="Arial" panose="020B0604020202020204" pitchFamily="34" charset="0"/>
                      </a:endParaRPr>
                    </a:p>
                  </a:txBody>
                  <a:tcPr marT="108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n-GB" sz="1200" b="1" i="0" u="none" strike="noStrike" kern="1200" cap="none" spc="0" normalizeH="0" baseline="0" noProof="0" dirty="0">
                        <a:ln>
                          <a:noFill/>
                        </a:ln>
                        <a:solidFill>
                          <a:prstClr val="black">
                            <a:lumMod val="50000"/>
                            <a:lumOff val="50000"/>
                          </a:prstClr>
                        </a:solidFill>
                        <a:effectLst/>
                        <a:uLnTx/>
                        <a:uFillTx/>
                        <a:latin typeface="+mn-lt"/>
                        <a:cs typeface="Arial" panose="020B0604020202020204" pitchFamily="34" charset="0"/>
                      </a:endParaRPr>
                    </a:p>
                  </a:txBody>
                  <a:tcPr marT="108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9766314"/>
                  </a:ext>
                </a:extLst>
              </a:tr>
              <a:tr h="342077">
                <a:tc gridSpan="3">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GB" sz="1400" b="1" dirty="0">
                          <a:solidFill>
                            <a:srgbClr val="7030A0"/>
                          </a:solidFill>
                          <a:latin typeface="+mn-lt"/>
                          <a:ea typeface="Verdana" panose="020B0604030504040204" pitchFamily="34" charset="0"/>
                          <a:cs typeface="Arial" panose="020B0604020202020204" pitchFamily="34" charset="0"/>
                        </a:rPr>
                        <a:t>Note 6 – Charges to the CIES for Non-Current Assets</a:t>
                      </a:r>
                      <a:endParaRPr lang="en-GB" sz="1400" b="1" dirty="0">
                        <a:solidFill>
                          <a:schemeClr val="tx1"/>
                        </a:solidFill>
                        <a:latin typeface="+mn-lt"/>
                        <a:cs typeface="Arial" panose="020B0604020202020204" pitchFamily="34" charset="0"/>
                      </a:endParaRPr>
                    </a:p>
                  </a:txBody>
                  <a:tcPr marT="108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lgn="just">
                        <a:spcBef>
                          <a:spcPts val="0"/>
                        </a:spcBef>
                        <a:spcAft>
                          <a:spcPts val="600"/>
                        </a:spcAft>
                        <a:buFont typeface="Arial" panose="020B0604020202020204" pitchFamily="34" charset="0"/>
                        <a:buNone/>
                      </a:pPr>
                      <a:endParaRPr lang="en-GB" sz="1200" kern="1200" dirty="0">
                        <a:solidFill>
                          <a:schemeClr val="tx1"/>
                        </a:solidFill>
                        <a:effectLst/>
                        <a:latin typeface="+mn-lt"/>
                        <a:ea typeface="+mn-ea"/>
                        <a:cs typeface="+mn-cs"/>
                      </a:endParaRPr>
                    </a:p>
                  </a:txBody>
                  <a:tcPr marT="36000" marB="36000">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w="6350" cap="flat" cmpd="sng" algn="ctr">
                      <a:solidFill>
                        <a:srgbClr val="C4591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just">
                        <a:lnSpc>
                          <a:spcPct val="100000"/>
                        </a:lnSpc>
                        <a:spcBef>
                          <a:spcPts val="0"/>
                        </a:spcBef>
                        <a:spcAft>
                          <a:spcPts val="600"/>
                        </a:spcAft>
                      </a:pPr>
                      <a:endParaRPr lang="en-GB" sz="1200" b="1" dirty="0">
                        <a:solidFill>
                          <a:schemeClr val="tx1">
                            <a:lumMod val="50000"/>
                            <a:lumOff val="50000"/>
                          </a:schemeClr>
                        </a:solidFill>
                        <a:latin typeface="Arial" panose="020B0604020202020204" pitchFamily="34" charset="0"/>
                        <a:cs typeface="Arial" panose="020B0604020202020204" pitchFamily="34" charset="0"/>
                      </a:endParaRPr>
                    </a:p>
                  </a:txBody>
                  <a:tcPr marT="108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Bef>
                          <a:spcPts val="0"/>
                        </a:spcBef>
                        <a:spcAft>
                          <a:spcPts val="600"/>
                        </a:spcAft>
                      </a:pPr>
                      <a:endParaRPr lang="en-GB" sz="1200" b="1" dirty="0">
                        <a:solidFill>
                          <a:schemeClr val="tx1">
                            <a:lumMod val="50000"/>
                            <a:lumOff val="50000"/>
                          </a:schemeClr>
                        </a:solidFill>
                        <a:latin typeface="Arial" panose="020B0604020202020204" pitchFamily="34" charset="0"/>
                        <a:cs typeface="Arial" panose="020B0604020202020204" pitchFamily="34" charset="0"/>
                      </a:endParaRPr>
                    </a:p>
                  </a:txBody>
                  <a:tcPr marT="108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0032799"/>
                  </a:ext>
                </a:extLst>
              </a:tr>
              <a:tr h="1090291">
                <a:tc>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GB" sz="1200" kern="1200" dirty="0">
                          <a:solidFill>
                            <a:schemeClr val="tx1"/>
                          </a:solidFill>
                          <a:effectLst/>
                          <a:latin typeface="+mn-lt"/>
                          <a:ea typeface="+mn-ea"/>
                          <a:cs typeface="Arial" panose="020B0604020202020204" pitchFamily="34" charset="0"/>
                        </a:rPr>
                        <a:t>Although the Chief Constable does not directly hold any non-current assets, a charge for depreciation is included as a proxy for using those assets.</a:t>
                      </a:r>
                      <a:endParaRPr lang="en-GB" sz="1200" b="0" dirty="0">
                        <a:solidFill>
                          <a:schemeClr val="tx1"/>
                        </a:solidFill>
                        <a:latin typeface="+mn-lt"/>
                        <a:cs typeface="Arial" panose="020B0604020202020204" pitchFamily="34" charset="0"/>
                      </a:endParaRPr>
                    </a:p>
                  </a:txBody>
                  <a:tcPr marT="108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endParaRPr lang="en-GB" sz="1400" b="1" dirty="0">
                        <a:solidFill>
                          <a:schemeClr val="tx1"/>
                        </a:solidFill>
                        <a:latin typeface="Arial" panose="020B0604020202020204" pitchFamily="34" charset="0"/>
                        <a:cs typeface="Arial" panose="020B0604020202020204" pitchFamily="34" charset="0"/>
                      </a:endParaRPr>
                    </a:p>
                  </a:txBody>
                  <a:tcPr marT="108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just">
                        <a:lnSpc>
                          <a:spcPct val="100000"/>
                        </a:lnSpc>
                        <a:spcBef>
                          <a:spcPts val="0"/>
                        </a:spcBef>
                        <a:spcAft>
                          <a:spcPts val="600"/>
                        </a:spcAft>
                      </a:pPr>
                      <a:endParaRPr lang="en-GB" sz="1200" b="1" dirty="0">
                        <a:solidFill>
                          <a:schemeClr val="tx1">
                            <a:lumMod val="50000"/>
                            <a:lumOff val="50000"/>
                          </a:schemeClr>
                        </a:solidFill>
                        <a:latin typeface="Arial" panose="020B0604020202020204" pitchFamily="34" charset="0"/>
                        <a:cs typeface="Arial" panose="020B0604020202020204" pitchFamily="34" charset="0"/>
                      </a:endParaRPr>
                    </a:p>
                  </a:txBody>
                  <a:tcPr marT="108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Bef>
                          <a:spcPts val="0"/>
                        </a:spcBef>
                        <a:spcAft>
                          <a:spcPts val="600"/>
                        </a:spcAft>
                      </a:pPr>
                      <a:endParaRPr lang="en-GB" sz="1200" b="1" dirty="0">
                        <a:solidFill>
                          <a:schemeClr val="tx1">
                            <a:lumMod val="50000"/>
                            <a:lumOff val="50000"/>
                          </a:schemeClr>
                        </a:solidFill>
                        <a:latin typeface="Arial" panose="020B0604020202020204" pitchFamily="34" charset="0"/>
                        <a:cs typeface="Arial" panose="020B0604020202020204" pitchFamily="34" charset="0"/>
                      </a:endParaRPr>
                    </a:p>
                  </a:txBody>
                  <a:tcPr marT="108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4727226"/>
                  </a:ext>
                </a:extLst>
              </a:tr>
            </a:tbl>
          </a:graphicData>
        </a:graphic>
      </p:graphicFrame>
    </p:spTree>
    <p:extLst>
      <p:ext uri="{BB962C8B-B14F-4D97-AF65-F5344CB8AC3E}">
        <p14:creationId xmlns:p14="http://schemas.microsoft.com/office/powerpoint/2010/main" val="35629666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67446" y="0"/>
            <a:ext cx="338554" cy="6876000"/>
          </a:xfrm>
          <a:prstGeom prst="rect">
            <a:avLst/>
          </a:prstGeom>
          <a:solidFill>
            <a:srgbClr val="7030A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NOTES TO THE ACCOUNTS       </a:t>
            </a:r>
            <a:r>
              <a:rPr lang="en-GB" sz="1000" b="1" dirty="0">
                <a:solidFill>
                  <a:schemeClr val="bg1"/>
                </a:solidFill>
              </a:rPr>
              <a:t>|       STATEMENT OF ACCOUNTS – 2021-22</a:t>
            </a:r>
            <a:endParaRPr lang="en-GB" sz="1000" dirty="0">
              <a:solidFill>
                <a:schemeClr val="bg1"/>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2" y="6356358"/>
            <a:ext cx="315109" cy="365125"/>
          </a:xfrm>
        </p:spPr>
        <p:txBody>
          <a:bodyPr vert="horz"/>
          <a:lstStyle/>
          <a:p>
            <a:fld id="{97D3BC75-7245-4D53-964E-6D1A27AF082C}" type="slidenum">
              <a:rPr lang="en-GB" sz="1000" smtClean="0">
                <a:solidFill>
                  <a:schemeClr val="bg1"/>
                </a:solidFill>
              </a:rPr>
              <a:t>58</a:t>
            </a:fld>
            <a:endParaRPr lang="en-GB" sz="1000" dirty="0">
              <a:solidFill>
                <a:schemeClr val="bg1"/>
              </a:solidFill>
            </a:endParaRPr>
          </a:p>
        </p:txBody>
      </p:sp>
      <p:graphicFrame>
        <p:nvGraphicFramePr>
          <p:cNvPr id="5" name="Table 4">
            <a:extLst>
              <a:ext uri="{FF2B5EF4-FFF2-40B4-BE49-F238E27FC236}">
                <a16:creationId xmlns:a16="http://schemas.microsoft.com/office/drawing/2014/main" id="{4E56888E-3048-4B03-ABB3-6205C656645A}"/>
              </a:ext>
            </a:extLst>
          </p:cNvPr>
          <p:cNvGraphicFramePr>
            <a:graphicFrameLocks noGrp="1"/>
          </p:cNvGraphicFramePr>
          <p:nvPr>
            <p:extLst>
              <p:ext uri="{D42A27DB-BD31-4B8C-83A1-F6EECF244321}">
                <p14:modId xmlns:p14="http://schemas.microsoft.com/office/powerpoint/2010/main" val="3846240189"/>
              </p:ext>
            </p:extLst>
          </p:nvPr>
        </p:nvGraphicFramePr>
        <p:xfrm>
          <a:off x="370035" y="558228"/>
          <a:ext cx="8931567" cy="3022737"/>
        </p:xfrm>
        <a:graphic>
          <a:graphicData uri="http://schemas.openxmlformats.org/drawingml/2006/table">
            <a:tbl>
              <a:tblPr firstRow="1" bandRow="1">
                <a:tableStyleId>{2D5ABB26-0587-4C30-8999-92F81FD0307C}</a:tableStyleId>
              </a:tblPr>
              <a:tblGrid>
                <a:gridCol w="2977189">
                  <a:extLst>
                    <a:ext uri="{9D8B030D-6E8A-4147-A177-3AD203B41FA5}">
                      <a16:colId xmlns:a16="http://schemas.microsoft.com/office/drawing/2014/main" val="2868856792"/>
                    </a:ext>
                  </a:extLst>
                </a:gridCol>
                <a:gridCol w="2977189">
                  <a:extLst>
                    <a:ext uri="{9D8B030D-6E8A-4147-A177-3AD203B41FA5}">
                      <a16:colId xmlns:a16="http://schemas.microsoft.com/office/drawing/2014/main" val="1651142004"/>
                    </a:ext>
                  </a:extLst>
                </a:gridCol>
                <a:gridCol w="2977189">
                  <a:extLst>
                    <a:ext uri="{9D8B030D-6E8A-4147-A177-3AD203B41FA5}">
                      <a16:colId xmlns:a16="http://schemas.microsoft.com/office/drawing/2014/main" val="547597477"/>
                    </a:ext>
                  </a:extLst>
                </a:gridCol>
              </a:tblGrid>
              <a:tr h="0">
                <a:tc>
                  <a:txBody>
                    <a:bodyPr/>
                    <a:lstStyle/>
                    <a:p>
                      <a:endParaRPr lang="en-GB" sz="400" dirty="0">
                        <a:solidFill>
                          <a:srgbClr val="002060"/>
                        </a:solidFill>
                        <a:latin typeface="Verdana" panose="020B0604030504040204" pitchFamily="34" charset="0"/>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400" dirty="0">
                        <a:latin typeface="Verdana" panose="020B0604030504040204" pitchFamily="34" charset="0"/>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400" dirty="0">
                        <a:latin typeface="Verdana" panose="020B0604030504040204" pitchFamily="34" charset="0"/>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8336446"/>
                  </a:ext>
                </a:extLst>
              </a:tr>
              <a:tr h="360000">
                <a:tc gridSpan="2">
                  <a:txBody>
                    <a:bodyPr/>
                    <a:lstStyle/>
                    <a:p>
                      <a:pPr marL="0" indent="0">
                        <a:buFont typeface="+mj-lt"/>
                        <a:buNone/>
                      </a:pPr>
                      <a:r>
                        <a:rPr lang="en-GB" sz="1400" b="1" dirty="0">
                          <a:solidFill>
                            <a:srgbClr val="7030A0"/>
                          </a:solidFill>
                          <a:latin typeface="+mn-lt"/>
                          <a:ea typeface="Verdana" panose="020B0604030504040204" pitchFamily="34" charset="0"/>
                          <a:cs typeface="Arial" panose="020B0604020202020204" pitchFamily="34" charset="0"/>
                        </a:rPr>
                        <a:t>Note 7 – Government Grants and Contributions</a:t>
                      </a: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200" b="1" dirty="0">
                        <a:solidFill>
                          <a:srgbClr val="002060"/>
                        </a:solidFill>
                        <a:latin typeface="+mn-lt"/>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mj-lt"/>
                        <a:buNone/>
                      </a:pPr>
                      <a:endParaRPr lang="en-GB" sz="1400" b="1" dirty="0">
                        <a:solidFill>
                          <a:srgbClr val="002060"/>
                        </a:solidFill>
                        <a:latin typeface="+mn-lt"/>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1682969"/>
                  </a:ext>
                </a:extLst>
              </a:tr>
              <a:tr h="556977">
                <a:tc>
                  <a:txBody>
                    <a:bodyPr/>
                    <a:lstStyle/>
                    <a:p>
                      <a:pPr algn="just">
                        <a:lnSpc>
                          <a:spcPct val="100000"/>
                        </a:lnSpc>
                        <a:spcBef>
                          <a:spcPts val="0"/>
                        </a:spcBef>
                        <a:spcAft>
                          <a:spcPts val="600"/>
                        </a:spcAft>
                      </a:pPr>
                      <a:r>
                        <a:rPr lang="en-GB" sz="1200" kern="1200" dirty="0">
                          <a:solidFill>
                            <a:schemeClr val="tx1"/>
                          </a:solidFill>
                          <a:effectLst/>
                          <a:latin typeface="+mn-lt"/>
                          <a:ea typeface="+mn-ea"/>
                          <a:cs typeface="Arial" panose="020B0604020202020204" pitchFamily="34" charset="0"/>
                        </a:rPr>
                        <a:t>All grants, third party contributions and donations are received by the Commissioner.</a:t>
                      </a:r>
                      <a:endParaRPr lang="en-GB" sz="1200" b="0" dirty="0">
                        <a:solidFill>
                          <a:schemeClr val="tx1"/>
                        </a:solidFill>
                        <a:latin typeface="+mn-lt"/>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Bef>
                          <a:spcPts val="0"/>
                        </a:spcBef>
                        <a:spcAft>
                          <a:spcPts val="600"/>
                        </a:spcAft>
                      </a:pPr>
                      <a:endParaRPr lang="en-GB" sz="1200" kern="1200" dirty="0">
                        <a:solidFill>
                          <a:schemeClr val="tx1"/>
                        </a:solidFill>
                        <a:effectLst/>
                        <a:latin typeface="+mn-lt"/>
                        <a:ea typeface="+mn-ea"/>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endParaRPr lang="en-GB" sz="1200" b="1" dirty="0">
                        <a:solidFill>
                          <a:schemeClr val="tx1">
                            <a:lumMod val="50000"/>
                            <a:lumOff val="50000"/>
                          </a:schemeClr>
                        </a:solidFill>
                        <a:latin typeface="+mn-lt"/>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5890908"/>
                  </a:ext>
                </a:extLst>
              </a:tr>
              <a:tr h="360000">
                <a:tc gridSpan="3">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endParaRPr lang="en-GB" sz="1200" b="1" dirty="0">
                        <a:solidFill>
                          <a:srgbClr val="7030A0"/>
                        </a:solidFill>
                        <a:latin typeface="+mn-lt"/>
                        <a:ea typeface="Verdana" panose="020B060403050404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r>
                        <a:rPr lang="en-GB" sz="1400" b="1" dirty="0">
                          <a:solidFill>
                            <a:srgbClr val="7030A0"/>
                          </a:solidFill>
                          <a:latin typeface="+mn-lt"/>
                          <a:ea typeface="Verdana" panose="020B0604030504040204" pitchFamily="34" charset="0"/>
                          <a:cs typeface="Arial" panose="020B0604020202020204" pitchFamily="34" charset="0"/>
                        </a:rPr>
                        <a:t>Note 8 – Allocation of Costs</a:t>
                      </a:r>
                      <a:endParaRPr lang="en-GB" sz="1400" b="1" dirty="0">
                        <a:solidFill>
                          <a:schemeClr val="tx1"/>
                        </a:solidFill>
                        <a:latin typeface="+mn-lt"/>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just">
                        <a:lnSpc>
                          <a:spcPct val="100000"/>
                        </a:lnSpc>
                        <a:spcBef>
                          <a:spcPts val="0"/>
                        </a:spcBef>
                        <a:spcAft>
                          <a:spcPts val="600"/>
                        </a:spcAft>
                      </a:pPr>
                      <a:endParaRPr lang="en-GB" sz="1200" kern="1200" dirty="0">
                        <a:solidFill>
                          <a:schemeClr val="tx1"/>
                        </a:solidFill>
                        <a:effectLst/>
                        <a:latin typeface="+mn-lt"/>
                        <a:ea typeface="+mn-ea"/>
                        <a:cs typeface="+mn-cs"/>
                      </a:endParaRPr>
                    </a:p>
                  </a:txBody>
                  <a:tcPr marT="36000" marB="36000">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w="6350" cap="flat" cmpd="sng" algn="ctr">
                      <a:solidFill>
                        <a:srgbClr val="C4591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just">
                        <a:lnSpc>
                          <a:spcPct val="100000"/>
                        </a:lnSpc>
                        <a:spcBef>
                          <a:spcPts val="0"/>
                        </a:spcBef>
                        <a:spcAft>
                          <a:spcPts val="600"/>
                        </a:spcAft>
                      </a:pPr>
                      <a:endParaRPr lang="en-GB" sz="1200" b="1" dirty="0">
                        <a:solidFill>
                          <a:schemeClr val="tx1">
                            <a:lumMod val="50000"/>
                            <a:lumOff val="50000"/>
                          </a:schemeClr>
                        </a:solidFill>
                        <a:latin typeface="+mn-lt"/>
                        <a:cs typeface="Arial" panose="020B0604020202020204" pitchFamily="34" charset="0"/>
                      </a:endParaRPr>
                    </a:p>
                  </a:txBody>
                  <a:tcPr marT="36000" marB="36000">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w="6350" cap="flat" cmpd="sng" algn="ctr">
                      <a:solidFill>
                        <a:srgbClr val="C4591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4439148"/>
                  </a:ext>
                </a:extLst>
              </a:tr>
              <a:tr h="969244">
                <a:tc>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GB" sz="1200" kern="1200" dirty="0">
                          <a:solidFill>
                            <a:schemeClr val="tx1"/>
                          </a:solidFill>
                          <a:effectLst/>
                          <a:latin typeface="+mn-lt"/>
                          <a:ea typeface="+mn-ea"/>
                          <a:cs typeface="Arial" panose="020B0604020202020204" pitchFamily="34" charset="0"/>
                        </a:rPr>
                        <a:t>The charges to the Comprehensive Income and Expenditure Account  reflect the way management decisions are made.</a:t>
                      </a:r>
                    </a:p>
                    <a:p>
                      <a:pPr marL="0" marR="0" lvl="0" indent="0" algn="just" defTabSz="914400" rtl="0" eaLnBrk="1" fontAlgn="auto" latinLnBrk="0" hangingPunct="1">
                        <a:lnSpc>
                          <a:spcPct val="100000"/>
                        </a:lnSpc>
                        <a:spcBef>
                          <a:spcPts val="0"/>
                        </a:spcBef>
                        <a:spcAft>
                          <a:spcPts val="600"/>
                        </a:spcAft>
                        <a:buClrTx/>
                        <a:buSzTx/>
                        <a:buFontTx/>
                        <a:buNone/>
                        <a:tabLst/>
                        <a:defRPr/>
                      </a:pPr>
                      <a:r>
                        <a:rPr lang="en-GB" sz="1200" kern="1200" dirty="0">
                          <a:solidFill>
                            <a:schemeClr val="tx1"/>
                          </a:solidFill>
                          <a:effectLst/>
                          <a:latin typeface="+mn-lt"/>
                          <a:ea typeface="+mn-ea"/>
                          <a:cs typeface="Arial" panose="020B0604020202020204" pitchFamily="34" charset="0"/>
                        </a:rPr>
                        <a:t>The basis of splitting costs between The Commissioner and the Chief Constable for revenue is based on operational activity of the Chief Constable.</a:t>
                      </a:r>
                      <a:endParaRPr lang="en-GB" sz="1200" b="0" dirty="0">
                        <a:solidFill>
                          <a:schemeClr val="tx1"/>
                        </a:solidFill>
                        <a:latin typeface="+mn-lt"/>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GB" sz="1200" kern="1200" dirty="0">
                          <a:solidFill>
                            <a:schemeClr val="tx1"/>
                          </a:solidFill>
                          <a:effectLst/>
                          <a:latin typeface="+mn-lt"/>
                          <a:ea typeface="+mn-ea"/>
                          <a:cs typeface="Arial" panose="020B0604020202020204" pitchFamily="34" charset="0"/>
                        </a:rPr>
                        <a:t>All assets and liabilities belong to the Group apart from the provision for accumulated absences and pension liabilities that relate</a:t>
                      </a:r>
                      <a:r>
                        <a:rPr lang="en-GB" sz="1200" kern="1200" baseline="0" dirty="0">
                          <a:solidFill>
                            <a:schemeClr val="tx1"/>
                          </a:solidFill>
                          <a:effectLst/>
                          <a:latin typeface="+mn-lt"/>
                          <a:ea typeface="+mn-ea"/>
                          <a:cs typeface="Arial" panose="020B0604020202020204" pitchFamily="34" charset="0"/>
                        </a:rPr>
                        <a:t> </a:t>
                      </a:r>
                      <a:r>
                        <a:rPr lang="en-GB" sz="1200" kern="1200" dirty="0">
                          <a:solidFill>
                            <a:schemeClr val="tx1"/>
                          </a:solidFill>
                          <a:effectLst/>
                          <a:latin typeface="+mn-lt"/>
                          <a:ea typeface="+mn-ea"/>
                          <a:cs typeface="Arial" panose="020B0604020202020204" pitchFamily="34" charset="0"/>
                        </a:rPr>
                        <a:t>for the officers and staff that report to the Chief Constable.</a:t>
                      </a:r>
                    </a:p>
                    <a:p>
                      <a:pPr marL="0" marR="0" lvl="0" indent="0" algn="just" defTabSz="914400" rtl="0" eaLnBrk="1" fontAlgn="auto" latinLnBrk="0" hangingPunct="1">
                        <a:lnSpc>
                          <a:spcPct val="100000"/>
                        </a:lnSpc>
                        <a:spcBef>
                          <a:spcPts val="0"/>
                        </a:spcBef>
                        <a:spcAft>
                          <a:spcPts val="600"/>
                        </a:spcAft>
                        <a:buClrTx/>
                        <a:buSzTx/>
                        <a:buFontTx/>
                        <a:buNone/>
                        <a:tabLst/>
                        <a:defRPr/>
                      </a:pPr>
                      <a:r>
                        <a:rPr lang="en-GB" sz="1200" kern="1200" dirty="0">
                          <a:solidFill>
                            <a:schemeClr val="tx1"/>
                          </a:solidFill>
                          <a:effectLst/>
                          <a:latin typeface="+mn-lt"/>
                          <a:ea typeface="+mn-ea"/>
                          <a:cs typeface="Arial" panose="020B0604020202020204" pitchFamily="34" charset="0"/>
                        </a:rPr>
                        <a:t>The Chief Constable is therefore a single service entity.</a:t>
                      </a:r>
                      <a:endParaRPr lang="en-GB" sz="1200" b="1" dirty="0">
                        <a:solidFill>
                          <a:schemeClr val="tx1"/>
                        </a:solidFill>
                        <a:latin typeface="+mn-lt"/>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endParaRPr lang="en-GB" sz="1200" b="1" dirty="0">
                        <a:solidFill>
                          <a:schemeClr val="tx1"/>
                        </a:solidFill>
                        <a:latin typeface="+mn-lt"/>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9766314"/>
                  </a:ext>
                </a:extLst>
              </a:tr>
            </a:tbl>
          </a:graphicData>
        </a:graphic>
      </p:graphicFrame>
    </p:spTree>
    <p:extLst>
      <p:ext uri="{BB962C8B-B14F-4D97-AF65-F5344CB8AC3E}">
        <p14:creationId xmlns:p14="http://schemas.microsoft.com/office/powerpoint/2010/main" val="29444635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67446" y="0"/>
            <a:ext cx="338554" cy="6876000"/>
          </a:xfrm>
          <a:prstGeom prst="rect">
            <a:avLst/>
          </a:prstGeom>
          <a:solidFill>
            <a:srgbClr val="7030A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NOTES TO THE ACCOUNTS       </a:t>
            </a:r>
            <a:r>
              <a:rPr lang="en-GB" sz="1000" b="1" dirty="0">
                <a:solidFill>
                  <a:schemeClr val="bg1"/>
                </a:solidFill>
              </a:rPr>
              <a:t>|       STATEMENT OF ACCOUNTS – 2021-22</a:t>
            </a:r>
            <a:endParaRPr lang="en-GB" sz="1000" dirty="0">
              <a:solidFill>
                <a:schemeClr val="bg1"/>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2" y="6356358"/>
            <a:ext cx="315109" cy="365125"/>
          </a:xfrm>
        </p:spPr>
        <p:txBody>
          <a:bodyPr vert="horz"/>
          <a:lstStyle/>
          <a:p>
            <a:fld id="{97D3BC75-7245-4D53-964E-6D1A27AF082C}" type="slidenum">
              <a:rPr lang="en-GB" sz="1000" smtClean="0">
                <a:solidFill>
                  <a:schemeClr val="bg1"/>
                </a:solidFill>
              </a:rPr>
              <a:t>59</a:t>
            </a:fld>
            <a:endParaRPr lang="en-GB" sz="1000" dirty="0">
              <a:solidFill>
                <a:schemeClr val="bg1"/>
              </a:solidFill>
            </a:endParaRPr>
          </a:p>
        </p:txBody>
      </p:sp>
      <p:graphicFrame>
        <p:nvGraphicFramePr>
          <p:cNvPr id="5" name="Table 4">
            <a:extLst>
              <a:ext uri="{FF2B5EF4-FFF2-40B4-BE49-F238E27FC236}">
                <a16:creationId xmlns:a16="http://schemas.microsoft.com/office/drawing/2014/main" id="{4E56888E-3048-4B03-ABB3-6205C656645A}"/>
              </a:ext>
            </a:extLst>
          </p:cNvPr>
          <p:cNvGraphicFramePr>
            <a:graphicFrameLocks noGrp="1"/>
          </p:cNvGraphicFramePr>
          <p:nvPr>
            <p:extLst>
              <p:ext uri="{D42A27DB-BD31-4B8C-83A1-F6EECF244321}">
                <p14:modId xmlns:p14="http://schemas.microsoft.com/office/powerpoint/2010/main" val="3071673766"/>
              </p:ext>
            </p:extLst>
          </p:nvPr>
        </p:nvGraphicFramePr>
        <p:xfrm>
          <a:off x="370035" y="475103"/>
          <a:ext cx="8931567" cy="1347960"/>
        </p:xfrm>
        <a:graphic>
          <a:graphicData uri="http://schemas.openxmlformats.org/drawingml/2006/table">
            <a:tbl>
              <a:tblPr firstRow="1" bandRow="1">
                <a:tableStyleId>{2D5ABB26-0587-4C30-8999-92F81FD0307C}</a:tableStyleId>
              </a:tblPr>
              <a:tblGrid>
                <a:gridCol w="2977189">
                  <a:extLst>
                    <a:ext uri="{9D8B030D-6E8A-4147-A177-3AD203B41FA5}">
                      <a16:colId xmlns:a16="http://schemas.microsoft.com/office/drawing/2014/main" val="2868856792"/>
                    </a:ext>
                  </a:extLst>
                </a:gridCol>
                <a:gridCol w="2977189">
                  <a:extLst>
                    <a:ext uri="{9D8B030D-6E8A-4147-A177-3AD203B41FA5}">
                      <a16:colId xmlns:a16="http://schemas.microsoft.com/office/drawing/2014/main" val="1651142004"/>
                    </a:ext>
                  </a:extLst>
                </a:gridCol>
                <a:gridCol w="2977189">
                  <a:extLst>
                    <a:ext uri="{9D8B030D-6E8A-4147-A177-3AD203B41FA5}">
                      <a16:colId xmlns:a16="http://schemas.microsoft.com/office/drawing/2014/main" val="547597477"/>
                    </a:ext>
                  </a:extLst>
                </a:gridCol>
              </a:tblGrid>
              <a:tr h="124529">
                <a:tc gridSpan="3">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GB" sz="1400" b="1" dirty="0">
                          <a:solidFill>
                            <a:srgbClr val="7030A0"/>
                          </a:solidFill>
                          <a:latin typeface="+mn-lt"/>
                          <a:ea typeface="Verdana" panose="020B0604030504040204" pitchFamily="34" charset="0"/>
                          <a:cs typeface="Arial" panose="020B0604020202020204" pitchFamily="34" charset="0"/>
                        </a:rPr>
                        <a:t>Note 9 – Joint Operations &amp; Associate Entities</a:t>
                      </a: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400" dirty="0">
                        <a:latin typeface="Verdana" panose="020B0604030504040204" pitchFamily="34" charset="0"/>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4591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400" dirty="0">
                        <a:latin typeface="Verdana" panose="020B0604030504040204" pitchFamily="34" charset="0"/>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8336446"/>
                  </a:ext>
                </a:extLst>
              </a:tr>
              <a:tr h="300191">
                <a:tc>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GB" sz="1200" kern="1200" dirty="0">
                          <a:solidFill>
                            <a:schemeClr val="tx1"/>
                          </a:solidFill>
                          <a:effectLst/>
                          <a:latin typeface="+mn-lt"/>
                          <a:ea typeface="+mn-ea"/>
                          <a:cs typeface="Arial" panose="020B0604020202020204" pitchFamily="34" charset="0"/>
                        </a:rPr>
                        <a:t>These are accounted for in accordance with IAS 31 - Interests in Joint Ventures, according to agreed proportions of use. They are all governed by Section 22 Agreements.</a:t>
                      </a:r>
                    </a:p>
                    <a:p>
                      <a:pPr marL="0" marR="0" lvl="0" indent="0" algn="just" defTabSz="914400" rtl="0" eaLnBrk="1" fontAlgn="auto" latinLnBrk="0" hangingPunct="1">
                        <a:lnSpc>
                          <a:spcPct val="100000"/>
                        </a:lnSpc>
                        <a:spcBef>
                          <a:spcPts val="0"/>
                        </a:spcBef>
                        <a:spcAft>
                          <a:spcPts val="600"/>
                        </a:spcAft>
                        <a:buClrTx/>
                        <a:buSzTx/>
                        <a:buFontTx/>
                        <a:buNone/>
                        <a:tabLst/>
                        <a:defRPr/>
                      </a:pPr>
                      <a:endParaRPr lang="en-GB" sz="1200" b="1" kern="1200" dirty="0">
                        <a:solidFill>
                          <a:schemeClr val="tx1"/>
                        </a:solidFill>
                        <a:effectLst/>
                        <a:latin typeface="+mn-lt"/>
                        <a:ea typeface="+mn-ea"/>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200" kern="1200" dirty="0">
                          <a:solidFill>
                            <a:schemeClr val="tx1"/>
                          </a:solidFill>
                          <a:effectLst/>
                          <a:latin typeface="+mn-lt"/>
                          <a:ea typeface="+mn-ea"/>
                          <a:cs typeface="Arial" panose="020B0604020202020204" pitchFamily="34" charset="0"/>
                        </a:rPr>
                        <a:t>The cost relating to these activities are shown within the accounts. Full details are included within the Group Accounts.</a:t>
                      </a:r>
                    </a:p>
                    <a:p>
                      <a:pPr marL="0" lvl="0" indent="0" algn="just">
                        <a:spcBef>
                          <a:spcPts val="0"/>
                        </a:spcBef>
                        <a:spcAft>
                          <a:spcPts val="600"/>
                        </a:spcAft>
                        <a:buFont typeface="Arial" panose="020B0604020202020204" pitchFamily="34" charset="0"/>
                        <a:buNone/>
                      </a:pPr>
                      <a:endParaRPr lang="en-GB" sz="1200" kern="1200" dirty="0">
                        <a:solidFill>
                          <a:schemeClr val="tx1"/>
                        </a:solidFill>
                        <a:effectLst/>
                        <a:latin typeface="+mn-lt"/>
                        <a:ea typeface="+mn-ea"/>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Bef>
                          <a:spcPts val="0"/>
                        </a:spcBef>
                        <a:spcAft>
                          <a:spcPts val="600"/>
                        </a:spcAft>
                      </a:pPr>
                      <a:endParaRPr lang="en-GB" sz="1200" b="1" dirty="0">
                        <a:solidFill>
                          <a:schemeClr val="tx1">
                            <a:lumMod val="50000"/>
                            <a:lumOff val="50000"/>
                          </a:schemeClr>
                        </a:solidFill>
                        <a:latin typeface="+mn-lt"/>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9766314"/>
                  </a:ext>
                </a:extLst>
              </a:tr>
            </a:tbl>
          </a:graphicData>
        </a:graphic>
      </p:graphicFrame>
      <p:sp>
        <p:nvSpPr>
          <p:cNvPr id="3" name="TextBox 2"/>
          <p:cNvSpPr txBox="1"/>
          <p:nvPr/>
        </p:nvSpPr>
        <p:spPr>
          <a:xfrm>
            <a:off x="370936" y="2093309"/>
            <a:ext cx="5736566" cy="276999"/>
          </a:xfrm>
          <a:prstGeom prst="rect">
            <a:avLst/>
          </a:prstGeom>
          <a:noFill/>
        </p:spPr>
        <p:txBody>
          <a:bodyPr wrap="square" rtlCol="0">
            <a:spAutoFit/>
          </a:bodyPr>
          <a:lstStyle/>
          <a:p>
            <a:r>
              <a:rPr lang="en-GB" sz="1200" dirty="0">
                <a:cs typeface="Arial" panose="020B0604020202020204" pitchFamily="34" charset="0"/>
              </a:rPr>
              <a:t>The OPCC's share of Joint Operations (JO's) is as follows</a:t>
            </a:r>
            <a:r>
              <a:rPr lang="en-GB" sz="1200" dirty="0">
                <a:latin typeface="Arial" panose="020B0604020202020204" pitchFamily="34" charset="0"/>
                <a:cs typeface="Arial" panose="020B0604020202020204" pitchFamily="34" charset="0"/>
              </a:rPr>
              <a:t>:</a:t>
            </a:r>
          </a:p>
        </p:txBody>
      </p:sp>
      <p:sp>
        <p:nvSpPr>
          <p:cNvPr id="8" name="TextBox 7"/>
          <p:cNvSpPr txBox="1"/>
          <p:nvPr/>
        </p:nvSpPr>
        <p:spPr>
          <a:xfrm>
            <a:off x="447675" y="5865754"/>
            <a:ext cx="5736566" cy="276999"/>
          </a:xfrm>
          <a:prstGeom prst="rect">
            <a:avLst/>
          </a:prstGeom>
          <a:noFill/>
        </p:spPr>
        <p:txBody>
          <a:bodyPr wrap="square" rtlCol="0">
            <a:spAutoFit/>
          </a:bodyPr>
          <a:lstStyle/>
          <a:p>
            <a:r>
              <a:rPr lang="en-GB" sz="1200" dirty="0">
                <a:cs typeface="Arial" panose="020B0604020202020204" pitchFamily="34" charset="0"/>
              </a:rPr>
              <a:t>The OPCC does not have any Associate Entities in 2021-22.</a:t>
            </a:r>
          </a:p>
        </p:txBody>
      </p:sp>
      <p:graphicFrame>
        <p:nvGraphicFramePr>
          <p:cNvPr id="7" name="Table 6"/>
          <p:cNvGraphicFramePr>
            <a:graphicFrameLocks noGrp="1"/>
          </p:cNvGraphicFramePr>
          <p:nvPr>
            <p:extLst>
              <p:ext uri="{D42A27DB-BD31-4B8C-83A1-F6EECF244321}">
                <p14:modId xmlns:p14="http://schemas.microsoft.com/office/powerpoint/2010/main" val="652411148"/>
              </p:ext>
            </p:extLst>
          </p:nvPr>
        </p:nvGraphicFramePr>
        <p:xfrm>
          <a:off x="447675" y="2492215"/>
          <a:ext cx="8853928" cy="3066440"/>
        </p:xfrm>
        <a:graphic>
          <a:graphicData uri="http://schemas.openxmlformats.org/drawingml/2006/table">
            <a:tbl>
              <a:tblPr/>
              <a:tblGrid>
                <a:gridCol w="1302147">
                  <a:extLst>
                    <a:ext uri="{9D8B030D-6E8A-4147-A177-3AD203B41FA5}">
                      <a16:colId xmlns:a16="http://schemas.microsoft.com/office/drawing/2014/main" val="20000"/>
                    </a:ext>
                  </a:extLst>
                </a:gridCol>
                <a:gridCol w="4137412">
                  <a:extLst>
                    <a:ext uri="{9D8B030D-6E8A-4147-A177-3AD203B41FA5}">
                      <a16:colId xmlns:a16="http://schemas.microsoft.com/office/drawing/2014/main" val="20001"/>
                    </a:ext>
                  </a:extLst>
                </a:gridCol>
                <a:gridCol w="1138123">
                  <a:extLst>
                    <a:ext uri="{9D8B030D-6E8A-4147-A177-3AD203B41FA5}">
                      <a16:colId xmlns:a16="http://schemas.microsoft.com/office/drawing/2014/main" val="20002"/>
                    </a:ext>
                  </a:extLst>
                </a:gridCol>
                <a:gridCol w="1138123">
                  <a:extLst>
                    <a:ext uri="{9D8B030D-6E8A-4147-A177-3AD203B41FA5}">
                      <a16:colId xmlns:a16="http://schemas.microsoft.com/office/drawing/2014/main" val="20003"/>
                    </a:ext>
                  </a:extLst>
                </a:gridCol>
                <a:gridCol w="1138123">
                  <a:extLst>
                    <a:ext uri="{9D8B030D-6E8A-4147-A177-3AD203B41FA5}">
                      <a16:colId xmlns:a16="http://schemas.microsoft.com/office/drawing/2014/main" val="20004"/>
                    </a:ext>
                  </a:extLst>
                </a:gridCol>
              </a:tblGrid>
              <a:tr h="195149">
                <a:tc>
                  <a:txBody>
                    <a:bodyPr/>
                    <a:lstStyle/>
                    <a:p>
                      <a:pPr algn="ctr" fontAlgn="ctr"/>
                      <a:r>
                        <a:rPr lang="en-GB" sz="1200" b="1" i="0" u="none" strike="noStrike" dirty="0">
                          <a:solidFill>
                            <a:srgbClr val="FFFFFF"/>
                          </a:solidFill>
                          <a:effectLst/>
                          <a:latin typeface="+mn-lt"/>
                        </a:rPr>
                        <a:t> </a:t>
                      </a:r>
                    </a:p>
                  </a:txBody>
                  <a:tcPr marL="0" marR="0" marT="0" marB="0" anchor="ctr">
                    <a:lnL w="12700" cap="flat" cmpd="sng" algn="ctr">
                      <a:solidFill>
                        <a:srgbClr val="60497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60497A"/>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7030A0"/>
                    </a:solidFill>
                  </a:tcPr>
                </a:tc>
                <a:tc>
                  <a:txBody>
                    <a:bodyPr/>
                    <a:lstStyle/>
                    <a:p>
                      <a:pPr algn="ctr" fontAlgn="ctr"/>
                      <a:r>
                        <a:rPr lang="en-GB" sz="1200" b="1" i="0" u="none" strike="noStrike" dirty="0">
                          <a:solidFill>
                            <a:srgbClr val="FFFFFF"/>
                          </a:solidFill>
                          <a:effectLst/>
                          <a:latin typeface="+mn-lt"/>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60497A"/>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7030A0"/>
                    </a:solidFill>
                  </a:tcPr>
                </a:tc>
                <a:tc gridSpan="3">
                  <a:txBody>
                    <a:bodyPr/>
                    <a:lstStyle/>
                    <a:p>
                      <a:pPr algn="ctr" fontAlgn="ctr"/>
                      <a:r>
                        <a:rPr lang="en-GB" sz="1200" b="1" i="0" u="none" strike="noStrike" dirty="0">
                          <a:solidFill>
                            <a:srgbClr val="FFFFFF"/>
                          </a:solidFill>
                          <a:effectLst/>
                          <a:latin typeface="+mn-lt"/>
                        </a:rPr>
                        <a:t>2021-22</a:t>
                      </a:r>
                    </a:p>
                  </a:txBody>
                  <a:tcPr marL="0" marR="0"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60497A"/>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30A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95149">
                <a:tc>
                  <a:txBody>
                    <a:bodyPr/>
                    <a:lstStyle/>
                    <a:p>
                      <a:pPr algn="ctr" fontAlgn="ctr"/>
                      <a:r>
                        <a:rPr lang="en-GB" sz="1200" b="1" i="0" u="none" strike="noStrike" dirty="0">
                          <a:solidFill>
                            <a:srgbClr val="FFFFFF"/>
                          </a:solidFill>
                          <a:effectLst/>
                          <a:latin typeface="+mn-lt"/>
                        </a:rPr>
                        <a:t>Ownership</a:t>
                      </a:r>
                    </a:p>
                  </a:txBody>
                  <a:tcPr marL="0" marR="0" marT="0" marB="0" anchor="ctr">
                    <a:lnL w="12700" cap="flat" cmpd="sng" algn="ctr">
                      <a:solidFill>
                        <a:srgbClr val="60497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7030A0"/>
                    </a:solidFill>
                  </a:tcPr>
                </a:tc>
                <a:tc>
                  <a:txBody>
                    <a:bodyPr/>
                    <a:lstStyle/>
                    <a:p>
                      <a:pPr algn="ctr" fontAlgn="ctr"/>
                      <a:r>
                        <a:rPr lang="en-GB" sz="1200" b="1" i="0" u="none" strike="noStrike" dirty="0">
                          <a:solidFill>
                            <a:srgbClr val="FFFFFF"/>
                          </a:solidFill>
                          <a:effectLst/>
                          <a:latin typeface="+mn-lt"/>
                        </a:rPr>
                        <a:t>Arrangement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7030A0"/>
                    </a:solidFill>
                  </a:tcPr>
                </a:tc>
                <a:tc>
                  <a:txBody>
                    <a:bodyPr/>
                    <a:lstStyle/>
                    <a:p>
                      <a:pPr algn="ctr" fontAlgn="ctr"/>
                      <a:r>
                        <a:rPr lang="en-GB" sz="1200" b="1" i="0" u="none" strike="noStrike" dirty="0">
                          <a:solidFill>
                            <a:srgbClr val="FFFFFF"/>
                          </a:solidFill>
                          <a:effectLst/>
                          <a:latin typeface="+mn-lt"/>
                        </a:rPr>
                        <a:t>Expenditure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7030A0"/>
                    </a:solidFill>
                  </a:tcPr>
                </a:tc>
                <a:tc>
                  <a:txBody>
                    <a:bodyPr/>
                    <a:lstStyle/>
                    <a:p>
                      <a:pPr algn="ctr" fontAlgn="ctr"/>
                      <a:r>
                        <a:rPr lang="en-GB" sz="1200" b="1" i="0" u="none" strike="noStrike" dirty="0">
                          <a:solidFill>
                            <a:srgbClr val="FFFFFF"/>
                          </a:solidFill>
                          <a:effectLst/>
                          <a:latin typeface="+mn-lt"/>
                        </a:rPr>
                        <a:t>Income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7030A0"/>
                    </a:solidFill>
                  </a:tcPr>
                </a:tc>
                <a:tc>
                  <a:txBody>
                    <a:bodyPr/>
                    <a:lstStyle/>
                    <a:p>
                      <a:pPr algn="ctr" fontAlgn="ctr"/>
                      <a:r>
                        <a:rPr lang="en-GB" sz="1200" b="1" i="0" u="none" strike="noStrike" dirty="0">
                          <a:solidFill>
                            <a:srgbClr val="FFFFFF"/>
                          </a:solidFill>
                          <a:effectLst/>
                          <a:latin typeface="+mn-lt"/>
                        </a:rPr>
                        <a:t>Net</a:t>
                      </a:r>
                    </a:p>
                  </a:txBody>
                  <a:tcPr marL="0" marR="0"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7030A0"/>
                    </a:solidFill>
                  </a:tcPr>
                </a:tc>
                <a:extLst>
                  <a:ext uri="{0D108BD9-81ED-4DB2-BD59-A6C34878D82A}">
                    <a16:rowId xmlns:a16="http://schemas.microsoft.com/office/drawing/2014/main" val="10001"/>
                  </a:ext>
                </a:extLst>
              </a:tr>
              <a:tr h="204906">
                <a:tc>
                  <a:txBody>
                    <a:bodyPr/>
                    <a:lstStyle/>
                    <a:p>
                      <a:pPr algn="ctr" fontAlgn="ctr"/>
                      <a:r>
                        <a:rPr lang="en-GB" sz="1200" b="1" i="0" u="none" strike="noStrike" dirty="0">
                          <a:solidFill>
                            <a:schemeClr val="bg1"/>
                          </a:solidFill>
                          <a:effectLst/>
                          <a:latin typeface="+mn-lt"/>
                        </a:rPr>
                        <a:t>%</a:t>
                      </a:r>
                    </a:p>
                  </a:txBody>
                  <a:tcPr marL="0" marR="0" marT="0" marB="0" anchor="ctr">
                    <a:lnL w="12700" cap="flat" cmpd="sng" algn="ctr">
                      <a:solidFill>
                        <a:srgbClr val="60497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60497A"/>
                      </a:solidFill>
                      <a:prstDash val="solid"/>
                      <a:round/>
                      <a:headEnd type="none" w="med" len="med"/>
                      <a:tailEnd type="none" w="med" len="med"/>
                    </a:lnB>
                    <a:solidFill>
                      <a:srgbClr val="7030A0"/>
                    </a:solidFill>
                  </a:tcPr>
                </a:tc>
                <a:tc>
                  <a:txBody>
                    <a:bodyPr/>
                    <a:lstStyle/>
                    <a:p>
                      <a:pPr algn="ctr" fontAlgn="ctr"/>
                      <a:r>
                        <a:rPr lang="en-GB" sz="1200" b="1" i="0" u="none" strike="noStrike" dirty="0">
                          <a:solidFill>
                            <a:schemeClr val="bg1"/>
                          </a:solidFill>
                          <a:effectLst/>
                          <a:latin typeface="+mn-lt"/>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7030A0"/>
                    </a:solidFill>
                  </a:tcPr>
                </a:tc>
                <a:tc>
                  <a:txBody>
                    <a:bodyPr/>
                    <a:lstStyle/>
                    <a:p>
                      <a:pPr algn="ctr" fontAlgn="ctr"/>
                      <a:r>
                        <a:rPr lang="en-GB" sz="1200" b="1" i="0" u="none" strike="noStrike" dirty="0">
                          <a:solidFill>
                            <a:schemeClr val="bg1"/>
                          </a:solidFill>
                          <a:effectLst/>
                          <a:latin typeface="+mn-lt"/>
                        </a:rPr>
                        <a:t>£000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60497A"/>
                      </a:solidFill>
                      <a:prstDash val="solid"/>
                      <a:round/>
                      <a:headEnd type="none" w="med" len="med"/>
                      <a:tailEnd type="none" w="med" len="med"/>
                    </a:lnB>
                    <a:solidFill>
                      <a:srgbClr val="7030A0"/>
                    </a:solidFill>
                  </a:tcPr>
                </a:tc>
                <a:tc>
                  <a:txBody>
                    <a:bodyPr/>
                    <a:lstStyle/>
                    <a:p>
                      <a:pPr algn="ctr" fontAlgn="ctr"/>
                      <a:r>
                        <a:rPr lang="en-GB" sz="1200" b="1" i="0" u="none" strike="noStrike" dirty="0">
                          <a:solidFill>
                            <a:schemeClr val="bg1"/>
                          </a:solidFill>
                          <a:effectLst/>
                          <a:latin typeface="+mn-lt"/>
                        </a:rPr>
                        <a:t>£000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60497A"/>
                      </a:solidFill>
                      <a:prstDash val="solid"/>
                      <a:round/>
                      <a:headEnd type="none" w="med" len="med"/>
                      <a:tailEnd type="none" w="med" len="med"/>
                    </a:lnB>
                    <a:solidFill>
                      <a:srgbClr val="7030A0"/>
                    </a:solidFill>
                  </a:tcPr>
                </a:tc>
                <a:tc>
                  <a:txBody>
                    <a:bodyPr/>
                    <a:lstStyle/>
                    <a:p>
                      <a:pPr algn="ctr" fontAlgn="ctr"/>
                      <a:r>
                        <a:rPr lang="en-GB" sz="1200" b="1" i="0" u="none" strike="noStrike" dirty="0">
                          <a:solidFill>
                            <a:schemeClr val="bg1"/>
                          </a:solidFill>
                          <a:effectLst/>
                          <a:latin typeface="+mn-lt"/>
                        </a:rPr>
                        <a:t>£000</a:t>
                      </a:r>
                    </a:p>
                  </a:txBody>
                  <a:tcPr marL="0" marR="0"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60497A"/>
                      </a:solidFill>
                      <a:prstDash val="solid"/>
                      <a:round/>
                      <a:headEnd type="none" w="med" len="med"/>
                      <a:tailEnd type="none" w="med" len="med"/>
                    </a:lnB>
                    <a:solidFill>
                      <a:srgbClr val="7030A0"/>
                    </a:solidFill>
                  </a:tcPr>
                </a:tc>
                <a:extLst>
                  <a:ext uri="{0D108BD9-81ED-4DB2-BD59-A6C34878D82A}">
                    <a16:rowId xmlns:a16="http://schemas.microsoft.com/office/drawing/2014/main" val="10002"/>
                  </a:ext>
                </a:extLst>
              </a:tr>
              <a:tr h="195149">
                <a:tc>
                  <a:txBody>
                    <a:bodyPr/>
                    <a:lstStyle/>
                    <a:p>
                      <a:pPr algn="l" fontAlgn="b"/>
                      <a:r>
                        <a:rPr lang="en-GB" sz="1200" b="0" i="0" u="none" strike="noStrike" dirty="0">
                          <a:solidFill>
                            <a:schemeClr val="tx1"/>
                          </a:solidFill>
                          <a:effectLst/>
                          <a:latin typeface="+mn-lt"/>
                        </a:rPr>
                        <a:t> </a:t>
                      </a:r>
                    </a:p>
                  </a:txBody>
                  <a:tcPr marL="0" marR="0" marT="0" marB="0" anchor="b">
                    <a:lnL w="12700" cap="flat" cmpd="sng" algn="ctr">
                      <a:solidFill>
                        <a:srgbClr val="60497A"/>
                      </a:solidFill>
                      <a:prstDash val="solid"/>
                      <a:round/>
                      <a:headEnd type="none" w="med" len="med"/>
                      <a:tailEnd type="none" w="med" len="med"/>
                    </a:lnL>
                    <a:lnR w="12700" cap="flat" cmpd="sng" algn="ctr">
                      <a:solidFill>
                        <a:srgbClr val="60497A"/>
                      </a:solidFill>
                      <a:prstDash val="solid"/>
                      <a:round/>
                      <a:headEnd type="none" w="med" len="med"/>
                      <a:tailEnd type="none" w="med" len="med"/>
                    </a:lnR>
                    <a:lnT w="12700" cap="flat" cmpd="sng" algn="ctr">
                      <a:solidFill>
                        <a:srgbClr val="60497A"/>
                      </a:solidFill>
                      <a:prstDash val="solid"/>
                      <a:round/>
                      <a:headEnd type="none" w="med" len="med"/>
                      <a:tailEnd type="none" w="med" len="med"/>
                    </a:lnT>
                    <a:lnB>
                      <a:noFill/>
                    </a:lnB>
                  </a:tcPr>
                </a:tc>
                <a:tc>
                  <a:txBody>
                    <a:bodyPr/>
                    <a:lstStyle/>
                    <a:p>
                      <a:pPr algn="l" fontAlgn="b"/>
                      <a:endParaRPr lang="en-GB" sz="1200" b="0" i="0" u="none" strike="noStrike" dirty="0">
                        <a:solidFill>
                          <a:srgbClr val="000000"/>
                        </a:solidFill>
                        <a:effectLst/>
                        <a:latin typeface="+mn-lt"/>
                      </a:endParaRPr>
                    </a:p>
                  </a:txBody>
                  <a:tcPr marL="0" marR="0" marT="0" marB="0" anchor="b">
                    <a:lnL w="12700" cap="flat" cmpd="sng" algn="ctr">
                      <a:solidFill>
                        <a:srgbClr val="60497A"/>
                      </a:solidFill>
                      <a:prstDash val="solid"/>
                      <a:round/>
                      <a:headEnd type="none" w="med" len="med"/>
                      <a:tailEnd type="none" w="med" len="med"/>
                    </a:lnL>
                    <a:lnR w="12700" cap="flat" cmpd="sng" algn="ctr">
                      <a:solidFill>
                        <a:srgbClr val="60497A"/>
                      </a:solidFill>
                      <a:prstDash val="solid"/>
                      <a:round/>
                      <a:headEnd type="none" w="med" len="med"/>
                      <a:tailEnd type="none" w="med" len="med"/>
                    </a:lnR>
                    <a:lnT w="12700" cap="flat" cmpd="sng" algn="ctr">
                      <a:solidFill>
                        <a:srgbClr val="7030A0"/>
                      </a:solidFill>
                      <a:prstDash val="solid"/>
                      <a:round/>
                      <a:headEnd type="none" w="med" len="med"/>
                      <a:tailEnd type="none" w="med" len="med"/>
                    </a:lnT>
                    <a:lnB>
                      <a:noFill/>
                    </a:lnB>
                  </a:tcPr>
                </a:tc>
                <a:tc>
                  <a:txBody>
                    <a:bodyPr/>
                    <a:lstStyle/>
                    <a:p>
                      <a:pPr algn="r" fontAlgn="ctr"/>
                      <a:endParaRPr lang="en-GB" sz="1200" b="0" i="0" u="none" strike="noStrike" dirty="0">
                        <a:solidFill>
                          <a:srgbClr val="000000"/>
                        </a:solidFill>
                        <a:effectLst/>
                        <a:latin typeface="+mn-lt"/>
                      </a:endParaRPr>
                    </a:p>
                  </a:txBody>
                  <a:tcPr marL="0" marR="0" marT="0" marB="0" anchor="ctr">
                    <a:lnL w="12700" cap="flat" cmpd="sng" algn="ctr">
                      <a:solidFill>
                        <a:srgbClr val="60497A"/>
                      </a:solidFill>
                      <a:prstDash val="solid"/>
                      <a:round/>
                      <a:headEnd type="none" w="med" len="med"/>
                      <a:tailEnd type="none" w="med" len="med"/>
                    </a:lnL>
                    <a:lnR w="12700" cap="flat" cmpd="sng" algn="ctr">
                      <a:solidFill>
                        <a:srgbClr val="60497A"/>
                      </a:solidFill>
                      <a:prstDash val="solid"/>
                      <a:round/>
                      <a:headEnd type="none" w="med" len="med"/>
                      <a:tailEnd type="none" w="med" len="med"/>
                    </a:lnR>
                    <a:lnT w="12700" cap="flat" cmpd="sng" algn="ctr">
                      <a:solidFill>
                        <a:srgbClr val="60497A"/>
                      </a:solidFill>
                      <a:prstDash val="solid"/>
                      <a:round/>
                      <a:headEnd type="none" w="med" len="med"/>
                      <a:tailEnd type="none" w="med" len="med"/>
                    </a:lnT>
                    <a:lnB>
                      <a:noFill/>
                    </a:lnB>
                    <a:solidFill>
                      <a:srgbClr val="CC66FF"/>
                    </a:solidFill>
                  </a:tcPr>
                </a:tc>
                <a:tc>
                  <a:txBody>
                    <a:bodyPr/>
                    <a:lstStyle/>
                    <a:p>
                      <a:pPr algn="r" fontAlgn="ctr"/>
                      <a:endParaRPr lang="en-GB" sz="1200" b="0" i="0" u="none" strike="noStrike" dirty="0">
                        <a:solidFill>
                          <a:srgbClr val="000000"/>
                        </a:solidFill>
                        <a:effectLst/>
                        <a:latin typeface="+mn-lt"/>
                      </a:endParaRPr>
                    </a:p>
                  </a:txBody>
                  <a:tcPr marL="0" marR="0" marT="0" marB="0" anchor="ctr">
                    <a:lnL w="12700" cap="flat" cmpd="sng" algn="ctr">
                      <a:solidFill>
                        <a:srgbClr val="60497A"/>
                      </a:solidFill>
                      <a:prstDash val="solid"/>
                      <a:round/>
                      <a:headEnd type="none" w="med" len="med"/>
                      <a:tailEnd type="none" w="med" len="med"/>
                    </a:lnL>
                    <a:lnR w="12700" cap="flat" cmpd="sng" algn="ctr">
                      <a:solidFill>
                        <a:srgbClr val="60497A"/>
                      </a:solidFill>
                      <a:prstDash val="solid"/>
                      <a:round/>
                      <a:headEnd type="none" w="med" len="med"/>
                      <a:tailEnd type="none" w="med" len="med"/>
                    </a:lnR>
                    <a:lnT w="12700" cap="flat" cmpd="sng" algn="ctr">
                      <a:solidFill>
                        <a:srgbClr val="60497A"/>
                      </a:solidFill>
                      <a:prstDash val="solid"/>
                      <a:round/>
                      <a:headEnd type="none" w="med" len="med"/>
                      <a:tailEnd type="none" w="med" len="med"/>
                    </a:lnT>
                    <a:lnB>
                      <a:noFill/>
                    </a:lnB>
                    <a:solidFill>
                      <a:srgbClr val="CC66FF"/>
                    </a:solidFill>
                  </a:tcPr>
                </a:tc>
                <a:tc>
                  <a:txBody>
                    <a:bodyPr/>
                    <a:lstStyle/>
                    <a:p>
                      <a:pPr algn="r" fontAlgn="ctr"/>
                      <a:endParaRPr lang="en-GB" sz="1200" b="0" i="0" u="none" strike="noStrike" dirty="0">
                        <a:solidFill>
                          <a:srgbClr val="000000"/>
                        </a:solidFill>
                        <a:effectLst/>
                        <a:latin typeface="+mn-lt"/>
                      </a:endParaRPr>
                    </a:p>
                  </a:txBody>
                  <a:tcPr marL="0" marR="0" marT="0" marB="0" anchor="ctr">
                    <a:lnL w="12700" cap="flat" cmpd="sng" algn="ctr">
                      <a:solidFill>
                        <a:srgbClr val="60497A"/>
                      </a:solidFill>
                      <a:prstDash val="solid"/>
                      <a:round/>
                      <a:headEnd type="none" w="med" len="med"/>
                      <a:tailEnd type="none" w="med" len="med"/>
                    </a:lnL>
                    <a:lnR w="12700" cap="flat" cmpd="sng" algn="ctr">
                      <a:solidFill>
                        <a:srgbClr val="60497A"/>
                      </a:solidFill>
                      <a:prstDash val="solid"/>
                      <a:round/>
                      <a:headEnd type="none" w="med" len="med"/>
                      <a:tailEnd type="none" w="med" len="med"/>
                    </a:lnR>
                    <a:lnT w="12700" cap="flat" cmpd="sng" algn="ctr">
                      <a:solidFill>
                        <a:srgbClr val="60497A"/>
                      </a:solidFill>
                      <a:prstDash val="solid"/>
                      <a:round/>
                      <a:headEnd type="none" w="med" len="med"/>
                      <a:tailEnd type="none" w="med" len="med"/>
                    </a:lnT>
                    <a:lnB>
                      <a:noFill/>
                    </a:lnB>
                    <a:solidFill>
                      <a:srgbClr val="CC66FF"/>
                    </a:solidFill>
                  </a:tcPr>
                </a:tc>
                <a:extLst>
                  <a:ext uri="{0D108BD9-81ED-4DB2-BD59-A6C34878D82A}">
                    <a16:rowId xmlns:a16="http://schemas.microsoft.com/office/drawing/2014/main" val="4167095126"/>
                  </a:ext>
                </a:extLst>
              </a:tr>
              <a:tr h="195149">
                <a:tc>
                  <a:txBody>
                    <a:bodyPr/>
                    <a:lstStyle/>
                    <a:p>
                      <a:pPr algn="ctr" fontAlgn="b"/>
                      <a:r>
                        <a:rPr lang="en-GB" sz="1200" b="0" i="0" u="none" strike="noStrike" dirty="0">
                          <a:solidFill>
                            <a:schemeClr val="tx1"/>
                          </a:solidFill>
                          <a:effectLst/>
                          <a:latin typeface="+mn-lt"/>
                        </a:rPr>
                        <a:t>27.30%</a:t>
                      </a:r>
                    </a:p>
                  </a:txBody>
                  <a:tcPr marL="0" marR="0" marT="0" marB="0" anchor="b">
                    <a:lnL w="12700" cap="flat" cmpd="sng" algn="ctr">
                      <a:solidFill>
                        <a:srgbClr val="60497A"/>
                      </a:solidFill>
                      <a:prstDash val="solid"/>
                      <a:round/>
                      <a:headEnd type="none" w="med" len="med"/>
                      <a:tailEnd type="none" w="med" len="med"/>
                    </a:lnL>
                    <a:lnR w="12700" cap="flat" cmpd="sng" algn="ctr">
                      <a:solidFill>
                        <a:srgbClr val="60497A"/>
                      </a:solidFill>
                      <a:prstDash val="solid"/>
                      <a:round/>
                      <a:headEnd type="none" w="med" len="med"/>
                      <a:tailEnd type="none" w="med" len="med"/>
                    </a:lnR>
                    <a:lnT>
                      <a:noFill/>
                    </a:lnT>
                    <a:lnB>
                      <a:noFill/>
                    </a:lnB>
                  </a:tcPr>
                </a:tc>
                <a:tc>
                  <a:txBody>
                    <a:bodyPr/>
                    <a:lstStyle/>
                    <a:p>
                      <a:pPr algn="l" fontAlgn="b"/>
                      <a:r>
                        <a:rPr lang="en-GB" sz="1200" b="0" i="0" u="none" strike="noStrike" dirty="0">
                          <a:solidFill>
                            <a:srgbClr val="000000"/>
                          </a:solidFill>
                          <a:effectLst/>
                          <a:latin typeface="+mn-lt"/>
                        </a:rPr>
                        <a:t>EM Major Crime</a:t>
                      </a:r>
                    </a:p>
                  </a:txBody>
                  <a:tcPr marL="85725" marR="0" marT="0" marB="0" anchor="b">
                    <a:lnL w="12700" cap="flat" cmpd="sng" algn="ctr">
                      <a:solidFill>
                        <a:srgbClr val="60497A"/>
                      </a:solidFill>
                      <a:prstDash val="solid"/>
                      <a:round/>
                      <a:headEnd type="none" w="med" len="med"/>
                      <a:tailEnd type="none" w="med" len="med"/>
                    </a:lnL>
                    <a:lnR w="12700" cap="flat" cmpd="sng" algn="ctr">
                      <a:solidFill>
                        <a:srgbClr val="60497A"/>
                      </a:solidFill>
                      <a:prstDash val="solid"/>
                      <a:round/>
                      <a:headEnd type="none" w="med" len="med"/>
                      <a:tailEnd type="none" w="med" len="med"/>
                    </a:lnR>
                    <a:lnT>
                      <a:noFill/>
                    </a:lnT>
                    <a:lnB>
                      <a:noFill/>
                    </a:lnB>
                  </a:tcPr>
                </a:tc>
                <a:tc>
                  <a:txBody>
                    <a:bodyPr/>
                    <a:lstStyle/>
                    <a:p>
                      <a:pPr algn="r" fontAlgn="ctr"/>
                      <a:r>
                        <a:rPr lang="en-GB" sz="1200" b="0" i="0" u="none" strike="noStrike" dirty="0">
                          <a:solidFill>
                            <a:srgbClr val="000000"/>
                          </a:solidFill>
                          <a:effectLst/>
                          <a:latin typeface="+mn-lt"/>
                        </a:rPr>
                        <a:t>214</a:t>
                      </a:r>
                    </a:p>
                  </a:txBody>
                  <a:tcPr marL="0" marR="85725" marT="0" marB="0" anchor="ctr">
                    <a:lnL w="12700" cap="flat" cmpd="sng" algn="ctr">
                      <a:solidFill>
                        <a:srgbClr val="60497A"/>
                      </a:solidFill>
                      <a:prstDash val="solid"/>
                      <a:round/>
                      <a:headEnd type="none" w="med" len="med"/>
                      <a:tailEnd type="none" w="med" len="med"/>
                    </a:lnL>
                    <a:lnR w="12700" cap="flat" cmpd="sng" algn="ctr">
                      <a:solidFill>
                        <a:srgbClr val="60497A"/>
                      </a:solidFill>
                      <a:prstDash val="solid"/>
                      <a:round/>
                      <a:headEnd type="none" w="med" len="med"/>
                      <a:tailEnd type="none" w="med" len="med"/>
                    </a:lnR>
                    <a:lnT>
                      <a:noFill/>
                    </a:lnT>
                    <a:lnB>
                      <a:noFill/>
                    </a:lnB>
                    <a:solidFill>
                      <a:srgbClr val="CC66FF"/>
                    </a:solidFill>
                  </a:tcPr>
                </a:tc>
                <a:tc>
                  <a:txBody>
                    <a:bodyPr/>
                    <a:lstStyle/>
                    <a:p>
                      <a:pPr algn="r" fontAlgn="ctr"/>
                      <a:r>
                        <a:rPr lang="en-GB" sz="1200" b="0" i="0" u="none" strike="noStrike" dirty="0">
                          <a:solidFill>
                            <a:srgbClr val="000000"/>
                          </a:solidFill>
                          <a:effectLst/>
                          <a:latin typeface="+mn-lt"/>
                        </a:rPr>
                        <a:t>(212)</a:t>
                      </a:r>
                    </a:p>
                  </a:txBody>
                  <a:tcPr marL="0" marR="85725" marT="0" marB="0" anchor="ctr">
                    <a:lnL w="12700" cap="flat" cmpd="sng" algn="ctr">
                      <a:solidFill>
                        <a:srgbClr val="60497A"/>
                      </a:solidFill>
                      <a:prstDash val="solid"/>
                      <a:round/>
                      <a:headEnd type="none" w="med" len="med"/>
                      <a:tailEnd type="none" w="med" len="med"/>
                    </a:lnL>
                    <a:lnR w="12700" cap="flat" cmpd="sng" algn="ctr">
                      <a:solidFill>
                        <a:srgbClr val="60497A"/>
                      </a:solidFill>
                      <a:prstDash val="solid"/>
                      <a:round/>
                      <a:headEnd type="none" w="med" len="med"/>
                      <a:tailEnd type="none" w="med" len="med"/>
                    </a:lnR>
                    <a:lnT>
                      <a:noFill/>
                    </a:lnT>
                    <a:lnB>
                      <a:noFill/>
                    </a:lnB>
                    <a:solidFill>
                      <a:srgbClr val="CC66FF"/>
                    </a:solidFill>
                  </a:tcPr>
                </a:tc>
                <a:tc>
                  <a:txBody>
                    <a:bodyPr/>
                    <a:lstStyle/>
                    <a:p>
                      <a:pPr algn="r" fontAlgn="ctr"/>
                      <a:r>
                        <a:rPr lang="en-GB" sz="1200" b="0" i="0" u="none" strike="noStrike" dirty="0">
                          <a:solidFill>
                            <a:srgbClr val="000000"/>
                          </a:solidFill>
                          <a:effectLst/>
                          <a:latin typeface="+mn-lt"/>
                        </a:rPr>
                        <a:t>2</a:t>
                      </a:r>
                    </a:p>
                  </a:txBody>
                  <a:tcPr marL="0" marR="85725" marT="0" marB="0" anchor="ctr">
                    <a:lnL w="12700" cap="flat" cmpd="sng" algn="ctr">
                      <a:solidFill>
                        <a:srgbClr val="60497A"/>
                      </a:solidFill>
                      <a:prstDash val="solid"/>
                      <a:round/>
                      <a:headEnd type="none" w="med" len="med"/>
                      <a:tailEnd type="none" w="med" len="med"/>
                    </a:lnL>
                    <a:lnR w="12700" cap="flat" cmpd="sng" algn="ctr">
                      <a:solidFill>
                        <a:srgbClr val="60497A"/>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220393066"/>
                  </a:ext>
                </a:extLst>
              </a:tr>
              <a:tr h="195149">
                <a:tc>
                  <a:txBody>
                    <a:bodyPr/>
                    <a:lstStyle/>
                    <a:p>
                      <a:pPr algn="ctr" fontAlgn="b"/>
                      <a:r>
                        <a:rPr lang="en-GB" sz="1200" b="0" i="0" u="none" strike="noStrike" dirty="0">
                          <a:solidFill>
                            <a:schemeClr val="tx1"/>
                          </a:solidFill>
                          <a:effectLst/>
                          <a:latin typeface="+mn-lt"/>
                        </a:rPr>
                        <a:t>27.30%</a:t>
                      </a:r>
                    </a:p>
                  </a:txBody>
                  <a:tcPr marL="0" marR="0" marT="0" marB="0" anchor="b">
                    <a:lnL w="12700" cap="flat" cmpd="sng" algn="ctr">
                      <a:solidFill>
                        <a:srgbClr val="60497A"/>
                      </a:solidFill>
                      <a:prstDash val="solid"/>
                      <a:round/>
                      <a:headEnd type="none" w="med" len="med"/>
                      <a:tailEnd type="none" w="med" len="med"/>
                    </a:lnL>
                    <a:lnR w="12700" cap="flat" cmpd="sng" algn="ctr">
                      <a:solidFill>
                        <a:srgbClr val="60497A"/>
                      </a:solidFill>
                      <a:prstDash val="solid"/>
                      <a:round/>
                      <a:headEnd type="none" w="med" len="med"/>
                      <a:tailEnd type="none" w="med" len="med"/>
                    </a:lnR>
                    <a:lnT>
                      <a:noFill/>
                    </a:lnT>
                    <a:lnB>
                      <a:noFill/>
                    </a:lnB>
                  </a:tcPr>
                </a:tc>
                <a:tc>
                  <a:txBody>
                    <a:bodyPr/>
                    <a:lstStyle/>
                    <a:p>
                      <a:pPr algn="l" fontAlgn="b"/>
                      <a:r>
                        <a:rPr lang="en-GB" sz="1200" b="0" i="0" u="none" strike="noStrike" dirty="0">
                          <a:solidFill>
                            <a:srgbClr val="000000"/>
                          </a:solidFill>
                          <a:effectLst/>
                          <a:latin typeface="+mn-lt"/>
                        </a:rPr>
                        <a:t>EM Legal Services</a:t>
                      </a:r>
                    </a:p>
                  </a:txBody>
                  <a:tcPr marL="85725" marR="0" marT="0" marB="0" anchor="b">
                    <a:lnL w="12700" cap="flat" cmpd="sng" algn="ctr">
                      <a:solidFill>
                        <a:srgbClr val="60497A"/>
                      </a:solidFill>
                      <a:prstDash val="solid"/>
                      <a:round/>
                      <a:headEnd type="none" w="med" len="med"/>
                      <a:tailEnd type="none" w="med" len="med"/>
                    </a:lnL>
                    <a:lnR w="12700" cap="flat" cmpd="sng" algn="ctr">
                      <a:solidFill>
                        <a:srgbClr val="60497A"/>
                      </a:solidFill>
                      <a:prstDash val="solid"/>
                      <a:round/>
                      <a:headEnd type="none" w="med" len="med"/>
                      <a:tailEnd type="none" w="med" len="med"/>
                    </a:lnR>
                    <a:lnT>
                      <a:noFill/>
                    </a:lnT>
                    <a:lnB>
                      <a:noFill/>
                    </a:lnB>
                  </a:tcPr>
                </a:tc>
                <a:tc>
                  <a:txBody>
                    <a:bodyPr/>
                    <a:lstStyle/>
                    <a:p>
                      <a:pPr algn="r" fontAlgn="ctr"/>
                      <a:r>
                        <a:rPr lang="en-GB" sz="1200" b="0" i="0" u="none" strike="noStrike" dirty="0">
                          <a:solidFill>
                            <a:srgbClr val="000000"/>
                          </a:solidFill>
                          <a:effectLst/>
                          <a:latin typeface="+mn-lt"/>
                        </a:rPr>
                        <a:t>511</a:t>
                      </a:r>
                    </a:p>
                  </a:txBody>
                  <a:tcPr marL="0" marR="85725" marT="0" marB="0" anchor="ctr">
                    <a:lnL w="12700" cap="flat" cmpd="sng" algn="ctr">
                      <a:solidFill>
                        <a:srgbClr val="60497A"/>
                      </a:solidFill>
                      <a:prstDash val="solid"/>
                      <a:round/>
                      <a:headEnd type="none" w="med" len="med"/>
                      <a:tailEnd type="none" w="med" len="med"/>
                    </a:lnL>
                    <a:lnR w="12700" cap="flat" cmpd="sng" algn="ctr">
                      <a:solidFill>
                        <a:srgbClr val="60497A"/>
                      </a:solidFill>
                      <a:prstDash val="solid"/>
                      <a:round/>
                      <a:headEnd type="none" w="med" len="med"/>
                      <a:tailEnd type="none" w="med" len="med"/>
                    </a:lnR>
                    <a:lnT>
                      <a:noFill/>
                    </a:lnT>
                    <a:lnB>
                      <a:noFill/>
                    </a:lnB>
                    <a:solidFill>
                      <a:srgbClr val="CC66FF"/>
                    </a:solidFill>
                  </a:tcPr>
                </a:tc>
                <a:tc>
                  <a:txBody>
                    <a:bodyPr/>
                    <a:lstStyle/>
                    <a:p>
                      <a:pPr algn="r" fontAlgn="ctr"/>
                      <a:r>
                        <a:rPr lang="en-GB" sz="1200" b="0" i="0" u="none" strike="noStrike" dirty="0">
                          <a:solidFill>
                            <a:srgbClr val="000000"/>
                          </a:solidFill>
                          <a:effectLst/>
                          <a:latin typeface="+mn-lt"/>
                        </a:rPr>
                        <a:t>(509)</a:t>
                      </a:r>
                    </a:p>
                  </a:txBody>
                  <a:tcPr marL="0" marR="85725" marT="0" marB="0" anchor="ctr">
                    <a:lnL w="12700" cap="flat" cmpd="sng" algn="ctr">
                      <a:solidFill>
                        <a:srgbClr val="60497A"/>
                      </a:solidFill>
                      <a:prstDash val="solid"/>
                      <a:round/>
                      <a:headEnd type="none" w="med" len="med"/>
                      <a:tailEnd type="none" w="med" len="med"/>
                    </a:lnL>
                    <a:lnR w="12700" cap="flat" cmpd="sng" algn="ctr">
                      <a:solidFill>
                        <a:srgbClr val="60497A"/>
                      </a:solidFill>
                      <a:prstDash val="solid"/>
                      <a:round/>
                      <a:headEnd type="none" w="med" len="med"/>
                      <a:tailEnd type="none" w="med" len="med"/>
                    </a:lnR>
                    <a:lnT>
                      <a:noFill/>
                    </a:lnT>
                    <a:lnB>
                      <a:noFill/>
                    </a:lnB>
                    <a:solidFill>
                      <a:srgbClr val="CC66FF"/>
                    </a:solidFill>
                  </a:tcPr>
                </a:tc>
                <a:tc>
                  <a:txBody>
                    <a:bodyPr/>
                    <a:lstStyle/>
                    <a:p>
                      <a:pPr algn="r" fontAlgn="ctr"/>
                      <a:r>
                        <a:rPr lang="en-GB" sz="1200" b="0" i="0" u="none" strike="noStrike" dirty="0">
                          <a:solidFill>
                            <a:srgbClr val="000000"/>
                          </a:solidFill>
                          <a:effectLst/>
                          <a:latin typeface="+mn-lt"/>
                        </a:rPr>
                        <a:t>2</a:t>
                      </a:r>
                    </a:p>
                  </a:txBody>
                  <a:tcPr marL="0" marR="85725" marT="0" marB="0" anchor="ctr">
                    <a:lnL w="12700" cap="flat" cmpd="sng" algn="ctr">
                      <a:solidFill>
                        <a:srgbClr val="60497A"/>
                      </a:solidFill>
                      <a:prstDash val="solid"/>
                      <a:round/>
                      <a:headEnd type="none" w="med" len="med"/>
                      <a:tailEnd type="none" w="med" len="med"/>
                    </a:lnL>
                    <a:lnR w="12700" cap="flat" cmpd="sng" algn="ctr">
                      <a:solidFill>
                        <a:srgbClr val="60497A"/>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10005"/>
                  </a:ext>
                </a:extLst>
              </a:tr>
              <a:tr h="195149">
                <a:tc>
                  <a:txBody>
                    <a:bodyPr/>
                    <a:lstStyle/>
                    <a:p>
                      <a:pPr algn="ctr" fontAlgn="b"/>
                      <a:r>
                        <a:rPr lang="en-GB" sz="1200" b="0" i="0" u="none" strike="noStrike" dirty="0">
                          <a:solidFill>
                            <a:schemeClr val="tx1"/>
                          </a:solidFill>
                          <a:effectLst/>
                          <a:latin typeface="+mn-lt"/>
                        </a:rPr>
                        <a:t>34.90%</a:t>
                      </a:r>
                    </a:p>
                  </a:txBody>
                  <a:tcPr marL="0" marR="0" marT="0" marB="0" anchor="b">
                    <a:lnL w="12700" cap="flat" cmpd="sng" algn="ctr">
                      <a:solidFill>
                        <a:srgbClr val="60497A"/>
                      </a:solidFill>
                      <a:prstDash val="solid"/>
                      <a:round/>
                      <a:headEnd type="none" w="med" len="med"/>
                      <a:tailEnd type="none" w="med" len="med"/>
                    </a:lnL>
                    <a:lnR w="12700" cap="flat" cmpd="sng" algn="ctr">
                      <a:solidFill>
                        <a:srgbClr val="60497A"/>
                      </a:solidFill>
                      <a:prstDash val="solid"/>
                      <a:round/>
                      <a:headEnd type="none" w="med" len="med"/>
                      <a:tailEnd type="none" w="med" len="med"/>
                    </a:lnR>
                    <a:lnT>
                      <a:noFill/>
                    </a:lnT>
                    <a:lnB>
                      <a:noFill/>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mn-lt"/>
                        </a:rPr>
                        <a:t>EM Criminal Justice</a:t>
                      </a:r>
                    </a:p>
                  </a:txBody>
                  <a:tcPr marL="85725" marR="0" marT="0" marB="0" anchor="b">
                    <a:lnL w="12700" cap="flat" cmpd="sng" algn="ctr">
                      <a:solidFill>
                        <a:srgbClr val="60497A"/>
                      </a:solidFill>
                      <a:prstDash val="solid"/>
                      <a:round/>
                      <a:headEnd type="none" w="med" len="med"/>
                      <a:tailEnd type="none" w="med" len="med"/>
                    </a:lnL>
                    <a:lnR w="12700" cap="flat" cmpd="sng" algn="ctr">
                      <a:solidFill>
                        <a:srgbClr val="60497A"/>
                      </a:solidFill>
                      <a:prstDash val="solid"/>
                      <a:round/>
                      <a:headEnd type="none" w="med" len="med"/>
                      <a:tailEnd type="none" w="med" len="med"/>
                    </a:lnR>
                    <a:lnT>
                      <a:noFill/>
                    </a:lnT>
                    <a:lnB>
                      <a:noFill/>
                    </a:lnB>
                  </a:tcPr>
                </a:tc>
                <a:tc>
                  <a:txBody>
                    <a:bodyPr/>
                    <a:lstStyle/>
                    <a:p>
                      <a:pPr algn="r" fontAlgn="ctr"/>
                      <a:r>
                        <a:rPr lang="en-GB" sz="1200" b="0" i="0" u="none" strike="noStrike" dirty="0">
                          <a:solidFill>
                            <a:srgbClr val="000000"/>
                          </a:solidFill>
                          <a:effectLst/>
                          <a:latin typeface="+mn-lt"/>
                        </a:rPr>
                        <a:t>167</a:t>
                      </a:r>
                    </a:p>
                  </a:txBody>
                  <a:tcPr marL="0" marR="85725" marT="0" marB="0" anchor="ctr">
                    <a:lnL w="12700" cap="flat" cmpd="sng" algn="ctr">
                      <a:solidFill>
                        <a:srgbClr val="60497A"/>
                      </a:solidFill>
                      <a:prstDash val="solid"/>
                      <a:round/>
                      <a:headEnd type="none" w="med" len="med"/>
                      <a:tailEnd type="none" w="med" len="med"/>
                    </a:lnL>
                    <a:lnR w="12700" cap="flat" cmpd="sng" algn="ctr">
                      <a:solidFill>
                        <a:srgbClr val="60497A"/>
                      </a:solidFill>
                      <a:prstDash val="solid"/>
                      <a:round/>
                      <a:headEnd type="none" w="med" len="med"/>
                      <a:tailEnd type="none" w="med" len="med"/>
                    </a:lnR>
                    <a:lnT>
                      <a:noFill/>
                    </a:lnT>
                    <a:lnB>
                      <a:noFill/>
                    </a:lnB>
                    <a:solidFill>
                      <a:srgbClr val="CC66FF"/>
                    </a:solidFill>
                  </a:tcPr>
                </a:tc>
                <a:tc>
                  <a:txBody>
                    <a:bodyPr/>
                    <a:lstStyle/>
                    <a:p>
                      <a:pPr algn="r" fontAlgn="ctr"/>
                      <a:r>
                        <a:rPr lang="en-GB" sz="1200" b="0" i="0" u="none" strike="noStrike" dirty="0">
                          <a:solidFill>
                            <a:srgbClr val="000000"/>
                          </a:solidFill>
                          <a:effectLst/>
                          <a:latin typeface="+mn-lt"/>
                        </a:rPr>
                        <a:t>(167)</a:t>
                      </a:r>
                    </a:p>
                  </a:txBody>
                  <a:tcPr marL="0" marR="85725" marT="0" marB="0" anchor="ctr">
                    <a:lnL w="12700" cap="flat" cmpd="sng" algn="ctr">
                      <a:solidFill>
                        <a:srgbClr val="60497A"/>
                      </a:solidFill>
                      <a:prstDash val="solid"/>
                      <a:round/>
                      <a:headEnd type="none" w="med" len="med"/>
                      <a:tailEnd type="none" w="med" len="med"/>
                    </a:lnL>
                    <a:lnR w="12700" cap="flat" cmpd="sng" algn="ctr">
                      <a:solidFill>
                        <a:srgbClr val="60497A"/>
                      </a:solidFill>
                      <a:prstDash val="solid"/>
                      <a:round/>
                      <a:headEnd type="none" w="med" len="med"/>
                      <a:tailEnd type="none" w="med" len="med"/>
                    </a:lnR>
                    <a:lnT>
                      <a:noFill/>
                    </a:lnT>
                    <a:lnB>
                      <a:noFill/>
                    </a:lnB>
                    <a:solidFill>
                      <a:srgbClr val="CC66FF"/>
                    </a:solidFill>
                  </a:tcPr>
                </a:tc>
                <a:tc>
                  <a:txBody>
                    <a:bodyPr/>
                    <a:lstStyle/>
                    <a:p>
                      <a:pPr algn="r" fontAlgn="ctr"/>
                      <a:r>
                        <a:rPr lang="en-GB" sz="1200" b="0" i="0" u="none" strike="noStrike" dirty="0">
                          <a:solidFill>
                            <a:srgbClr val="000000"/>
                          </a:solidFill>
                          <a:effectLst/>
                          <a:latin typeface="+mn-lt"/>
                        </a:rPr>
                        <a:t>-</a:t>
                      </a:r>
                    </a:p>
                  </a:txBody>
                  <a:tcPr marL="0" marR="85725" marT="0" marB="0" anchor="ctr">
                    <a:lnL w="12700" cap="flat" cmpd="sng" algn="ctr">
                      <a:solidFill>
                        <a:srgbClr val="60497A"/>
                      </a:solidFill>
                      <a:prstDash val="solid"/>
                      <a:round/>
                      <a:headEnd type="none" w="med" len="med"/>
                      <a:tailEnd type="none" w="med" len="med"/>
                    </a:lnL>
                    <a:lnR w="12700" cap="flat" cmpd="sng" algn="ctr">
                      <a:solidFill>
                        <a:srgbClr val="60497A"/>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10006"/>
                  </a:ext>
                </a:extLst>
              </a:tr>
              <a:tr h="195149">
                <a:tc>
                  <a:txBody>
                    <a:bodyPr/>
                    <a:lstStyle/>
                    <a:p>
                      <a:pPr algn="ctr" fontAlgn="b"/>
                      <a:r>
                        <a:rPr lang="en-GB" sz="1200" b="0" i="0" u="none" strike="noStrike" dirty="0">
                          <a:solidFill>
                            <a:schemeClr val="tx1"/>
                          </a:solidFill>
                          <a:effectLst/>
                          <a:latin typeface="+mn-lt"/>
                        </a:rPr>
                        <a:t>27.30%</a:t>
                      </a:r>
                    </a:p>
                  </a:txBody>
                  <a:tcPr marL="0" marR="0" marT="0" marB="0" anchor="b">
                    <a:lnL w="12700" cap="flat" cmpd="sng" algn="ctr">
                      <a:solidFill>
                        <a:srgbClr val="60497A"/>
                      </a:solidFill>
                      <a:prstDash val="solid"/>
                      <a:round/>
                      <a:headEnd type="none" w="med" len="med"/>
                      <a:tailEnd type="none" w="med" len="med"/>
                    </a:lnL>
                    <a:lnR w="12700" cap="flat" cmpd="sng" algn="ctr">
                      <a:solidFill>
                        <a:srgbClr val="60497A"/>
                      </a:solidFill>
                      <a:prstDash val="solid"/>
                      <a:round/>
                      <a:headEnd type="none" w="med" len="med"/>
                      <a:tailEnd type="none" w="med" len="med"/>
                    </a:lnR>
                    <a:lnT>
                      <a:noFill/>
                    </a:lnT>
                    <a:lnB>
                      <a:noFill/>
                    </a:lnB>
                  </a:tcPr>
                </a:tc>
                <a:tc>
                  <a:txBody>
                    <a:bodyPr/>
                    <a:lstStyle/>
                    <a:p>
                      <a:pPr algn="l" fontAlgn="b"/>
                      <a:r>
                        <a:rPr lang="en-GB" sz="1200" b="0" i="0" u="none" strike="noStrike" dirty="0">
                          <a:solidFill>
                            <a:srgbClr val="000000"/>
                          </a:solidFill>
                          <a:effectLst/>
                          <a:latin typeface="+mn-lt"/>
                        </a:rPr>
                        <a:t>EM Serious Organised Crime</a:t>
                      </a:r>
                    </a:p>
                  </a:txBody>
                  <a:tcPr marL="85725" marR="0" marT="0" marB="0" anchor="b">
                    <a:lnL w="12700" cap="flat" cmpd="sng" algn="ctr">
                      <a:solidFill>
                        <a:srgbClr val="60497A"/>
                      </a:solidFill>
                      <a:prstDash val="solid"/>
                      <a:round/>
                      <a:headEnd type="none" w="med" len="med"/>
                      <a:tailEnd type="none" w="med" len="med"/>
                    </a:lnL>
                    <a:lnR w="12700" cap="flat" cmpd="sng" algn="ctr">
                      <a:solidFill>
                        <a:srgbClr val="60497A"/>
                      </a:solidFill>
                      <a:prstDash val="solid"/>
                      <a:round/>
                      <a:headEnd type="none" w="med" len="med"/>
                      <a:tailEnd type="none" w="med" len="med"/>
                    </a:lnR>
                    <a:lnT>
                      <a:noFill/>
                    </a:lnT>
                    <a:lnB>
                      <a:noFill/>
                    </a:lnB>
                  </a:tcPr>
                </a:tc>
                <a:tc>
                  <a:txBody>
                    <a:bodyPr/>
                    <a:lstStyle/>
                    <a:p>
                      <a:pPr algn="r" fontAlgn="ctr"/>
                      <a:r>
                        <a:rPr lang="en-GB" sz="1200" b="0" i="0" u="none" strike="noStrike" dirty="0">
                          <a:solidFill>
                            <a:srgbClr val="000000"/>
                          </a:solidFill>
                          <a:effectLst/>
                          <a:latin typeface="+mn-lt"/>
                        </a:rPr>
                        <a:t>7,741</a:t>
                      </a:r>
                    </a:p>
                  </a:txBody>
                  <a:tcPr marL="0" marR="85725" marT="0" marB="0" anchor="ctr">
                    <a:lnL w="12700" cap="flat" cmpd="sng" algn="ctr">
                      <a:solidFill>
                        <a:srgbClr val="60497A"/>
                      </a:solidFill>
                      <a:prstDash val="solid"/>
                      <a:round/>
                      <a:headEnd type="none" w="med" len="med"/>
                      <a:tailEnd type="none" w="med" len="med"/>
                    </a:lnL>
                    <a:lnR w="12700" cap="flat" cmpd="sng" algn="ctr">
                      <a:solidFill>
                        <a:srgbClr val="60497A"/>
                      </a:solidFill>
                      <a:prstDash val="solid"/>
                      <a:round/>
                      <a:headEnd type="none" w="med" len="med"/>
                      <a:tailEnd type="none" w="med" len="med"/>
                    </a:lnR>
                    <a:lnT>
                      <a:noFill/>
                    </a:lnT>
                    <a:lnB>
                      <a:noFill/>
                    </a:lnB>
                    <a:solidFill>
                      <a:srgbClr val="CC66FF"/>
                    </a:solidFill>
                  </a:tcPr>
                </a:tc>
                <a:tc>
                  <a:txBody>
                    <a:bodyPr/>
                    <a:lstStyle/>
                    <a:p>
                      <a:pPr algn="r" fontAlgn="ctr"/>
                      <a:r>
                        <a:rPr lang="en-GB" sz="1200" b="0" i="0" u="none" strike="noStrike" dirty="0">
                          <a:solidFill>
                            <a:srgbClr val="000000"/>
                          </a:solidFill>
                          <a:effectLst/>
                          <a:latin typeface="+mn-lt"/>
                        </a:rPr>
                        <a:t>(7,702)</a:t>
                      </a:r>
                    </a:p>
                  </a:txBody>
                  <a:tcPr marL="0" marR="85725" marT="0" marB="0" anchor="ctr">
                    <a:lnL w="12700" cap="flat" cmpd="sng" algn="ctr">
                      <a:solidFill>
                        <a:srgbClr val="60497A"/>
                      </a:solidFill>
                      <a:prstDash val="solid"/>
                      <a:round/>
                      <a:headEnd type="none" w="med" len="med"/>
                      <a:tailEnd type="none" w="med" len="med"/>
                    </a:lnL>
                    <a:lnR w="12700" cap="flat" cmpd="sng" algn="ctr">
                      <a:solidFill>
                        <a:srgbClr val="60497A"/>
                      </a:solidFill>
                      <a:prstDash val="solid"/>
                      <a:round/>
                      <a:headEnd type="none" w="med" len="med"/>
                      <a:tailEnd type="none" w="med" len="med"/>
                    </a:lnR>
                    <a:lnT>
                      <a:noFill/>
                    </a:lnT>
                    <a:lnB>
                      <a:noFill/>
                    </a:lnB>
                    <a:solidFill>
                      <a:srgbClr val="CC66FF"/>
                    </a:solidFill>
                  </a:tcPr>
                </a:tc>
                <a:tc>
                  <a:txBody>
                    <a:bodyPr/>
                    <a:lstStyle/>
                    <a:p>
                      <a:pPr algn="r" fontAlgn="ctr"/>
                      <a:r>
                        <a:rPr lang="en-GB" sz="1200" b="0" i="0" u="none" strike="noStrike" dirty="0">
                          <a:solidFill>
                            <a:srgbClr val="000000"/>
                          </a:solidFill>
                          <a:effectLst/>
                          <a:latin typeface="+mn-lt"/>
                        </a:rPr>
                        <a:t>39</a:t>
                      </a:r>
                    </a:p>
                  </a:txBody>
                  <a:tcPr marL="0" marR="85725" marT="0" marB="0" anchor="ctr">
                    <a:lnL w="12700" cap="flat" cmpd="sng" algn="ctr">
                      <a:solidFill>
                        <a:srgbClr val="60497A"/>
                      </a:solidFill>
                      <a:prstDash val="solid"/>
                      <a:round/>
                      <a:headEnd type="none" w="med" len="med"/>
                      <a:tailEnd type="none" w="med" len="med"/>
                    </a:lnL>
                    <a:lnR w="12700" cap="flat" cmpd="sng" algn="ctr">
                      <a:solidFill>
                        <a:srgbClr val="60497A"/>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10007"/>
                  </a:ext>
                </a:extLst>
              </a:tr>
              <a:tr h="195149">
                <a:tc>
                  <a:txBody>
                    <a:bodyPr/>
                    <a:lstStyle/>
                    <a:p>
                      <a:pPr algn="ctr" fontAlgn="b"/>
                      <a:r>
                        <a:rPr lang="en-GB" sz="1200" b="0" i="0" u="none" strike="noStrike" dirty="0">
                          <a:solidFill>
                            <a:schemeClr val="tx1"/>
                          </a:solidFill>
                          <a:effectLst/>
                          <a:latin typeface="+mn-lt"/>
                        </a:rPr>
                        <a:t>27.30%</a:t>
                      </a:r>
                    </a:p>
                  </a:txBody>
                  <a:tcPr marL="0" marR="0" marT="0" marB="0" anchor="b">
                    <a:lnL w="12700" cap="flat" cmpd="sng" algn="ctr">
                      <a:solidFill>
                        <a:srgbClr val="60497A"/>
                      </a:solidFill>
                      <a:prstDash val="solid"/>
                      <a:round/>
                      <a:headEnd type="none" w="med" len="med"/>
                      <a:tailEnd type="none" w="med" len="med"/>
                    </a:lnL>
                    <a:lnR w="12700" cap="flat" cmpd="sng" algn="ctr">
                      <a:solidFill>
                        <a:srgbClr val="60497A"/>
                      </a:solidFill>
                      <a:prstDash val="solid"/>
                      <a:round/>
                      <a:headEnd type="none" w="med" len="med"/>
                      <a:tailEnd type="none" w="med" len="med"/>
                    </a:lnR>
                    <a:lnT>
                      <a:noFill/>
                    </a:lnT>
                    <a:lnB>
                      <a:noFill/>
                    </a:lnB>
                  </a:tcPr>
                </a:tc>
                <a:tc>
                  <a:txBody>
                    <a:bodyPr/>
                    <a:lstStyle/>
                    <a:p>
                      <a:pPr algn="l" fontAlgn="b"/>
                      <a:r>
                        <a:rPr lang="en-GB" sz="1200" b="0" i="0" u="none" strike="noStrike" dirty="0">
                          <a:solidFill>
                            <a:srgbClr val="000000"/>
                          </a:solidFill>
                          <a:effectLst/>
                          <a:latin typeface="+mn-lt"/>
                        </a:rPr>
                        <a:t>EM Occupational Health Unit</a:t>
                      </a:r>
                    </a:p>
                  </a:txBody>
                  <a:tcPr marL="85725" marR="0" marT="0" marB="0" anchor="b">
                    <a:lnL w="12700" cap="flat" cmpd="sng" algn="ctr">
                      <a:solidFill>
                        <a:srgbClr val="60497A"/>
                      </a:solidFill>
                      <a:prstDash val="solid"/>
                      <a:round/>
                      <a:headEnd type="none" w="med" len="med"/>
                      <a:tailEnd type="none" w="med" len="med"/>
                    </a:lnL>
                    <a:lnR w="12700" cap="flat" cmpd="sng" algn="ctr">
                      <a:solidFill>
                        <a:srgbClr val="60497A"/>
                      </a:solidFill>
                      <a:prstDash val="solid"/>
                      <a:round/>
                      <a:headEnd type="none" w="med" len="med"/>
                      <a:tailEnd type="none" w="med" len="med"/>
                    </a:lnR>
                    <a:lnT>
                      <a:noFill/>
                    </a:lnT>
                    <a:lnB>
                      <a:noFill/>
                    </a:lnB>
                  </a:tcPr>
                </a:tc>
                <a:tc>
                  <a:txBody>
                    <a:bodyPr/>
                    <a:lstStyle/>
                    <a:p>
                      <a:pPr algn="r" fontAlgn="ctr"/>
                      <a:r>
                        <a:rPr lang="en-GB" sz="1200" b="0" i="0" u="none" strike="noStrike" dirty="0">
                          <a:solidFill>
                            <a:srgbClr val="000000"/>
                          </a:solidFill>
                          <a:effectLst/>
                          <a:latin typeface="+mn-lt"/>
                        </a:rPr>
                        <a:t>515</a:t>
                      </a:r>
                    </a:p>
                  </a:txBody>
                  <a:tcPr marL="0" marR="85725" marT="0" marB="0" anchor="ctr">
                    <a:lnL w="12700" cap="flat" cmpd="sng" algn="ctr">
                      <a:solidFill>
                        <a:srgbClr val="60497A"/>
                      </a:solidFill>
                      <a:prstDash val="solid"/>
                      <a:round/>
                      <a:headEnd type="none" w="med" len="med"/>
                      <a:tailEnd type="none" w="med" len="med"/>
                    </a:lnL>
                    <a:lnR w="12700" cap="flat" cmpd="sng" algn="ctr">
                      <a:solidFill>
                        <a:srgbClr val="60497A"/>
                      </a:solidFill>
                      <a:prstDash val="solid"/>
                      <a:round/>
                      <a:headEnd type="none" w="med" len="med"/>
                      <a:tailEnd type="none" w="med" len="med"/>
                    </a:lnR>
                    <a:lnT>
                      <a:noFill/>
                    </a:lnT>
                    <a:lnB>
                      <a:noFill/>
                    </a:lnB>
                    <a:solidFill>
                      <a:srgbClr val="CC66FF"/>
                    </a:solidFill>
                  </a:tcPr>
                </a:tc>
                <a:tc>
                  <a:txBody>
                    <a:bodyPr/>
                    <a:lstStyle/>
                    <a:p>
                      <a:pPr algn="r" fontAlgn="ctr"/>
                      <a:r>
                        <a:rPr lang="en-GB" sz="1200" b="0" i="0" u="none" strike="noStrike" dirty="0">
                          <a:solidFill>
                            <a:srgbClr val="000000"/>
                          </a:solidFill>
                          <a:effectLst/>
                          <a:latin typeface="+mn-lt"/>
                        </a:rPr>
                        <a:t>(521)</a:t>
                      </a:r>
                    </a:p>
                  </a:txBody>
                  <a:tcPr marL="0" marR="85725" marT="0" marB="0" anchor="ctr">
                    <a:lnL w="12700" cap="flat" cmpd="sng" algn="ctr">
                      <a:solidFill>
                        <a:srgbClr val="60497A"/>
                      </a:solidFill>
                      <a:prstDash val="solid"/>
                      <a:round/>
                      <a:headEnd type="none" w="med" len="med"/>
                      <a:tailEnd type="none" w="med" len="med"/>
                    </a:lnL>
                    <a:lnR w="12700" cap="flat" cmpd="sng" algn="ctr">
                      <a:solidFill>
                        <a:srgbClr val="60497A"/>
                      </a:solidFill>
                      <a:prstDash val="solid"/>
                      <a:round/>
                      <a:headEnd type="none" w="med" len="med"/>
                      <a:tailEnd type="none" w="med" len="med"/>
                    </a:lnR>
                    <a:lnT>
                      <a:noFill/>
                    </a:lnT>
                    <a:lnB>
                      <a:noFill/>
                    </a:lnB>
                    <a:solidFill>
                      <a:srgbClr val="CC66FF"/>
                    </a:solidFill>
                  </a:tcPr>
                </a:tc>
                <a:tc>
                  <a:txBody>
                    <a:bodyPr/>
                    <a:lstStyle/>
                    <a:p>
                      <a:pPr algn="r" fontAlgn="ctr"/>
                      <a:r>
                        <a:rPr lang="en-GB" sz="1200" b="0" i="0" u="none" strike="noStrike" dirty="0">
                          <a:solidFill>
                            <a:srgbClr val="000000"/>
                          </a:solidFill>
                          <a:effectLst/>
                          <a:latin typeface="+mn-lt"/>
                        </a:rPr>
                        <a:t>(6)</a:t>
                      </a:r>
                    </a:p>
                  </a:txBody>
                  <a:tcPr marL="0" marR="85725" marT="0" marB="0" anchor="ctr">
                    <a:lnL w="12700" cap="flat" cmpd="sng" algn="ctr">
                      <a:solidFill>
                        <a:srgbClr val="60497A"/>
                      </a:solidFill>
                      <a:prstDash val="solid"/>
                      <a:round/>
                      <a:headEnd type="none" w="med" len="med"/>
                      <a:tailEnd type="none" w="med" len="med"/>
                    </a:lnL>
                    <a:lnR w="12700" cap="flat" cmpd="sng" algn="ctr">
                      <a:solidFill>
                        <a:srgbClr val="60497A"/>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10008"/>
                  </a:ext>
                </a:extLst>
              </a:tr>
              <a:tr h="195149">
                <a:tc>
                  <a:txBody>
                    <a:bodyPr/>
                    <a:lstStyle/>
                    <a:p>
                      <a:pPr algn="ctr" fontAlgn="b"/>
                      <a:r>
                        <a:rPr lang="en-GB" sz="1200" b="0" i="0" u="none" strike="noStrike" dirty="0">
                          <a:solidFill>
                            <a:schemeClr val="tx1"/>
                          </a:solidFill>
                          <a:effectLst/>
                          <a:latin typeface="+mn-lt"/>
                        </a:rPr>
                        <a:t>31.42%</a:t>
                      </a:r>
                    </a:p>
                  </a:txBody>
                  <a:tcPr marL="0" marR="0" marT="0" marB="0" anchor="b">
                    <a:lnL w="12700" cap="flat" cmpd="sng" algn="ctr">
                      <a:solidFill>
                        <a:srgbClr val="60497A"/>
                      </a:solidFill>
                      <a:prstDash val="solid"/>
                      <a:round/>
                      <a:headEnd type="none" w="med" len="med"/>
                      <a:tailEnd type="none" w="med" len="med"/>
                    </a:lnL>
                    <a:lnR w="12700" cap="flat" cmpd="sng" algn="ctr">
                      <a:solidFill>
                        <a:srgbClr val="60497A"/>
                      </a:solidFill>
                      <a:prstDash val="solid"/>
                      <a:round/>
                      <a:headEnd type="none" w="med" len="med"/>
                      <a:tailEnd type="none" w="med" len="med"/>
                    </a:lnR>
                    <a:lnT>
                      <a:noFill/>
                    </a:lnT>
                    <a:lnB>
                      <a:noFill/>
                    </a:lnB>
                  </a:tcPr>
                </a:tc>
                <a:tc>
                  <a:txBody>
                    <a:bodyPr/>
                    <a:lstStyle/>
                    <a:p>
                      <a:pPr algn="l" fontAlgn="b"/>
                      <a:r>
                        <a:rPr lang="en-GB" sz="1200" b="0" i="0" u="none" strike="noStrike" dirty="0">
                          <a:solidFill>
                            <a:srgbClr val="000000"/>
                          </a:solidFill>
                          <a:effectLst/>
                          <a:latin typeface="+mn-lt"/>
                        </a:rPr>
                        <a:t>EM Learning &amp; Development</a:t>
                      </a:r>
                    </a:p>
                  </a:txBody>
                  <a:tcPr marL="85725" marR="0" marT="0" marB="0" anchor="b">
                    <a:lnL w="12700" cap="flat" cmpd="sng" algn="ctr">
                      <a:solidFill>
                        <a:srgbClr val="60497A"/>
                      </a:solidFill>
                      <a:prstDash val="solid"/>
                      <a:round/>
                      <a:headEnd type="none" w="med" len="med"/>
                      <a:tailEnd type="none" w="med" len="med"/>
                    </a:lnL>
                    <a:lnR w="12700" cap="flat" cmpd="sng" algn="ctr">
                      <a:solidFill>
                        <a:srgbClr val="60497A"/>
                      </a:solidFill>
                      <a:prstDash val="solid"/>
                      <a:round/>
                      <a:headEnd type="none" w="med" len="med"/>
                      <a:tailEnd type="none" w="med" len="med"/>
                    </a:lnR>
                    <a:lnT>
                      <a:noFill/>
                    </a:lnT>
                    <a:lnB>
                      <a:noFill/>
                    </a:lnB>
                  </a:tcPr>
                </a:tc>
                <a:tc>
                  <a:txBody>
                    <a:bodyPr/>
                    <a:lstStyle/>
                    <a:p>
                      <a:pPr algn="r" fontAlgn="ctr"/>
                      <a:r>
                        <a:rPr lang="en-GB" sz="1200" b="0" i="0" u="none" strike="noStrike" dirty="0">
                          <a:solidFill>
                            <a:srgbClr val="000000"/>
                          </a:solidFill>
                          <a:effectLst/>
                          <a:latin typeface="+mn-lt"/>
                        </a:rPr>
                        <a:t>435</a:t>
                      </a:r>
                    </a:p>
                  </a:txBody>
                  <a:tcPr marL="0" marR="85725" marT="0" marB="0" anchor="ctr">
                    <a:lnL w="12700" cap="flat" cmpd="sng" algn="ctr">
                      <a:solidFill>
                        <a:srgbClr val="60497A"/>
                      </a:solidFill>
                      <a:prstDash val="solid"/>
                      <a:round/>
                      <a:headEnd type="none" w="med" len="med"/>
                      <a:tailEnd type="none" w="med" len="med"/>
                    </a:lnL>
                    <a:lnR w="12700" cap="flat" cmpd="sng" algn="ctr">
                      <a:solidFill>
                        <a:srgbClr val="60497A"/>
                      </a:solidFill>
                      <a:prstDash val="solid"/>
                      <a:round/>
                      <a:headEnd type="none" w="med" len="med"/>
                      <a:tailEnd type="none" w="med" len="med"/>
                    </a:lnR>
                    <a:lnT>
                      <a:noFill/>
                    </a:lnT>
                    <a:lnB>
                      <a:noFill/>
                    </a:lnB>
                    <a:solidFill>
                      <a:srgbClr val="CC66FF"/>
                    </a:solidFill>
                  </a:tcPr>
                </a:tc>
                <a:tc>
                  <a:txBody>
                    <a:bodyPr/>
                    <a:lstStyle/>
                    <a:p>
                      <a:pPr algn="r" fontAlgn="ctr"/>
                      <a:r>
                        <a:rPr lang="en-GB" sz="1200" b="0" i="0" u="none" strike="noStrike" dirty="0">
                          <a:solidFill>
                            <a:srgbClr val="000000"/>
                          </a:solidFill>
                          <a:effectLst/>
                          <a:latin typeface="+mn-lt"/>
                        </a:rPr>
                        <a:t>(432)</a:t>
                      </a:r>
                    </a:p>
                  </a:txBody>
                  <a:tcPr marL="0" marR="85725" marT="0" marB="0" anchor="ctr">
                    <a:lnL w="12700" cap="flat" cmpd="sng" algn="ctr">
                      <a:solidFill>
                        <a:srgbClr val="60497A"/>
                      </a:solidFill>
                      <a:prstDash val="solid"/>
                      <a:round/>
                      <a:headEnd type="none" w="med" len="med"/>
                      <a:tailEnd type="none" w="med" len="med"/>
                    </a:lnL>
                    <a:lnR w="12700" cap="flat" cmpd="sng" algn="ctr">
                      <a:solidFill>
                        <a:srgbClr val="60497A"/>
                      </a:solidFill>
                      <a:prstDash val="solid"/>
                      <a:round/>
                      <a:headEnd type="none" w="med" len="med"/>
                      <a:tailEnd type="none" w="med" len="med"/>
                    </a:lnR>
                    <a:lnT>
                      <a:noFill/>
                    </a:lnT>
                    <a:lnB>
                      <a:noFill/>
                    </a:lnB>
                    <a:solidFill>
                      <a:srgbClr val="CC66FF"/>
                    </a:solidFill>
                  </a:tcPr>
                </a:tc>
                <a:tc>
                  <a:txBody>
                    <a:bodyPr/>
                    <a:lstStyle/>
                    <a:p>
                      <a:pPr algn="r" fontAlgn="ctr"/>
                      <a:r>
                        <a:rPr lang="en-GB" sz="1200" b="0" i="0" u="none" strike="noStrike" dirty="0">
                          <a:solidFill>
                            <a:srgbClr val="000000"/>
                          </a:solidFill>
                          <a:effectLst/>
                          <a:latin typeface="+mn-lt"/>
                        </a:rPr>
                        <a:t>3</a:t>
                      </a:r>
                    </a:p>
                  </a:txBody>
                  <a:tcPr marL="0" marR="85725" marT="0" marB="0" anchor="ctr">
                    <a:lnL w="12700" cap="flat" cmpd="sng" algn="ctr">
                      <a:solidFill>
                        <a:srgbClr val="60497A"/>
                      </a:solidFill>
                      <a:prstDash val="solid"/>
                      <a:round/>
                      <a:headEnd type="none" w="med" len="med"/>
                      <a:tailEnd type="none" w="med" len="med"/>
                    </a:lnL>
                    <a:lnR w="12700" cap="flat" cmpd="sng" algn="ctr">
                      <a:solidFill>
                        <a:srgbClr val="60497A"/>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10009"/>
                  </a:ext>
                </a:extLst>
              </a:tr>
              <a:tr h="195149">
                <a:tc>
                  <a:txBody>
                    <a:bodyPr/>
                    <a:lstStyle/>
                    <a:p>
                      <a:pPr algn="ctr" fontAlgn="b"/>
                      <a:r>
                        <a:rPr lang="en-GB" sz="1200" b="0" i="0" u="none" strike="noStrike" dirty="0">
                          <a:solidFill>
                            <a:schemeClr val="tx1"/>
                          </a:solidFill>
                          <a:effectLst/>
                          <a:latin typeface="+mn-lt"/>
                        </a:rPr>
                        <a:t>27.30%</a:t>
                      </a:r>
                    </a:p>
                  </a:txBody>
                  <a:tcPr marL="0" marR="0" marT="0" marB="0" anchor="b">
                    <a:lnL w="12700" cap="flat" cmpd="sng" algn="ctr">
                      <a:solidFill>
                        <a:srgbClr val="60497A"/>
                      </a:solidFill>
                      <a:prstDash val="solid"/>
                      <a:round/>
                      <a:headEnd type="none" w="med" len="med"/>
                      <a:tailEnd type="none" w="med" len="med"/>
                    </a:lnL>
                    <a:lnR w="12700" cap="flat" cmpd="sng" algn="ctr">
                      <a:solidFill>
                        <a:srgbClr val="60497A"/>
                      </a:solidFill>
                      <a:prstDash val="solid"/>
                      <a:round/>
                      <a:headEnd type="none" w="med" len="med"/>
                      <a:tailEnd type="none" w="med" len="med"/>
                    </a:lnR>
                    <a:lnT>
                      <a:noFill/>
                    </a:lnT>
                    <a:lnB>
                      <a:noFill/>
                    </a:lnB>
                  </a:tcPr>
                </a:tc>
                <a:tc>
                  <a:txBody>
                    <a:bodyPr/>
                    <a:lstStyle/>
                    <a:p>
                      <a:pPr algn="l" fontAlgn="b"/>
                      <a:r>
                        <a:rPr lang="en-GB" sz="1200" b="0" i="0" u="none" strike="noStrike" dirty="0">
                          <a:solidFill>
                            <a:srgbClr val="000000"/>
                          </a:solidFill>
                          <a:effectLst/>
                          <a:latin typeface="+mn-lt"/>
                        </a:rPr>
                        <a:t>EM Forensics</a:t>
                      </a:r>
                    </a:p>
                  </a:txBody>
                  <a:tcPr marL="85725" marR="0" marT="0" marB="0" anchor="b">
                    <a:lnL w="12700" cap="flat" cmpd="sng" algn="ctr">
                      <a:solidFill>
                        <a:srgbClr val="60497A"/>
                      </a:solidFill>
                      <a:prstDash val="solid"/>
                      <a:round/>
                      <a:headEnd type="none" w="med" len="med"/>
                      <a:tailEnd type="none" w="med" len="med"/>
                    </a:lnL>
                    <a:lnR w="12700" cap="flat" cmpd="sng" algn="ctr">
                      <a:solidFill>
                        <a:srgbClr val="60497A"/>
                      </a:solidFill>
                      <a:prstDash val="solid"/>
                      <a:round/>
                      <a:headEnd type="none" w="med" len="med"/>
                      <a:tailEnd type="none" w="med" len="med"/>
                    </a:lnR>
                    <a:lnT>
                      <a:noFill/>
                    </a:lnT>
                    <a:lnB>
                      <a:noFill/>
                    </a:lnB>
                  </a:tcPr>
                </a:tc>
                <a:tc>
                  <a:txBody>
                    <a:bodyPr/>
                    <a:lstStyle/>
                    <a:p>
                      <a:pPr algn="r" fontAlgn="ctr"/>
                      <a:r>
                        <a:rPr lang="en-GB" sz="1200" b="0" i="0" u="none" strike="noStrike" dirty="0">
                          <a:solidFill>
                            <a:srgbClr val="000000"/>
                          </a:solidFill>
                          <a:effectLst/>
                          <a:latin typeface="+mn-lt"/>
                        </a:rPr>
                        <a:t>2,627</a:t>
                      </a:r>
                    </a:p>
                  </a:txBody>
                  <a:tcPr marL="0" marR="85725" marT="0" marB="0" anchor="ctr">
                    <a:lnL w="12700" cap="flat" cmpd="sng" algn="ctr">
                      <a:solidFill>
                        <a:srgbClr val="60497A"/>
                      </a:solidFill>
                      <a:prstDash val="solid"/>
                      <a:round/>
                      <a:headEnd type="none" w="med" len="med"/>
                      <a:tailEnd type="none" w="med" len="med"/>
                    </a:lnL>
                    <a:lnR w="12700" cap="flat" cmpd="sng" algn="ctr">
                      <a:solidFill>
                        <a:srgbClr val="60497A"/>
                      </a:solidFill>
                      <a:prstDash val="solid"/>
                      <a:round/>
                      <a:headEnd type="none" w="med" len="med"/>
                      <a:tailEnd type="none" w="med" len="med"/>
                    </a:lnR>
                    <a:lnT>
                      <a:noFill/>
                    </a:lnT>
                    <a:lnB>
                      <a:noFill/>
                    </a:lnB>
                    <a:solidFill>
                      <a:srgbClr val="CC66FF"/>
                    </a:solidFill>
                  </a:tcPr>
                </a:tc>
                <a:tc>
                  <a:txBody>
                    <a:bodyPr/>
                    <a:lstStyle/>
                    <a:p>
                      <a:pPr algn="r" fontAlgn="ctr"/>
                      <a:r>
                        <a:rPr lang="en-GB" sz="1200" b="0" i="0" u="none" strike="noStrike" dirty="0">
                          <a:solidFill>
                            <a:srgbClr val="000000"/>
                          </a:solidFill>
                          <a:effectLst/>
                          <a:latin typeface="+mn-lt"/>
                        </a:rPr>
                        <a:t>(2,592)</a:t>
                      </a:r>
                    </a:p>
                  </a:txBody>
                  <a:tcPr marL="0" marR="85725" marT="0" marB="0" anchor="ctr">
                    <a:lnL w="12700" cap="flat" cmpd="sng" algn="ctr">
                      <a:solidFill>
                        <a:srgbClr val="60497A"/>
                      </a:solidFill>
                      <a:prstDash val="solid"/>
                      <a:round/>
                      <a:headEnd type="none" w="med" len="med"/>
                      <a:tailEnd type="none" w="med" len="med"/>
                    </a:lnL>
                    <a:lnR w="12700" cap="flat" cmpd="sng" algn="ctr">
                      <a:solidFill>
                        <a:srgbClr val="60497A"/>
                      </a:solidFill>
                      <a:prstDash val="solid"/>
                      <a:round/>
                      <a:headEnd type="none" w="med" len="med"/>
                      <a:tailEnd type="none" w="med" len="med"/>
                    </a:lnR>
                    <a:lnT>
                      <a:noFill/>
                    </a:lnT>
                    <a:lnB>
                      <a:noFill/>
                    </a:lnB>
                    <a:solidFill>
                      <a:srgbClr val="CC66FF"/>
                    </a:solidFill>
                  </a:tcPr>
                </a:tc>
                <a:tc>
                  <a:txBody>
                    <a:bodyPr/>
                    <a:lstStyle/>
                    <a:p>
                      <a:pPr algn="r" fontAlgn="ctr"/>
                      <a:r>
                        <a:rPr lang="en-GB" sz="1200" b="0" i="0" u="none" strike="noStrike" dirty="0">
                          <a:solidFill>
                            <a:srgbClr val="000000"/>
                          </a:solidFill>
                          <a:effectLst/>
                          <a:latin typeface="+mn-lt"/>
                        </a:rPr>
                        <a:t>35</a:t>
                      </a:r>
                    </a:p>
                  </a:txBody>
                  <a:tcPr marL="0" marR="85725" marT="0" marB="0" anchor="ctr">
                    <a:lnL w="12700" cap="flat" cmpd="sng" algn="ctr">
                      <a:solidFill>
                        <a:srgbClr val="60497A"/>
                      </a:solidFill>
                      <a:prstDash val="solid"/>
                      <a:round/>
                      <a:headEnd type="none" w="med" len="med"/>
                      <a:tailEnd type="none" w="med" len="med"/>
                    </a:lnL>
                    <a:lnR w="12700" cap="flat" cmpd="sng" algn="ctr">
                      <a:solidFill>
                        <a:srgbClr val="60497A"/>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10010"/>
                  </a:ext>
                </a:extLst>
              </a:tr>
              <a:tr h="195149">
                <a:tc>
                  <a:txBody>
                    <a:bodyPr/>
                    <a:lstStyle/>
                    <a:p>
                      <a:pPr algn="ctr" fontAlgn="b"/>
                      <a:r>
                        <a:rPr lang="en-GB" sz="1200" b="0" i="0" u="none" strike="noStrike" dirty="0">
                          <a:solidFill>
                            <a:schemeClr val="tx1"/>
                          </a:solidFill>
                          <a:effectLst/>
                          <a:latin typeface="+mn-lt"/>
                        </a:rPr>
                        <a:t>22.60%</a:t>
                      </a:r>
                    </a:p>
                  </a:txBody>
                  <a:tcPr marL="0" marR="0" marT="0" marB="0" anchor="b">
                    <a:lnL w="12700" cap="flat" cmpd="sng" algn="ctr">
                      <a:solidFill>
                        <a:srgbClr val="60497A"/>
                      </a:solidFill>
                      <a:prstDash val="solid"/>
                      <a:round/>
                      <a:headEnd type="none" w="med" len="med"/>
                      <a:tailEnd type="none" w="med" len="med"/>
                    </a:lnL>
                    <a:lnR w="12700" cap="flat" cmpd="sng" algn="ctr">
                      <a:solidFill>
                        <a:srgbClr val="60497A"/>
                      </a:solidFill>
                      <a:prstDash val="solid"/>
                      <a:round/>
                      <a:headEnd type="none" w="med" len="med"/>
                      <a:tailEnd type="none" w="med" len="med"/>
                    </a:lnR>
                    <a:lnT>
                      <a:noFill/>
                    </a:lnT>
                    <a:lnB>
                      <a:noFill/>
                    </a:lnB>
                  </a:tcPr>
                </a:tc>
                <a:tc>
                  <a:txBody>
                    <a:bodyPr/>
                    <a:lstStyle/>
                    <a:p>
                      <a:pPr algn="l" fontAlgn="b"/>
                      <a:r>
                        <a:rPr lang="en-GB" sz="1200" b="0" i="0" u="none" strike="noStrike" dirty="0">
                          <a:solidFill>
                            <a:srgbClr val="000000"/>
                          </a:solidFill>
                          <a:effectLst/>
                          <a:latin typeface="+mn-lt"/>
                        </a:rPr>
                        <a:t>Emergency Services Network (ESN)</a:t>
                      </a:r>
                    </a:p>
                  </a:txBody>
                  <a:tcPr marL="85725" marR="0" marT="0" marB="0" anchor="b">
                    <a:lnL w="12700" cap="flat" cmpd="sng" algn="ctr">
                      <a:solidFill>
                        <a:srgbClr val="60497A"/>
                      </a:solidFill>
                      <a:prstDash val="solid"/>
                      <a:round/>
                      <a:headEnd type="none" w="med" len="med"/>
                      <a:tailEnd type="none" w="med" len="med"/>
                    </a:lnL>
                    <a:lnR w="12700" cap="flat" cmpd="sng" algn="ctr">
                      <a:solidFill>
                        <a:srgbClr val="60497A"/>
                      </a:solidFill>
                      <a:prstDash val="solid"/>
                      <a:round/>
                      <a:headEnd type="none" w="med" len="med"/>
                      <a:tailEnd type="none" w="med" len="med"/>
                    </a:lnR>
                    <a:lnT>
                      <a:noFill/>
                    </a:lnT>
                    <a:lnB>
                      <a:noFill/>
                    </a:lnB>
                  </a:tcPr>
                </a:tc>
                <a:tc>
                  <a:txBody>
                    <a:bodyPr/>
                    <a:lstStyle/>
                    <a:p>
                      <a:pPr algn="r" fontAlgn="ctr"/>
                      <a:r>
                        <a:rPr lang="en-GB" sz="1200" b="0" i="0" u="none" strike="noStrike" dirty="0">
                          <a:solidFill>
                            <a:srgbClr val="000000"/>
                          </a:solidFill>
                          <a:effectLst/>
                          <a:latin typeface="+mn-lt"/>
                        </a:rPr>
                        <a:t>97</a:t>
                      </a:r>
                    </a:p>
                  </a:txBody>
                  <a:tcPr marL="0" marR="85725" marT="0" marB="0" anchor="ctr">
                    <a:lnL w="12700" cap="flat" cmpd="sng" algn="ctr">
                      <a:solidFill>
                        <a:srgbClr val="60497A"/>
                      </a:solidFill>
                      <a:prstDash val="solid"/>
                      <a:round/>
                      <a:headEnd type="none" w="med" len="med"/>
                      <a:tailEnd type="none" w="med" len="med"/>
                    </a:lnL>
                    <a:lnR w="12700" cap="flat" cmpd="sng" algn="ctr">
                      <a:solidFill>
                        <a:srgbClr val="60497A"/>
                      </a:solidFill>
                      <a:prstDash val="solid"/>
                      <a:round/>
                      <a:headEnd type="none" w="med" len="med"/>
                      <a:tailEnd type="none" w="med" len="med"/>
                    </a:lnR>
                    <a:lnT>
                      <a:noFill/>
                    </a:lnT>
                    <a:lnB>
                      <a:noFill/>
                    </a:lnB>
                    <a:solidFill>
                      <a:srgbClr val="CC66FF"/>
                    </a:solidFill>
                  </a:tcPr>
                </a:tc>
                <a:tc>
                  <a:txBody>
                    <a:bodyPr/>
                    <a:lstStyle/>
                    <a:p>
                      <a:pPr algn="r" fontAlgn="ctr"/>
                      <a:r>
                        <a:rPr lang="en-GB" sz="1200" b="0" i="0" u="none" strike="noStrike" dirty="0">
                          <a:solidFill>
                            <a:srgbClr val="000000"/>
                          </a:solidFill>
                          <a:effectLst/>
                          <a:latin typeface="+mn-lt"/>
                        </a:rPr>
                        <a:t>(1)</a:t>
                      </a:r>
                    </a:p>
                  </a:txBody>
                  <a:tcPr marL="0" marR="85725" marT="0" marB="0" anchor="ctr">
                    <a:lnL w="12700" cap="flat" cmpd="sng" algn="ctr">
                      <a:solidFill>
                        <a:srgbClr val="60497A"/>
                      </a:solidFill>
                      <a:prstDash val="solid"/>
                      <a:round/>
                      <a:headEnd type="none" w="med" len="med"/>
                      <a:tailEnd type="none" w="med" len="med"/>
                    </a:lnL>
                    <a:lnR w="12700" cap="flat" cmpd="sng" algn="ctr">
                      <a:solidFill>
                        <a:srgbClr val="60497A"/>
                      </a:solidFill>
                      <a:prstDash val="solid"/>
                      <a:round/>
                      <a:headEnd type="none" w="med" len="med"/>
                      <a:tailEnd type="none" w="med" len="med"/>
                    </a:lnR>
                    <a:lnT>
                      <a:noFill/>
                    </a:lnT>
                    <a:lnB>
                      <a:noFill/>
                    </a:lnB>
                    <a:solidFill>
                      <a:srgbClr val="CC66FF"/>
                    </a:solidFill>
                  </a:tcPr>
                </a:tc>
                <a:tc>
                  <a:txBody>
                    <a:bodyPr/>
                    <a:lstStyle/>
                    <a:p>
                      <a:pPr algn="r" fontAlgn="ctr"/>
                      <a:r>
                        <a:rPr lang="en-GB" sz="1200" b="0" i="0" u="none" strike="noStrike" dirty="0">
                          <a:solidFill>
                            <a:srgbClr val="000000"/>
                          </a:solidFill>
                          <a:effectLst/>
                          <a:latin typeface="+mn-lt"/>
                        </a:rPr>
                        <a:t>96</a:t>
                      </a:r>
                    </a:p>
                  </a:txBody>
                  <a:tcPr marL="0" marR="85725" marT="0" marB="0" anchor="ctr">
                    <a:lnL w="12700" cap="flat" cmpd="sng" algn="ctr">
                      <a:solidFill>
                        <a:srgbClr val="60497A"/>
                      </a:solidFill>
                      <a:prstDash val="solid"/>
                      <a:round/>
                      <a:headEnd type="none" w="med" len="med"/>
                      <a:tailEnd type="none" w="med" len="med"/>
                    </a:lnL>
                    <a:lnR w="12700" cap="flat" cmpd="sng" algn="ctr">
                      <a:solidFill>
                        <a:srgbClr val="60497A"/>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10011"/>
                  </a:ext>
                </a:extLst>
              </a:tr>
              <a:tr h="195149">
                <a:tc>
                  <a:txBody>
                    <a:bodyPr/>
                    <a:lstStyle/>
                    <a:p>
                      <a:pPr algn="ctr" fontAlgn="b"/>
                      <a:r>
                        <a:rPr lang="en-GB" sz="1200" b="0" i="0" u="none" strike="noStrike" dirty="0">
                          <a:solidFill>
                            <a:schemeClr val="tx1"/>
                          </a:solidFill>
                          <a:effectLst/>
                          <a:latin typeface="+mn-lt"/>
                        </a:rPr>
                        <a:t>50.00%</a:t>
                      </a:r>
                    </a:p>
                  </a:txBody>
                  <a:tcPr marL="0" marR="0" marT="0" marB="0" anchor="b">
                    <a:lnL w="12700" cap="flat" cmpd="sng" algn="ctr">
                      <a:solidFill>
                        <a:srgbClr val="60497A"/>
                      </a:solidFill>
                      <a:prstDash val="solid"/>
                      <a:round/>
                      <a:headEnd type="none" w="med" len="med"/>
                      <a:tailEnd type="none" w="med" len="med"/>
                    </a:lnL>
                    <a:lnR w="12700" cap="flat" cmpd="sng" algn="ctr">
                      <a:solidFill>
                        <a:srgbClr val="60497A"/>
                      </a:solidFill>
                      <a:prstDash val="solid"/>
                      <a:round/>
                      <a:headEnd type="none" w="med" len="med"/>
                      <a:tailEnd type="none" w="med" len="med"/>
                    </a:lnR>
                    <a:lnT>
                      <a:noFill/>
                    </a:lnT>
                    <a:lnB>
                      <a:noFill/>
                    </a:lnB>
                  </a:tcPr>
                </a:tc>
                <a:tc>
                  <a:txBody>
                    <a:bodyPr/>
                    <a:lstStyle/>
                    <a:p>
                      <a:pPr algn="l" fontAlgn="b"/>
                      <a:r>
                        <a:rPr lang="en-GB" sz="1200" b="0" i="0" u="none" strike="noStrike" dirty="0">
                          <a:solidFill>
                            <a:srgbClr val="000000"/>
                          </a:solidFill>
                          <a:effectLst/>
                          <a:latin typeface="+mn-lt"/>
                        </a:rPr>
                        <a:t>EM Strategic Commercial Unit/MINT</a:t>
                      </a:r>
                    </a:p>
                  </a:txBody>
                  <a:tcPr marL="85725" marR="0" marT="0" marB="0" anchor="b">
                    <a:lnL w="12700" cap="flat" cmpd="sng" algn="ctr">
                      <a:solidFill>
                        <a:srgbClr val="60497A"/>
                      </a:solidFill>
                      <a:prstDash val="solid"/>
                      <a:round/>
                      <a:headEnd type="none" w="med" len="med"/>
                      <a:tailEnd type="none" w="med" len="med"/>
                    </a:lnL>
                    <a:lnR w="12700" cap="flat" cmpd="sng" algn="ctr">
                      <a:solidFill>
                        <a:srgbClr val="60497A"/>
                      </a:solidFill>
                      <a:prstDash val="solid"/>
                      <a:round/>
                      <a:headEnd type="none" w="med" len="med"/>
                      <a:tailEnd type="none" w="med" len="med"/>
                    </a:lnR>
                    <a:lnT>
                      <a:noFill/>
                    </a:lnT>
                    <a:lnB>
                      <a:noFill/>
                    </a:lnB>
                  </a:tcPr>
                </a:tc>
                <a:tc>
                  <a:txBody>
                    <a:bodyPr/>
                    <a:lstStyle/>
                    <a:p>
                      <a:pPr algn="r" fontAlgn="ctr"/>
                      <a:r>
                        <a:rPr lang="en-GB" sz="1200" b="0" i="0" u="none" strike="noStrike" dirty="0">
                          <a:solidFill>
                            <a:srgbClr val="000000"/>
                          </a:solidFill>
                          <a:effectLst/>
                          <a:latin typeface="+mn-lt"/>
                        </a:rPr>
                        <a:t>-</a:t>
                      </a:r>
                    </a:p>
                  </a:txBody>
                  <a:tcPr marL="0" marR="85725" marT="0" marB="0" anchor="ctr">
                    <a:lnL w="12700" cap="flat" cmpd="sng" algn="ctr">
                      <a:solidFill>
                        <a:srgbClr val="60497A"/>
                      </a:solidFill>
                      <a:prstDash val="solid"/>
                      <a:round/>
                      <a:headEnd type="none" w="med" len="med"/>
                      <a:tailEnd type="none" w="med" len="med"/>
                    </a:lnL>
                    <a:lnR w="12700" cap="flat" cmpd="sng" algn="ctr">
                      <a:solidFill>
                        <a:srgbClr val="60497A"/>
                      </a:solidFill>
                      <a:prstDash val="solid"/>
                      <a:round/>
                      <a:headEnd type="none" w="med" len="med"/>
                      <a:tailEnd type="none" w="med" len="med"/>
                    </a:lnR>
                    <a:lnT>
                      <a:noFill/>
                    </a:lnT>
                    <a:lnB>
                      <a:noFill/>
                    </a:lnB>
                    <a:solidFill>
                      <a:srgbClr val="CC66FF"/>
                    </a:solidFill>
                  </a:tcPr>
                </a:tc>
                <a:tc>
                  <a:txBody>
                    <a:bodyPr/>
                    <a:lstStyle/>
                    <a:p>
                      <a:pPr algn="r" fontAlgn="ctr"/>
                      <a:r>
                        <a:rPr lang="en-GB" sz="1200" b="0" i="0" u="none" strike="noStrike" dirty="0">
                          <a:solidFill>
                            <a:srgbClr val="000000"/>
                          </a:solidFill>
                          <a:effectLst/>
                          <a:latin typeface="+mn-lt"/>
                        </a:rPr>
                        <a:t>-</a:t>
                      </a:r>
                    </a:p>
                  </a:txBody>
                  <a:tcPr marL="0" marR="85725" marT="0" marB="0" anchor="ctr">
                    <a:lnL w="12700" cap="flat" cmpd="sng" algn="ctr">
                      <a:solidFill>
                        <a:srgbClr val="60497A"/>
                      </a:solidFill>
                      <a:prstDash val="solid"/>
                      <a:round/>
                      <a:headEnd type="none" w="med" len="med"/>
                      <a:tailEnd type="none" w="med" len="med"/>
                    </a:lnL>
                    <a:lnR w="12700" cap="flat" cmpd="sng" algn="ctr">
                      <a:solidFill>
                        <a:srgbClr val="60497A"/>
                      </a:solidFill>
                      <a:prstDash val="solid"/>
                      <a:round/>
                      <a:headEnd type="none" w="med" len="med"/>
                      <a:tailEnd type="none" w="med" len="med"/>
                    </a:lnR>
                    <a:lnT>
                      <a:noFill/>
                    </a:lnT>
                    <a:lnB>
                      <a:noFill/>
                    </a:lnB>
                    <a:solidFill>
                      <a:srgbClr val="CC66FF"/>
                    </a:solidFill>
                  </a:tcPr>
                </a:tc>
                <a:tc>
                  <a:txBody>
                    <a:bodyPr/>
                    <a:lstStyle/>
                    <a:p>
                      <a:pPr algn="r" fontAlgn="ctr"/>
                      <a:r>
                        <a:rPr lang="en-GB" sz="1200" b="0" i="0" u="none" strike="noStrike" dirty="0">
                          <a:solidFill>
                            <a:srgbClr val="000000"/>
                          </a:solidFill>
                          <a:effectLst/>
                          <a:latin typeface="+mn-lt"/>
                        </a:rPr>
                        <a:t>-</a:t>
                      </a:r>
                    </a:p>
                  </a:txBody>
                  <a:tcPr marL="0" marR="85725" marT="0" marB="0" anchor="ctr">
                    <a:lnL w="12700" cap="flat" cmpd="sng" algn="ctr">
                      <a:solidFill>
                        <a:srgbClr val="60497A"/>
                      </a:solidFill>
                      <a:prstDash val="solid"/>
                      <a:round/>
                      <a:headEnd type="none" w="med" len="med"/>
                      <a:tailEnd type="none" w="med" len="med"/>
                    </a:lnL>
                    <a:lnR w="12700" cap="flat" cmpd="sng" algn="ctr">
                      <a:solidFill>
                        <a:srgbClr val="60497A"/>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10012"/>
                  </a:ext>
                </a:extLst>
              </a:tr>
              <a:tr h="195149">
                <a:tc>
                  <a:txBody>
                    <a:bodyPr/>
                    <a:lstStyle/>
                    <a:p>
                      <a:pPr algn="ctr" fontAlgn="b"/>
                      <a:r>
                        <a:rPr lang="en-GB" sz="1200" b="0" i="0" u="none" strike="noStrike" dirty="0">
                          <a:solidFill>
                            <a:schemeClr val="tx1"/>
                          </a:solidFill>
                          <a:effectLst/>
                          <a:latin typeface="+mn-lt"/>
                        </a:rPr>
                        <a:t>31.04%</a:t>
                      </a:r>
                    </a:p>
                  </a:txBody>
                  <a:tcPr marL="0" marR="0" marT="0" marB="0" anchor="b">
                    <a:lnL w="12700" cap="flat" cmpd="sng" algn="ctr">
                      <a:solidFill>
                        <a:srgbClr val="60497A"/>
                      </a:solidFill>
                      <a:prstDash val="solid"/>
                      <a:round/>
                      <a:headEnd type="none" w="med" len="med"/>
                      <a:tailEnd type="none" w="med" len="med"/>
                    </a:lnL>
                    <a:lnR w="12700" cap="flat" cmpd="sng" algn="ctr">
                      <a:solidFill>
                        <a:srgbClr val="60497A"/>
                      </a:solidFill>
                      <a:prstDash val="solid"/>
                      <a:round/>
                      <a:headEnd type="none" w="med" len="med"/>
                      <a:tailEnd type="none" w="med" len="med"/>
                    </a:lnR>
                    <a:lnT>
                      <a:noFill/>
                    </a:lnT>
                    <a:lnB w="12700" cap="flat" cmpd="sng" algn="ctr">
                      <a:solidFill>
                        <a:srgbClr val="7030A0"/>
                      </a:solidFill>
                      <a:prstDash val="solid"/>
                      <a:round/>
                      <a:headEnd type="none" w="med" len="med"/>
                      <a:tailEnd type="none" w="med" len="med"/>
                    </a:lnB>
                  </a:tcPr>
                </a:tc>
                <a:tc>
                  <a:txBody>
                    <a:bodyPr/>
                    <a:lstStyle/>
                    <a:p>
                      <a:pPr algn="l" fontAlgn="b"/>
                      <a:r>
                        <a:rPr lang="en-GB" sz="1200" b="0" i="0" u="none" strike="noStrike" dirty="0">
                          <a:solidFill>
                            <a:srgbClr val="000000"/>
                          </a:solidFill>
                          <a:effectLst/>
                          <a:latin typeface="+mn-lt"/>
                        </a:rPr>
                        <a:t>Multi Force Shared Service (MFSS)</a:t>
                      </a:r>
                    </a:p>
                  </a:txBody>
                  <a:tcPr marL="85725" marR="0" marT="0" marB="0" anchor="b">
                    <a:lnL w="12700" cap="flat" cmpd="sng" algn="ctr">
                      <a:solidFill>
                        <a:srgbClr val="60497A"/>
                      </a:solidFill>
                      <a:prstDash val="solid"/>
                      <a:round/>
                      <a:headEnd type="none" w="med" len="med"/>
                      <a:tailEnd type="none" w="med" len="med"/>
                    </a:lnL>
                    <a:lnR w="12700" cap="flat" cmpd="sng" algn="ctr">
                      <a:solidFill>
                        <a:srgbClr val="60497A"/>
                      </a:solidFill>
                      <a:prstDash val="solid"/>
                      <a:round/>
                      <a:headEnd type="none" w="med" len="med"/>
                      <a:tailEnd type="none" w="med" len="med"/>
                    </a:lnR>
                    <a:lnT>
                      <a:noFill/>
                    </a:lnT>
                    <a:lnB w="12700" cap="flat" cmpd="sng" algn="ctr">
                      <a:solidFill>
                        <a:srgbClr val="7030A0"/>
                      </a:solidFill>
                      <a:prstDash val="solid"/>
                      <a:round/>
                      <a:headEnd type="none" w="med" len="med"/>
                      <a:tailEnd type="none" w="med" len="med"/>
                    </a:lnB>
                  </a:tcPr>
                </a:tc>
                <a:tc>
                  <a:txBody>
                    <a:bodyPr/>
                    <a:lstStyle/>
                    <a:p>
                      <a:pPr algn="r" fontAlgn="ctr"/>
                      <a:r>
                        <a:rPr lang="en-GB" sz="1200" b="0" i="0" u="none" strike="noStrike" dirty="0">
                          <a:solidFill>
                            <a:srgbClr val="000000"/>
                          </a:solidFill>
                          <a:effectLst/>
                          <a:latin typeface="+mn-lt"/>
                        </a:rPr>
                        <a:t>2,223</a:t>
                      </a:r>
                    </a:p>
                  </a:txBody>
                  <a:tcPr marL="0" marR="85725" marT="0" marB="0" anchor="ctr">
                    <a:lnL w="12700" cap="flat" cmpd="sng" algn="ctr">
                      <a:solidFill>
                        <a:srgbClr val="60497A"/>
                      </a:solidFill>
                      <a:prstDash val="solid"/>
                      <a:round/>
                      <a:headEnd type="none" w="med" len="med"/>
                      <a:tailEnd type="none" w="med" len="med"/>
                    </a:lnL>
                    <a:lnR w="12700" cap="flat" cmpd="sng" algn="ctr">
                      <a:solidFill>
                        <a:srgbClr val="60497A"/>
                      </a:solidFill>
                      <a:prstDash val="solid"/>
                      <a:round/>
                      <a:headEnd type="none" w="med" len="med"/>
                      <a:tailEnd type="none" w="med" len="med"/>
                    </a:lnR>
                    <a:lnT>
                      <a:noFill/>
                    </a:lnT>
                    <a:lnB w="12700" cap="flat" cmpd="sng" algn="ctr">
                      <a:solidFill>
                        <a:srgbClr val="7030A0"/>
                      </a:solidFill>
                      <a:prstDash val="solid"/>
                      <a:round/>
                      <a:headEnd type="none" w="med" len="med"/>
                      <a:tailEnd type="none" w="med" len="med"/>
                    </a:lnB>
                    <a:solidFill>
                      <a:srgbClr val="CC66FF"/>
                    </a:solidFill>
                  </a:tcPr>
                </a:tc>
                <a:tc>
                  <a:txBody>
                    <a:bodyPr/>
                    <a:lstStyle/>
                    <a:p>
                      <a:pPr algn="r" fontAlgn="ctr"/>
                      <a:r>
                        <a:rPr lang="en-GB" sz="1200" b="0" i="0" u="none" strike="noStrike" dirty="0">
                          <a:solidFill>
                            <a:srgbClr val="000000"/>
                          </a:solidFill>
                          <a:effectLst/>
                          <a:latin typeface="+mn-lt"/>
                        </a:rPr>
                        <a:t>(2,223)</a:t>
                      </a:r>
                    </a:p>
                  </a:txBody>
                  <a:tcPr marL="0" marR="85725" marT="0" marB="0" anchor="ctr">
                    <a:lnL w="12700" cap="flat" cmpd="sng" algn="ctr">
                      <a:solidFill>
                        <a:srgbClr val="60497A"/>
                      </a:solidFill>
                      <a:prstDash val="solid"/>
                      <a:round/>
                      <a:headEnd type="none" w="med" len="med"/>
                      <a:tailEnd type="none" w="med" len="med"/>
                    </a:lnL>
                    <a:lnR w="12700" cap="flat" cmpd="sng" algn="ctr">
                      <a:solidFill>
                        <a:srgbClr val="60497A"/>
                      </a:solidFill>
                      <a:prstDash val="solid"/>
                      <a:round/>
                      <a:headEnd type="none" w="med" len="med"/>
                      <a:tailEnd type="none" w="med" len="med"/>
                    </a:lnR>
                    <a:lnT>
                      <a:noFill/>
                    </a:lnT>
                    <a:lnB w="12700" cap="flat" cmpd="sng" algn="ctr">
                      <a:solidFill>
                        <a:srgbClr val="7030A0"/>
                      </a:solidFill>
                      <a:prstDash val="solid"/>
                      <a:round/>
                      <a:headEnd type="none" w="med" len="med"/>
                      <a:tailEnd type="none" w="med" len="med"/>
                    </a:lnB>
                    <a:solidFill>
                      <a:srgbClr val="CC66FF"/>
                    </a:solidFill>
                  </a:tcPr>
                </a:tc>
                <a:tc>
                  <a:txBody>
                    <a:bodyPr/>
                    <a:lstStyle/>
                    <a:p>
                      <a:pPr algn="r" fontAlgn="ctr"/>
                      <a:r>
                        <a:rPr lang="en-GB" sz="1200" b="0" i="0" u="none" strike="noStrike" dirty="0">
                          <a:solidFill>
                            <a:srgbClr val="000000"/>
                          </a:solidFill>
                          <a:effectLst/>
                          <a:latin typeface="+mn-lt"/>
                        </a:rPr>
                        <a:t>-</a:t>
                      </a:r>
                    </a:p>
                  </a:txBody>
                  <a:tcPr marL="0" marR="85725" marT="0" marB="0" anchor="ctr">
                    <a:lnL w="12700" cap="flat" cmpd="sng" algn="ctr">
                      <a:solidFill>
                        <a:srgbClr val="60497A"/>
                      </a:solidFill>
                      <a:prstDash val="solid"/>
                      <a:round/>
                      <a:headEnd type="none" w="med" len="med"/>
                      <a:tailEnd type="none" w="med" len="med"/>
                    </a:lnL>
                    <a:lnR w="12700" cap="flat" cmpd="sng" algn="ctr">
                      <a:solidFill>
                        <a:srgbClr val="60497A"/>
                      </a:solidFill>
                      <a:prstDash val="solid"/>
                      <a:round/>
                      <a:headEnd type="none" w="med" len="med"/>
                      <a:tailEnd type="none" w="med" len="med"/>
                    </a:lnR>
                    <a:lnT>
                      <a:noFill/>
                    </a:lnT>
                    <a:lnB w="12700" cap="flat" cmpd="sng" algn="ctr">
                      <a:solidFill>
                        <a:srgbClr val="7030A0"/>
                      </a:solidFill>
                      <a:prstDash val="solid"/>
                      <a:round/>
                      <a:headEnd type="none" w="med" len="med"/>
                      <a:tailEnd type="none" w="med" len="med"/>
                    </a:lnB>
                    <a:solidFill>
                      <a:srgbClr val="CC66FF"/>
                    </a:solidFill>
                  </a:tcPr>
                </a:tc>
                <a:extLst>
                  <a:ext uri="{0D108BD9-81ED-4DB2-BD59-A6C34878D82A}">
                    <a16:rowId xmlns:a16="http://schemas.microsoft.com/office/drawing/2014/main" val="10013"/>
                  </a:ext>
                </a:extLst>
              </a:tr>
              <a:tr h="324597">
                <a:tc>
                  <a:txBody>
                    <a:bodyPr/>
                    <a:lstStyle/>
                    <a:p>
                      <a:pPr algn="l" fontAlgn="b"/>
                      <a:r>
                        <a:rPr lang="en-GB" sz="1200" b="0" i="0" u="none" strike="noStrike" dirty="0">
                          <a:solidFill>
                            <a:srgbClr val="000000"/>
                          </a:solidFill>
                          <a:effectLst/>
                          <a:latin typeface="+mn-lt"/>
                        </a:rPr>
                        <a:t> </a:t>
                      </a:r>
                    </a:p>
                  </a:txBody>
                  <a:tcPr marL="0" marR="0" marT="0" marB="0" anchor="b">
                    <a:lnL w="12700" cap="flat" cmpd="sng" algn="ctr">
                      <a:solidFill>
                        <a:srgbClr val="60497A"/>
                      </a:solidFill>
                      <a:prstDash val="solid"/>
                      <a:round/>
                      <a:headEnd type="none" w="med" len="med"/>
                      <a:tailEnd type="none" w="med" len="med"/>
                    </a:lnL>
                    <a:lnR w="12700" cap="flat" cmpd="sng" algn="ctr">
                      <a:solidFill>
                        <a:srgbClr val="60497A"/>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60497A"/>
                      </a:solidFill>
                      <a:prstDash val="solid"/>
                      <a:round/>
                      <a:headEnd type="none" w="med" len="med"/>
                      <a:tailEnd type="none" w="med" len="med"/>
                    </a:lnB>
                  </a:tcPr>
                </a:tc>
                <a:tc>
                  <a:txBody>
                    <a:bodyPr/>
                    <a:lstStyle/>
                    <a:p>
                      <a:pPr algn="l" fontAlgn="b"/>
                      <a:endParaRPr lang="en-GB" sz="1200" b="1" i="0" u="none" strike="noStrike" dirty="0">
                        <a:solidFill>
                          <a:srgbClr val="000000"/>
                        </a:solidFill>
                        <a:effectLst/>
                        <a:latin typeface="+mn-lt"/>
                      </a:endParaRPr>
                    </a:p>
                  </a:txBody>
                  <a:tcPr marL="0" marR="0" marT="0" marB="0" anchor="b">
                    <a:lnL w="12700" cap="flat" cmpd="sng" algn="ctr">
                      <a:solidFill>
                        <a:srgbClr val="60497A"/>
                      </a:solidFill>
                      <a:prstDash val="solid"/>
                      <a:round/>
                      <a:headEnd type="none" w="med" len="med"/>
                      <a:tailEnd type="none" w="med" len="med"/>
                    </a:lnL>
                    <a:lnR w="12700" cap="flat" cmpd="sng" algn="ctr">
                      <a:solidFill>
                        <a:srgbClr val="60497A"/>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60497A"/>
                      </a:solidFill>
                      <a:prstDash val="solid"/>
                      <a:round/>
                      <a:headEnd type="none" w="med" len="med"/>
                      <a:tailEnd type="none" w="med" len="med"/>
                    </a:lnB>
                  </a:tcPr>
                </a:tc>
                <a:tc>
                  <a:txBody>
                    <a:bodyPr/>
                    <a:lstStyle/>
                    <a:p>
                      <a:pPr algn="r" fontAlgn="ctr"/>
                      <a:r>
                        <a:rPr lang="en-GB" sz="1200" b="1" i="0" u="none" strike="noStrike" dirty="0">
                          <a:solidFill>
                            <a:srgbClr val="000000"/>
                          </a:solidFill>
                          <a:effectLst/>
                          <a:latin typeface="+mn-lt"/>
                        </a:rPr>
                        <a:t>14,530</a:t>
                      </a:r>
                    </a:p>
                  </a:txBody>
                  <a:tcPr marL="0" marR="85725" marT="0" marB="0" anchor="ctr">
                    <a:lnL w="12700" cap="flat" cmpd="sng" algn="ctr">
                      <a:solidFill>
                        <a:srgbClr val="60497A"/>
                      </a:solidFill>
                      <a:prstDash val="solid"/>
                      <a:round/>
                      <a:headEnd type="none" w="med" len="med"/>
                      <a:tailEnd type="none" w="med" len="med"/>
                    </a:lnL>
                    <a:lnR w="12700" cap="flat" cmpd="sng" algn="ctr">
                      <a:solidFill>
                        <a:srgbClr val="60497A"/>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60497A"/>
                      </a:solidFill>
                      <a:prstDash val="solid"/>
                      <a:round/>
                      <a:headEnd type="none" w="med" len="med"/>
                      <a:tailEnd type="none" w="med" len="med"/>
                    </a:lnB>
                    <a:solidFill>
                      <a:srgbClr val="CC66FF"/>
                    </a:solidFill>
                  </a:tcPr>
                </a:tc>
                <a:tc>
                  <a:txBody>
                    <a:bodyPr/>
                    <a:lstStyle/>
                    <a:p>
                      <a:pPr algn="r" fontAlgn="ctr"/>
                      <a:r>
                        <a:rPr lang="en-GB" sz="1200" b="1" i="0" u="none" strike="noStrike" dirty="0">
                          <a:solidFill>
                            <a:srgbClr val="000000"/>
                          </a:solidFill>
                          <a:effectLst/>
                          <a:latin typeface="+mn-lt"/>
                        </a:rPr>
                        <a:t>(14,359)</a:t>
                      </a:r>
                    </a:p>
                  </a:txBody>
                  <a:tcPr marL="0" marR="85725" marT="0" marB="0" anchor="ctr">
                    <a:lnL w="12700" cap="flat" cmpd="sng" algn="ctr">
                      <a:solidFill>
                        <a:srgbClr val="60497A"/>
                      </a:solidFill>
                      <a:prstDash val="solid"/>
                      <a:round/>
                      <a:headEnd type="none" w="med" len="med"/>
                      <a:tailEnd type="none" w="med" len="med"/>
                    </a:lnL>
                    <a:lnR w="12700" cap="flat" cmpd="sng" algn="ctr">
                      <a:solidFill>
                        <a:srgbClr val="60497A"/>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60497A"/>
                      </a:solidFill>
                      <a:prstDash val="solid"/>
                      <a:round/>
                      <a:headEnd type="none" w="med" len="med"/>
                      <a:tailEnd type="none" w="med" len="med"/>
                    </a:lnB>
                    <a:solidFill>
                      <a:srgbClr val="CC66FF"/>
                    </a:solidFill>
                  </a:tcPr>
                </a:tc>
                <a:tc>
                  <a:txBody>
                    <a:bodyPr/>
                    <a:lstStyle/>
                    <a:p>
                      <a:pPr algn="r" fontAlgn="ctr"/>
                      <a:r>
                        <a:rPr lang="en-GB" sz="1200" b="1" i="0" u="none" strike="noStrike" dirty="0">
                          <a:solidFill>
                            <a:srgbClr val="000000"/>
                          </a:solidFill>
                          <a:effectLst/>
                          <a:latin typeface="+mn-lt"/>
                        </a:rPr>
                        <a:t>171</a:t>
                      </a:r>
                    </a:p>
                  </a:txBody>
                  <a:tcPr marL="0" marR="85725" marT="0" marB="0" anchor="ctr">
                    <a:lnL w="12700" cap="flat" cmpd="sng" algn="ctr">
                      <a:solidFill>
                        <a:srgbClr val="60497A"/>
                      </a:solidFill>
                      <a:prstDash val="solid"/>
                      <a:round/>
                      <a:headEnd type="none" w="med" len="med"/>
                      <a:tailEnd type="none" w="med" len="med"/>
                    </a:lnL>
                    <a:lnR w="12700" cap="flat" cmpd="sng" algn="ctr">
                      <a:solidFill>
                        <a:srgbClr val="60497A"/>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60497A"/>
                      </a:solidFill>
                      <a:prstDash val="solid"/>
                      <a:round/>
                      <a:headEnd type="none" w="med" len="med"/>
                      <a:tailEnd type="none" w="med" len="med"/>
                    </a:lnB>
                    <a:solidFill>
                      <a:srgbClr val="CC66FF"/>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573932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67446" y="0"/>
            <a:ext cx="338554" cy="6876000"/>
          </a:xfrm>
          <a:prstGeom prst="rect">
            <a:avLst/>
          </a:prstGeom>
          <a:solidFill>
            <a:srgbClr val="00206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CHIEF OFFICER’S NARRATIVE REPORT     </a:t>
            </a:r>
            <a:r>
              <a:rPr lang="en-GB" sz="1000" b="1" dirty="0">
                <a:solidFill>
                  <a:schemeClr val="bg1"/>
                </a:solidFill>
              </a:rPr>
              <a:t>|      STATEMENT OF ACCOUNTS – 2021-22</a:t>
            </a: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4" y="6356358"/>
            <a:ext cx="276271" cy="365125"/>
          </a:xfrm>
        </p:spPr>
        <p:txBody>
          <a:bodyPr vert="horz"/>
          <a:lstStyle/>
          <a:p>
            <a:fld id="{97D3BC75-7245-4D53-964E-6D1A27AF082C}" type="slidenum">
              <a:rPr lang="en-GB" sz="1000" smtClean="0">
                <a:solidFill>
                  <a:schemeClr val="bg1"/>
                </a:solidFill>
              </a:rPr>
              <a:t>6</a:t>
            </a:fld>
            <a:endParaRPr lang="en-GB" sz="1000" dirty="0">
              <a:solidFill>
                <a:schemeClr val="bg1"/>
              </a:solidFill>
            </a:endParaRPr>
          </a:p>
        </p:txBody>
      </p:sp>
      <p:graphicFrame>
        <p:nvGraphicFramePr>
          <p:cNvPr id="5" name="Table 4">
            <a:extLst>
              <a:ext uri="{FF2B5EF4-FFF2-40B4-BE49-F238E27FC236}">
                <a16:creationId xmlns:a16="http://schemas.microsoft.com/office/drawing/2014/main" id="{4E56888E-3048-4B03-ABB3-6205C656645A}"/>
              </a:ext>
            </a:extLst>
          </p:cNvPr>
          <p:cNvGraphicFramePr>
            <a:graphicFrameLocks noGrp="1"/>
          </p:cNvGraphicFramePr>
          <p:nvPr>
            <p:extLst>
              <p:ext uri="{D42A27DB-BD31-4B8C-83A1-F6EECF244321}">
                <p14:modId xmlns:p14="http://schemas.microsoft.com/office/powerpoint/2010/main" val="3826603196"/>
              </p:ext>
            </p:extLst>
          </p:nvPr>
        </p:nvGraphicFramePr>
        <p:xfrm>
          <a:off x="350984" y="327322"/>
          <a:ext cx="8931567" cy="6379210"/>
        </p:xfrm>
        <a:graphic>
          <a:graphicData uri="http://schemas.openxmlformats.org/drawingml/2006/table">
            <a:tbl>
              <a:tblPr firstRow="1" bandRow="1">
                <a:tableStyleId>{2D5ABB26-0587-4C30-8999-92F81FD0307C}</a:tableStyleId>
              </a:tblPr>
              <a:tblGrid>
                <a:gridCol w="2977189">
                  <a:extLst>
                    <a:ext uri="{9D8B030D-6E8A-4147-A177-3AD203B41FA5}">
                      <a16:colId xmlns:a16="http://schemas.microsoft.com/office/drawing/2014/main" val="2868856792"/>
                    </a:ext>
                  </a:extLst>
                </a:gridCol>
                <a:gridCol w="2977189">
                  <a:extLst>
                    <a:ext uri="{9D8B030D-6E8A-4147-A177-3AD203B41FA5}">
                      <a16:colId xmlns:a16="http://schemas.microsoft.com/office/drawing/2014/main" val="1651142004"/>
                    </a:ext>
                  </a:extLst>
                </a:gridCol>
                <a:gridCol w="2977189">
                  <a:extLst>
                    <a:ext uri="{9D8B030D-6E8A-4147-A177-3AD203B41FA5}">
                      <a16:colId xmlns:a16="http://schemas.microsoft.com/office/drawing/2014/main" val="547597477"/>
                    </a:ext>
                  </a:extLst>
                </a:gridCol>
              </a:tblGrid>
              <a:tr h="232639">
                <a:tc>
                  <a:txBody>
                    <a:bodyPr/>
                    <a:lstStyle/>
                    <a:p>
                      <a:endParaRPr lang="en-GB" sz="1100" b="1" dirty="0">
                        <a:solidFill>
                          <a:srgbClr val="002060"/>
                        </a:solidFill>
                        <a:highlight>
                          <a:srgbClr val="FF0000"/>
                        </a:highlight>
                        <a:latin typeface="+mn-lt"/>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100" b="1" kern="1200" dirty="0">
                        <a:solidFill>
                          <a:srgbClr val="002060"/>
                        </a:solidFill>
                        <a:highlight>
                          <a:srgbClr val="FFFF00"/>
                        </a:highlight>
                        <a:latin typeface="+mn-lt"/>
                        <a:ea typeface="Verdana" panose="020B0604030504040204" pitchFamily="34" charset="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latin typeface="+mn-lt"/>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8336446"/>
                  </a:ext>
                </a:extLst>
              </a:tr>
              <a:tr h="291756">
                <a:tc>
                  <a:txBody>
                    <a:bodyPr/>
                    <a:lstStyle/>
                    <a:p>
                      <a:pPr marL="0" indent="0">
                        <a:buFont typeface="+mj-lt"/>
                        <a:buNone/>
                      </a:pPr>
                      <a:r>
                        <a:rPr lang="en-GB" sz="1400" b="1" dirty="0">
                          <a:solidFill>
                            <a:srgbClr val="002060"/>
                          </a:solidFill>
                          <a:latin typeface="+mn-lt"/>
                          <a:ea typeface="Verdana" panose="020B0604030504040204" pitchFamily="34" charset="0"/>
                          <a:cs typeface="Arial" panose="020B0604020202020204" pitchFamily="34" charset="0"/>
                        </a:rPr>
                        <a:t>PERFORMANCE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100" b="1" dirty="0">
                        <a:solidFill>
                          <a:srgbClr val="002060"/>
                        </a:solidFill>
                        <a:latin typeface="Arial" panose="020B0604020202020204" pitchFamily="34" charset="0"/>
                        <a:ea typeface="Verdana" panose="020B060403050404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mj-lt"/>
                        <a:buNone/>
                      </a:pPr>
                      <a:endParaRPr lang="en-GB" sz="1100" b="1" dirty="0">
                        <a:solidFill>
                          <a:srgbClr val="002060"/>
                        </a:solidFill>
                        <a:latin typeface="Arial" panose="020B0604020202020204" pitchFamily="34" charset="0"/>
                        <a:ea typeface="Verdana" panose="020B060403050404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1682969"/>
                  </a:ext>
                </a:extLst>
              </a:tr>
              <a:tr h="5223252">
                <a:tc>
                  <a:txBody>
                    <a:bodyPr/>
                    <a:lstStyle/>
                    <a:p>
                      <a:pPr marL="0" marR="0" algn="just">
                        <a:spcBef>
                          <a:spcPts val="0"/>
                        </a:spcBef>
                        <a:spcAft>
                          <a:spcPts val="800"/>
                        </a:spcAft>
                      </a:pPr>
                      <a:r>
                        <a:rPr lang="en-GB" sz="1200" dirty="0">
                          <a:effectLst/>
                          <a:latin typeface="+mn-lt"/>
                          <a:ea typeface="Times New Roman" panose="02020603050405020304" pitchFamily="18" charset="0"/>
                          <a:cs typeface="Arial" panose="020B0604020202020204" pitchFamily="34" charset="0"/>
                        </a:rPr>
                        <a:t>The Force has a dedicated workforce of around 4,100 officers and staff, who are supported by a growing army of hundreds of special constables, cadets and volunteers.</a:t>
                      </a:r>
                      <a:r>
                        <a:rPr lang="en-GB" sz="1200" dirty="0">
                          <a:effectLst/>
                          <a:latin typeface="+mn-lt"/>
                          <a:ea typeface="Calibri" panose="020F0502020204030204" pitchFamily="34" charset="0"/>
                          <a:cs typeface="Arial" panose="020B0604020202020204" pitchFamily="34" charset="0"/>
                        </a:rPr>
                        <a:t> </a:t>
                      </a:r>
                    </a:p>
                    <a:p>
                      <a:pPr marL="0" marR="0" algn="just">
                        <a:spcBef>
                          <a:spcPts val="0"/>
                        </a:spcBef>
                        <a:spcAft>
                          <a:spcPts val="800"/>
                        </a:spcAft>
                      </a:pPr>
                      <a:r>
                        <a:rPr lang="en-GB" sz="1200" dirty="0">
                          <a:effectLst/>
                          <a:latin typeface="+mn-lt"/>
                          <a:ea typeface="Times New Roman" panose="02020603050405020304" pitchFamily="18" charset="0"/>
                          <a:cs typeface="Arial" panose="020B0604020202020204" pitchFamily="34" charset="0"/>
                        </a:rPr>
                        <a:t>Local policing is complemented by a range of support units and departments that operate across the Force. These include the control room, where staff answer 999 and non-emergency telephone calls, our roads policing section, criminal justice, crime investigation, force intelligence, our dogs’ section, the forensics officers who work in our scientific support unit and the team that plans for major events and emergencies.</a:t>
                      </a:r>
                      <a:endParaRPr lang="en-GB" sz="1200" dirty="0">
                        <a:effectLst/>
                        <a:latin typeface="+mn-lt"/>
                        <a:ea typeface="Calibri" panose="020F0502020204030204" pitchFamily="34" charset="0"/>
                        <a:cs typeface="Arial" panose="020B0604020202020204" pitchFamily="34" charset="0"/>
                      </a:endParaRPr>
                    </a:p>
                    <a:p>
                      <a:pPr marL="0" marR="0" algn="just">
                        <a:spcBef>
                          <a:spcPts val="0"/>
                        </a:spcBef>
                        <a:spcAft>
                          <a:spcPts val="800"/>
                        </a:spcAft>
                      </a:pPr>
                      <a:r>
                        <a:rPr lang="en-US" sz="1200" dirty="0">
                          <a:effectLst/>
                          <a:latin typeface="+mn-lt"/>
                          <a:ea typeface="Calibri" panose="020F0502020204030204" pitchFamily="34" charset="0"/>
                          <a:cs typeface="Arial" panose="020B0604020202020204" pitchFamily="34" charset="0"/>
                        </a:rPr>
                        <a:t>The graphic on page 10 demonstrates the</a:t>
                      </a:r>
                      <a:r>
                        <a:rPr lang="en-US" sz="1200" baseline="0" dirty="0">
                          <a:effectLst/>
                          <a:latin typeface="+mn-lt"/>
                          <a:ea typeface="Calibri" panose="020F0502020204030204" pitchFamily="34" charset="0"/>
                          <a:cs typeface="Arial" panose="020B0604020202020204" pitchFamily="34" charset="0"/>
                        </a:rPr>
                        <a:t> level of demand on policing in 2021-22 and examines future demand expectations moving forward in 2022-23</a:t>
                      </a:r>
                      <a:r>
                        <a:rPr lang="en-US" sz="1200" dirty="0">
                          <a:effectLst/>
                          <a:latin typeface="+mn-lt"/>
                          <a:ea typeface="Calibri" panose="020F0502020204030204" pitchFamily="34" charset="0"/>
                          <a:cs typeface="Arial" panose="020B0604020202020204" pitchFamily="34" charset="0"/>
                        </a:rPr>
                        <a:t>.</a:t>
                      </a:r>
                    </a:p>
                    <a:p>
                      <a:pPr marL="0" marR="0" algn="just">
                        <a:spcBef>
                          <a:spcPts val="0"/>
                        </a:spcBef>
                        <a:spcAft>
                          <a:spcPts val="800"/>
                        </a:spcAft>
                      </a:pPr>
                      <a:r>
                        <a:rPr lang="en-US" sz="1400" b="1" dirty="0">
                          <a:solidFill>
                            <a:srgbClr val="002060"/>
                          </a:solidFill>
                          <a:effectLst/>
                          <a:latin typeface="+mn-lt"/>
                          <a:ea typeface="Calibri" panose="020F0502020204030204" pitchFamily="34" charset="0"/>
                          <a:cs typeface="Arial" panose="020B0604020202020204" pitchFamily="34" charset="0"/>
                        </a:rPr>
                        <a:t>Achievements 2021-22</a:t>
                      </a:r>
                    </a:p>
                    <a:p>
                      <a:pPr marL="0" marR="0" algn="just">
                        <a:spcBef>
                          <a:spcPts val="0"/>
                        </a:spcBef>
                        <a:spcAft>
                          <a:spcPts val="800"/>
                        </a:spcAft>
                      </a:pPr>
                      <a:r>
                        <a:rPr lang="en-US" sz="1200" b="1" dirty="0">
                          <a:solidFill>
                            <a:srgbClr val="002060"/>
                          </a:solidFill>
                          <a:effectLst/>
                          <a:latin typeface="+mn-lt"/>
                          <a:ea typeface="Calibri" panose="020F0502020204030204" pitchFamily="34" charset="0"/>
                          <a:cs typeface="Arial" panose="020B0604020202020204" pitchFamily="34" charset="0"/>
                        </a:rPr>
                        <a:t>Responding to the public</a:t>
                      </a:r>
                      <a:endParaRPr lang="en-US" sz="1200" b="0" dirty="0">
                        <a:solidFill>
                          <a:srgbClr val="002060"/>
                        </a:solidFill>
                        <a:effectLst/>
                        <a:latin typeface="+mn-lt"/>
                        <a:ea typeface="Calibri" panose="020F0502020204030204" pitchFamily="34" charset="0"/>
                        <a:cs typeface="Arial" panose="020B0604020202020204" pitchFamily="34" charset="0"/>
                      </a:endParaRPr>
                    </a:p>
                    <a:p>
                      <a:pPr marL="0" marR="0" algn="just">
                        <a:spcBef>
                          <a:spcPts val="0"/>
                        </a:spcBef>
                        <a:spcAft>
                          <a:spcPts val="800"/>
                        </a:spcAft>
                      </a:pPr>
                      <a:r>
                        <a:rPr lang="en-US" sz="1200" b="0" dirty="0">
                          <a:effectLst/>
                          <a:latin typeface="+mn-lt"/>
                          <a:ea typeface="Calibri" panose="020F0502020204030204" pitchFamily="34" charset="0"/>
                          <a:cs typeface="Arial" panose="020B0604020202020204" pitchFamily="34" charset="0"/>
                        </a:rPr>
                        <a:t>We answered 88.7% of calls within 10 seconds, ranking second nationally, and 99.1% of calls within 60 seconds demonstrating the success of our call management model.</a:t>
                      </a:r>
                      <a:endParaRPr lang="en-GB" sz="1200" b="1" dirty="0">
                        <a:effectLst/>
                        <a:latin typeface="+mn-lt"/>
                        <a:ea typeface="Calibri" panose="020F0502020204030204" pitchFamily="34" charset="0"/>
                        <a:cs typeface="Arial" panose="020B0604020202020204" pitchFamily="34" charset="0"/>
                      </a:endParaRPr>
                    </a:p>
                  </a:txBody>
                  <a:tcPr marL="100330" marR="100330" marT="73025" marB="730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GB" sz="1200" kern="1200" dirty="0">
                          <a:solidFill>
                            <a:schemeClr val="tx1"/>
                          </a:solidFill>
                          <a:effectLst/>
                          <a:latin typeface="+mn-lt"/>
                          <a:ea typeface="Times New Roman" panose="02020603050405020304" pitchFamily="18" charset="0"/>
                          <a:cs typeface="Arial" panose="020B0604020202020204" pitchFamily="34" charset="0"/>
                        </a:rPr>
                        <a:t>2021-22 saw the opening of a </a:t>
                      </a:r>
                      <a:r>
                        <a:rPr lang="en-GB" sz="1200" kern="1200" dirty="0">
                          <a:solidFill>
                            <a:schemeClr val="tx1"/>
                          </a:solidFill>
                          <a:effectLst/>
                          <a:latin typeface="+mn-lt"/>
                          <a:ea typeface="+mn-ea"/>
                          <a:cs typeface="Arial" panose="020B0604020202020204" pitchFamily="34" charset="0"/>
                        </a:rPr>
                        <a:t>new contact management unit at force headquarters. This provides our staff with state-of-the-art</a:t>
                      </a:r>
                    </a:p>
                    <a:p>
                      <a:pPr algn="just"/>
                      <a:r>
                        <a:rPr lang="en-GB" sz="1200" kern="1200" dirty="0">
                          <a:solidFill>
                            <a:schemeClr val="tx1"/>
                          </a:solidFill>
                          <a:effectLst/>
                          <a:latin typeface="+mn-lt"/>
                          <a:ea typeface="+mn-ea"/>
                          <a:cs typeface="Arial" panose="020B0604020202020204" pitchFamily="34" charset="0"/>
                        </a:rPr>
                        <a:t>facilities from which to answer calls from the public, quickly assess the information and dispatch the most appropriate resource to respond.</a:t>
                      </a:r>
                    </a:p>
                    <a:p>
                      <a:pPr algn="just"/>
                      <a:endParaRPr lang="en-GB" sz="1200" kern="1200" dirty="0">
                        <a:solidFill>
                          <a:schemeClr val="tx1"/>
                        </a:solidFill>
                        <a:effectLst/>
                        <a:latin typeface="+mn-lt"/>
                        <a:ea typeface="Times New Roman" panose="02020603050405020304" pitchFamily="18" charset="0"/>
                        <a:cs typeface="Arial" panose="020B0604020202020204" pitchFamily="34" charset="0"/>
                      </a:endParaRPr>
                    </a:p>
                    <a:p>
                      <a:pPr algn="just"/>
                      <a:r>
                        <a:rPr lang="en-GB" sz="1200" kern="1200" dirty="0">
                          <a:solidFill>
                            <a:schemeClr val="tx1"/>
                          </a:solidFill>
                          <a:effectLst/>
                          <a:latin typeface="+mn-lt"/>
                          <a:ea typeface="+mn-ea"/>
                          <a:cs typeface="Arial" panose="020B0604020202020204" pitchFamily="34" charset="0"/>
                        </a:rPr>
                        <a:t>Call levels have returned to pre-pandemic levels and, as a result, the capacity and capability of our contact management staff to deal with incoming demand requires monitoring. Additionally, we are three years into a six-year contract with SAAB SAFE, the force’s command and control Information Technology (IT) system, which will necessitate a suitability review imminently.</a:t>
                      </a:r>
                    </a:p>
                    <a:p>
                      <a:pPr algn="just"/>
                      <a:endParaRPr lang="en-GB" sz="1200" kern="1200" dirty="0">
                        <a:solidFill>
                          <a:schemeClr val="tx1"/>
                        </a:solidFill>
                        <a:effectLst/>
                        <a:latin typeface="+mn-lt"/>
                        <a:ea typeface="+mn-ea"/>
                        <a:cs typeface="Arial" panose="020B0604020202020204" pitchFamily="34" charset="0"/>
                      </a:endParaRPr>
                    </a:p>
                    <a:p>
                      <a:pPr marL="0" marR="0" indent="0" algn="just" defTabSz="914400" rtl="0" eaLnBrk="1" latinLnBrk="0" hangingPunct="1">
                        <a:spcBef>
                          <a:spcPts val="0"/>
                        </a:spcBef>
                        <a:spcAft>
                          <a:spcPts val="800"/>
                        </a:spcAft>
                      </a:pPr>
                      <a:r>
                        <a:rPr lang="en-GB" sz="1200" kern="1200" dirty="0">
                          <a:solidFill>
                            <a:schemeClr val="tx1"/>
                          </a:solidFill>
                          <a:effectLst/>
                          <a:latin typeface="+mn-lt"/>
                          <a:ea typeface="+mn-ea"/>
                          <a:cs typeface="Arial" panose="020B0604020202020204" pitchFamily="34" charset="0"/>
                        </a:rPr>
                        <a:t>To manage future demand, proposals under consideration include the placement of an additional sergeant to oversee our digital desk performance, Abnormal Loads Team and management of hate crime, a review and potential increase of staffing within the Crime Audit Team in light of increasing demand following the HMIC inspection, and an increase in Police Emergency Call Handlers (PECHs) as a result of the success of our ‘live chat’ / SOH options, coupled with increasing calls for service via traditional methods.</a:t>
                      </a:r>
                      <a:endParaRPr lang="en-GB" sz="1200" kern="1200" dirty="0">
                        <a:solidFill>
                          <a:schemeClr val="tx1"/>
                        </a:solidFill>
                        <a:effectLst/>
                        <a:latin typeface="+mn-lt"/>
                        <a:ea typeface="Times New Roman" panose="02020603050405020304" pitchFamily="18" charset="0"/>
                        <a:cs typeface="Arial" panose="020B0604020202020204" pitchFamily="34" charset="0"/>
                      </a:endParaRPr>
                    </a:p>
                  </a:txBody>
                  <a:tcPr marL="100330" marR="100330" marT="73025" marB="730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just" defTabSz="914400" rtl="0" eaLnBrk="1" latinLnBrk="0" hangingPunct="1"/>
                      <a:r>
                        <a:rPr lang="en-GB" sz="1200" kern="1200" dirty="0">
                          <a:solidFill>
                            <a:schemeClr val="tx1"/>
                          </a:solidFill>
                          <a:effectLst/>
                          <a:latin typeface="+mn-lt"/>
                          <a:ea typeface="+mn-ea"/>
                          <a:cs typeface="Calibri" panose="020F0502020204030204" pitchFamily="34" charset="0"/>
                        </a:rPr>
                        <a:t>Within the last year, cognisant of our youthful workforce, we have implemented a number of innovations to encourage best practice and information sharing, including the creation of a bespoke Microsoft Teams</a:t>
                      </a:r>
                    </a:p>
                    <a:p>
                      <a:pPr marL="0" algn="just" defTabSz="914400" rtl="0" eaLnBrk="1" latinLnBrk="0" hangingPunct="1"/>
                      <a:r>
                        <a:rPr lang="en-GB" sz="1200" kern="1200" dirty="0">
                          <a:solidFill>
                            <a:schemeClr val="tx1"/>
                          </a:solidFill>
                          <a:effectLst/>
                          <a:latin typeface="+mn-lt"/>
                          <a:ea typeface="+mn-ea"/>
                          <a:cs typeface="Calibri" panose="020F0502020204030204" pitchFamily="34" charset="0"/>
                        </a:rPr>
                        <a:t>channel, and we took the opportunity to recognise the excellent work our response teams undertake on a daily basis by supporting a national ‘week of action’, which was very well-received.</a:t>
                      </a:r>
                    </a:p>
                    <a:p>
                      <a:pPr marL="0" algn="just" defTabSz="914400" rtl="0" eaLnBrk="1" latinLnBrk="0" hangingPunct="1"/>
                      <a:endParaRPr lang="en-GB" sz="1200" kern="1200" dirty="0">
                        <a:solidFill>
                          <a:schemeClr val="tx1"/>
                        </a:solidFill>
                        <a:effectLst/>
                        <a:latin typeface="+mn-lt"/>
                        <a:ea typeface="+mn-ea"/>
                        <a:cs typeface="Calibri" panose="020F0502020204030204" pitchFamily="34" charset="0"/>
                      </a:endParaRPr>
                    </a:p>
                    <a:p>
                      <a:pPr marL="0" algn="just" defTabSz="914400" rtl="0" eaLnBrk="1" latinLnBrk="0" hangingPunct="1"/>
                      <a:r>
                        <a:rPr lang="en-GB" sz="1200" kern="1200" dirty="0">
                          <a:solidFill>
                            <a:schemeClr val="tx1"/>
                          </a:solidFill>
                          <a:effectLst/>
                          <a:latin typeface="+mn-lt"/>
                          <a:ea typeface="+mn-ea"/>
                          <a:cs typeface="Calibri" panose="020F0502020204030204" pitchFamily="34" charset="0"/>
                        </a:rPr>
                        <a:t>As demand on our officers has increased post-pandemic, so has the regularity with which officers are being deployed from city to county and vice versa. While the ability of our workforce to be agile in the face of emerging demand is key, we recognise there are challenges in providing officer continuity for victims in these circumstances.</a:t>
                      </a:r>
                    </a:p>
                    <a:p>
                      <a:pPr marL="0" algn="just" defTabSz="914400" rtl="0" eaLnBrk="1" latinLnBrk="0" hangingPunct="1"/>
                      <a:endParaRPr lang="en-GB" sz="1200" kern="1200" dirty="0">
                        <a:solidFill>
                          <a:schemeClr val="tx1"/>
                        </a:solidFill>
                        <a:effectLst/>
                        <a:latin typeface="+mn-lt"/>
                        <a:ea typeface="+mn-ea"/>
                        <a:cs typeface="Calibri" panose="020F0502020204030204" pitchFamily="34" charset="0"/>
                      </a:endParaRPr>
                    </a:p>
                    <a:p>
                      <a:pPr marL="0" algn="just" defTabSz="914400" rtl="0" eaLnBrk="1" latinLnBrk="0" hangingPunct="1"/>
                      <a:r>
                        <a:rPr lang="en-GB" sz="1200" kern="1200" dirty="0">
                          <a:solidFill>
                            <a:schemeClr val="tx1"/>
                          </a:solidFill>
                          <a:effectLst/>
                          <a:latin typeface="+mn-lt"/>
                          <a:ea typeface="+mn-ea"/>
                          <a:cs typeface="Calibri" panose="020F0502020204030204" pitchFamily="34" charset="0"/>
                        </a:rPr>
                        <a:t>The necessity to occasionally travel across the county to meet demand is also made more difficult by an increasing shortage in response vehicles; a consequence of the car industry experiencing a widespread shortage of parts.</a:t>
                      </a:r>
                    </a:p>
                  </a:txBody>
                  <a:tcPr marL="100330" marR="100330" marT="73025" marB="730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5890908"/>
                  </a:ext>
                </a:extLst>
              </a:tr>
            </a:tbl>
          </a:graphicData>
        </a:graphic>
      </p:graphicFrame>
    </p:spTree>
    <p:extLst>
      <p:ext uri="{BB962C8B-B14F-4D97-AF65-F5344CB8AC3E}">
        <p14:creationId xmlns:p14="http://schemas.microsoft.com/office/powerpoint/2010/main" val="10880955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67446" y="0"/>
            <a:ext cx="338554" cy="6876000"/>
          </a:xfrm>
          <a:prstGeom prst="rect">
            <a:avLst/>
          </a:prstGeom>
          <a:solidFill>
            <a:srgbClr val="7030A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NOTES TO THE ACCOUNTS       </a:t>
            </a:r>
            <a:r>
              <a:rPr lang="en-GB" sz="1000" b="1" dirty="0">
                <a:solidFill>
                  <a:schemeClr val="bg1"/>
                </a:solidFill>
              </a:rPr>
              <a:t>|       STATEMENT OF ACCOUNTS – 2021-22</a:t>
            </a:r>
            <a:endParaRPr lang="en-GB" sz="1000" dirty="0">
              <a:solidFill>
                <a:schemeClr val="bg1"/>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2" y="6356358"/>
            <a:ext cx="315109" cy="365125"/>
          </a:xfrm>
        </p:spPr>
        <p:txBody>
          <a:bodyPr vert="horz"/>
          <a:lstStyle/>
          <a:p>
            <a:fld id="{97D3BC75-7245-4D53-964E-6D1A27AF082C}" type="slidenum">
              <a:rPr lang="en-GB" sz="1000" smtClean="0">
                <a:solidFill>
                  <a:schemeClr val="bg1"/>
                </a:solidFill>
              </a:rPr>
              <a:t>60</a:t>
            </a:fld>
            <a:endParaRPr lang="en-GB" sz="1000" dirty="0">
              <a:solidFill>
                <a:schemeClr val="bg1"/>
              </a:solidFill>
            </a:endParaRPr>
          </a:p>
        </p:txBody>
      </p:sp>
      <p:graphicFrame>
        <p:nvGraphicFramePr>
          <p:cNvPr id="5" name="Table 4">
            <a:extLst>
              <a:ext uri="{FF2B5EF4-FFF2-40B4-BE49-F238E27FC236}">
                <a16:creationId xmlns:a16="http://schemas.microsoft.com/office/drawing/2014/main" id="{4E56888E-3048-4B03-ABB3-6205C656645A}"/>
              </a:ext>
            </a:extLst>
          </p:cNvPr>
          <p:cNvGraphicFramePr>
            <a:graphicFrameLocks noGrp="1"/>
          </p:cNvGraphicFramePr>
          <p:nvPr>
            <p:extLst>
              <p:ext uri="{D42A27DB-BD31-4B8C-83A1-F6EECF244321}">
                <p14:modId xmlns:p14="http://schemas.microsoft.com/office/powerpoint/2010/main" val="1453738896"/>
              </p:ext>
            </p:extLst>
          </p:nvPr>
        </p:nvGraphicFramePr>
        <p:xfrm>
          <a:off x="370035" y="558228"/>
          <a:ext cx="8931567" cy="4706764"/>
        </p:xfrm>
        <a:graphic>
          <a:graphicData uri="http://schemas.openxmlformats.org/drawingml/2006/table">
            <a:tbl>
              <a:tblPr firstRow="1" bandRow="1">
                <a:tableStyleId>{2D5ABB26-0587-4C30-8999-92F81FD0307C}</a:tableStyleId>
              </a:tblPr>
              <a:tblGrid>
                <a:gridCol w="2977189">
                  <a:extLst>
                    <a:ext uri="{9D8B030D-6E8A-4147-A177-3AD203B41FA5}">
                      <a16:colId xmlns:a16="http://schemas.microsoft.com/office/drawing/2014/main" val="2868856792"/>
                    </a:ext>
                  </a:extLst>
                </a:gridCol>
                <a:gridCol w="2977189">
                  <a:extLst>
                    <a:ext uri="{9D8B030D-6E8A-4147-A177-3AD203B41FA5}">
                      <a16:colId xmlns:a16="http://schemas.microsoft.com/office/drawing/2014/main" val="1651142004"/>
                    </a:ext>
                  </a:extLst>
                </a:gridCol>
                <a:gridCol w="2977189">
                  <a:extLst>
                    <a:ext uri="{9D8B030D-6E8A-4147-A177-3AD203B41FA5}">
                      <a16:colId xmlns:a16="http://schemas.microsoft.com/office/drawing/2014/main" val="547597477"/>
                    </a:ext>
                  </a:extLst>
                </a:gridCol>
              </a:tblGrid>
              <a:tr h="0">
                <a:tc>
                  <a:txBody>
                    <a:bodyPr/>
                    <a:lstStyle/>
                    <a:p>
                      <a:endParaRPr lang="en-GB" sz="400" dirty="0">
                        <a:solidFill>
                          <a:srgbClr val="002060"/>
                        </a:solidFill>
                        <a:latin typeface="Verdana" panose="020B0604030504040204" pitchFamily="34" charset="0"/>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400" dirty="0">
                        <a:latin typeface="Verdana" panose="020B0604030504040204" pitchFamily="34" charset="0"/>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400" dirty="0">
                        <a:latin typeface="Verdana" panose="020B0604030504040204" pitchFamily="34" charset="0"/>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8336446"/>
                  </a:ext>
                </a:extLst>
              </a:tr>
              <a:tr h="360000">
                <a:tc gridSpan="2">
                  <a:txBody>
                    <a:bodyPr/>
                    <a:lstStyle/>
                    <a:p>
                      <a:pPr marL="0" indent="0">
                        <a:buFont typeface="+mj-lt"/>
                        <a:buNone/>
                      </a:pPr>
                      <a:r>
                        <a:rPr lang="en-GB" sz="1400" b="1" dirty="0">
                          <a:solidFill>
                            <a:srgbClr val="7030A0"/>
                          </a:solidFill>
                          <a:latin typeface="+mn-lt"/>
                          <a:ea typeface="Verdana" panose="020B0604030504040204" pitchFamily="34" charset="0"/>
                          <a:cs typeface="Arial" panose="020B0604020202020204" pitchFamily="34" charset="0"/>
                        </a:rPr>
                        <a:t>Note 10 – Provisions</a:t>
                      </a: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200" b="1" dirty="0">
                        <a:solidFill>
                          <a:srgbClr val="002060"/>
                        </a:solidFill>
                        <a:latin typeface="+mn-lt"/>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mj-lt"/>
                        <a:buNone/>
                      </a:pPr>
                      <a:endParaRPr lang="en-GB" sz="1200" b="1" dirty="0">
                        <a:solidFill>
                          <a:srgbClr val="002060"/>
                        </a:solidFill>
                        <a:latin typeface="+mn-lt"/>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1682969"/>
                  </a:ext>
                </a:extLst>
              </a:tr>
              <a:tr h="556977">
                <a:tc>
                  <a:txBody>
                    <a:bodyPr/>
                    <a:lstStyle/>
                    <a:p>
                      <a:pPr marL="0" marR="0" indent="0" algn="just" defTabSz="914400" rtl="0" eaLnBrk="1" fontAlgn="auto" latinLnBrk="0" hangingPunct="1">
                        <a:lnSpc>
                          <a:spcPct val="100000"/>
                        </a:lnSpc>
                        <a:spcBef>
                          <a:spcPts val="0"/>
                        </a:spcBef>
                        <a:spcAft>
                          <a:spcPts val="600"/>
                        </a:spcAft>
                        <a:buClrTx/>
                        <a:buSzTx/>
                        <a:buFontTx/>
                        <a:buNone/>
                        <a:tabLst/>
                        <a:defRPr/>
                      </a:pPr>
                      <a:r>
                        <a:rPr lang="en-GB" sz="1200" kern="1200" dirty="0">
                          <a:solidFill>
                            <a:schemeClr val="tx1"/>
                          </a:solidFill>
                          <a:effectLst/>
                          <a:latin typeface="+mn-lt"/>
                          <a:ea typeface="+mn-ea"/>
                          <a:cs typeface="Arial" panose="020B0604020202020204" pitchFamily="34" charset="0"/>
                        </a:rPr>
                        <a:t>Provisions are made where an event has taken place that gives a legal or constructive obligation that probably requires settlement by transfer of economic benefits or service potential, and a reliable estimate can be made of the amount of the obligation. </a:t>
                      </a:r>
                      <a:endParaRPr lang="en-GB" sz="1200" b="0" dirty="0">
                        <a:solidFill>
                          <a:schemeClr val="tx1"/>
                        </a:solidFill>
                        <a:latin typeface="+mn-lt"/>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Bef>
                          <a:spcPts val="0"/>
                        </a:spcBef>
                        <a:spcAft>
                          <a:spcPts val="600"/>
                        </a:spcAft>
                      </a:pPr>
                      <a:endParaRPr lang="en-GB" sz="1200" kern="1200" dirty="0">
                        <a:solidFill>
                          <a:schemeClr val="tx1"/>
                        </a:solidFill>
                        <a:effectLst/>
                        <a:latin typeface="+mn-lt"/>
                        <a:ea typeface="+mn-ea"/>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endParaRPr lang="en-GB" sz="1200" b="1" dirty="0">
                        <a:solidFill>
                          <a:schemeClr val="tx1">
                            <a:lumMod val="50000"/>
                            <a:lumOff val="50000"/>
                          </a:schemeClr>
                        </a:solidFill>
                        <a:latin typeface="+mn-lt"/>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5890908"/>
                  </a:ext>
                </a:extLst>
              </a:tr>
              <a:tr h="360000">
                <a:tc gridSpan="3">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endParaRPr lang="en-GB" sz="1200" b="1" dirty="0">
                        <a:solidFill>
                          <a:srgbClr val="7030A0"/>
                        </a:solidFill>
                        <a:latin typeface="+mn-lt"/>
                        <a:ea typeface="Verdana" panose="020B060403050404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r>
                        <a:rPr lang="en-GB" sz="1400" b="1" dirty="0">
                          <a:solidFill>
                            <a:srgbClr val="7030A0"/>
                          </a:solidFill>
                          <a:latin typeface="+mn-lt"/>
                          <a:ea typeface="Verdana" panose="020B0604030504040204" pitchFamily="34" charset="0"/>
                          <a:cs typeface="Arial" panose="020B0604020202020204" pitchFamily="34" charset="0"/>
                        </a:rPr>
                        <a:t>Note 11 – VAT</a:t>
                      </a: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just">
                        <a:lnSpc>
                          <a:spcPct val="100000"/>
                        </a:lnSpc>
                        <a:spcBef>
                          <a:spcPts val="0"/>
                        </a:spcBef>
                        <a:spcAft>
                          <a:spcPts val="600"/>
                        </a:spcAft>
                      </a:pPr>
                      <a:endParaRPr lang="en-GB" sz="1200" kern="1200" dirty="0">
                        <a:solidFill>
                          <a:schemeClr val="tx1"/>
                        </a:solidFill>
                        <a:effectLst/>
                        <a:latin typeface="+mn-lt"/>
                        <a:ea typeface="+mn-ea"/>
                        <a:cs typeface="+mn-cs"/>
                      </a:endParaRPr>
                    </a:p>
                  </a:txBody>
                  <a:tcPr marT="36000" marB="36000">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w="6350" cap="flat" cmpd="sng" algn="ctr">
                      <a:solidFill>
                        <a:srgbClr val="C4591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just">
                        <a:lnSpc>
                          <a:spcPct val="100000"/>
                        </a:lnSpc>
                        <a:spcBef>
                          <a:spcPts val="0"/>
                        </a:spcBef>
                        <a:spcAft>
                          <a:spcPts val="600"/>
                        </a:spcAft>
                      </a:pPr>
                      <a:endParaRPr lang="en-GB" sz="1200" b="1" dirty="0">
                        <a:solidFill>
                          <a:schemeClr val="tx1">
                            <a:lumMod val="50000"/>
                            <a:lumOff val="50000"/>
                          </a:schemeClr>
                        </a:solidFill>
                        <a:latin typeface="+mn-lt"/>
                        <a:cs typeface="Arial" panose="020B0604020202020204" pitchFamily="34" charset="0"/>
                      </a:endParaRPr>
                    </a:p>
                  </a:txBody>
                  <a:tcPr marT="36000" marB="36000">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w="6350" cap="flat" cmpd="sng" algn="ctr">
                      <a:solidFill>
                        <a:srgbClr val="C4591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4439148"/>
                  </a:ext>
                </a:extLst>
              </a:tr>
              <a:tr h="969244">
                <a:tc>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GB" sz="1200" kern="1200" dirty="0">
                          <a:solidFill>
                            <a:schemeClr val="tx1"/>
                          </a:solidFill>
                          <a:effectLst/>
                          <a:latin typeface="+mn-lt"/>
                          <a:ea typeface="+mn-ea"/>
                          <a:cs typeface="Arial" panose="020B0604020202020204" pitchFamily="34" charset="0"/>
                        </a:rPr>
                        <a:t>VAT payable is included as an expense only to the extent that it is not recoverable from Her Majesty’s Revenue and Customs. VAT receivable is excluded from income. </a:t>
                      </a:r>
                      <a:endParaRPr lang="en-GB" sz="1200" b="1" dirty="0">
                        <a:solidFill>
                          <a:schemeClr val="tx1"/>
                        </a:solidFill>
                        <a:latin typeface="+mn-lt"/>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just">
                        <a:spcBef>
                          <a:spcPts val="0"/>
                        </a:spcBef>
                        <a:spcAft>
                          <a:spcPts val="600"/>
                        </a:spcAft>
                        <a:buFont typeface="Arial" panose="020B0604020202020204" pitchFamily="34" charset="0"/>
                        <a:buNone/>
                      </a:pPr>
                      <a:endParaRPr lang="en-GB" sz="1200" kern="1200" dirty="0">
                        <a:solidFill>
                          <a:schemeClr val="tx1"/>
                        </a:solidFill>
                        <a:effectLst/>
                        <a:latin typeface="+mn-lt"/>
                        <a:ea typeface="+mn-ea"/>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Bef>
                          <a:spcPts val="0"/>
                        </a:spcBef>
                        <a:spcAft>
                          <a:spcPts val="600"/>
                        </a:spcAft>
                      </a:pPr>
                      <a:endParaRPr lang="en-GB" sz="1200" b="1" dirty="0">
                        <a:solidFill>
                          <a:schemeClr val="tx1">
                            <a:lumMod val="50000"/>
                            <a:lumOff val="50000"/>
                          </a:schemeClr>
                        </a:solidFill>
                        <a:latin typeface="+mn-lt"/>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9766314"/>
                  </a:ext>
                </a:extLst>
              </a:tr>
              <a:tr h="360000">
                <a:tc gridSpan="2">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endParaRPr lang="en-GB" sz="1200" b="1" dirty="0">
                        <a:solidFill>
                          <a:srgbClr val="7030A0"/>
                        </a:solidFill>
                        <a:latin typeface="+mn-lt"/>
                        <a:ea typeface="Verdana" panose="020B060403050404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r>
                        <a:rPr lang="en-GB" sz="1400" b="1" dirty="0">
                          <a:solidFill>
                            <a:srgbClr val="7030A0"/>
                          </a:solidFill>
                          <a:latin typeface="+mn-lt"/>
                          <a:ea typeface="Verdana" panose="020B0604030504040204" pitchFamily="34" charset="0"/>
                          <a:cs typeface="Arial" panose="020B0604020202020204" pitchFamily="34" charset="0"/>
                        </a:rPr>
                        <a:t>Note 12 – Resources used in Provision of Police Services</a:t>
                      </a:r>
                      <a:endParaRPr lang="en-GB" sz="1400" b="1" dirty="0">
                        <a:solidFill>
                          <a:schemeClr val="tx1"/>
                        </a:solidFill>
                        <a:latin typeface="+mn-lt"/>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lgn="just">
                        <a:spcBef>
                          <a:spcPts val="0"/>
                        </a:spcBef>
                        <a:spcAft>
                          <a:spcPts val="600"/>
                        </a:spcAft>
                        <a:buFont typeface="Arial" panose="020B0604020202020204" pitchFamily="34" charset="0"/>
                        <a:buNone/>
                      </a:pPr>
                      <a:endParaRPr lang="en-GB" sz="1200" kern="1200" dirty="0">
                        <a:solidFill>
                          <a:schemeClr val="tx1"/>
                        </a:solidFill>
                        <a:effectLst/>
                        <a:latin typeface="+mn-lt"/>
                        <a:ea typeface="+mn-ea"/>
                        <a:cs typeface="+mn-cs"/>
                      </a:endParaRPr>
                    </a:p>
                  </a:txBody>
                  <a:tcPr marT="36000" marB="36000">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w="6350" cap="flat" cmpd="sng" algn="ctr">
                      <a:solidFill>
                        <a:srgbClr val="C4591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Bef>
                          <a:spcPts val="0"/>
                        </a:spcBef>
                        <a:spcAft>
                          <a:spcPts val="600"/>
                        </a:spcAft>
                      </a:pPr>
                      <a:endParaRPr lang="en-GB" sz="1200" b="1" dirty="0">
                        <a:solidFill>
                          <a:schemeClr val="tx1">
                            <a:lumMod val="50000"/>
                            <a:lumOff val="50000"/>
                          </a:schemeClr>
                        </a:solidFill>
                        <a:latin typeface="+mn-lt"/>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0032799"/>
                  </a:ext>
                </a:extLst>
              </a:tr>
              <a:tr h="771525">
                <a:tc>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GB" sz="1200" kern="1200" dirty="0">
                          <a:solidFill>
                            <a:schemeClr val="tx1"/>
                          </a:solidFill>
                          <a:effectLst/>
                          <a:latin typeface="+mn-lt"/>
                          <a:ea typeface="+mn-ea"/>
                          <a:cs typeface="Arial" panose="020B0604020202020204" pitchFamily="34" charset="0"/>
                        </a:rPr>
                        <a:t>Although all transactions during the year are solely within the Accounts of the Commissioner and all assets are owned and controlled by the Commissioner, the Chief Constable uses resources to provide policing. </a:t>
                      </a:r>
                      <a:endParaRPr lang="en-GB" sz="1200" b="0" dirty="0">
                        <a:solidFill>
                          <a:schemeClr val="tx1"/>
                        </a:solidFill>
                        <a:latin typeface="+mn-lt"/>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GB" sz="1200" kern="1200" dirty="0">
                          <a:solidFill>
                            <a:schemeClr val="tx1"/>
                          </a:solidFill>
                          <a:effectLst/>
                          <a:latin typeface="+mn-lt"/>
                          <a:ea typeface="+mn-ea"/>
                          <a:cs typeface="Arial" panose="020B0604020202020204" pitchFamily="34" charset="0"/>
                        </a:rPr>
                        <a:t>It includes the cost of depreciation on assets owned as a proxy for the rental value. It includes all adjustments required under IFRS for accrued employee benefits and pension costs.</a:t>
                      </a:r>
                      <a:endParaRPr lang="en-GB" sz="1200" b="1" dirty="0">
                        <a:solidFill>
                          <a:schemeClr val="tx1"/>
                        </a:solidFill>
                        <a:latin typeface="+mn-lt"/>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Bef>
                          <a:spcPts val="0"/>
                        </a:spcBef>
                        <a:spcAft>
                          <a:spcPts val="600"/>
                        </a:spcAft>
                      </a:pPr>
                      <a:endParaRPr lang="en-GB" sz="1200" b="1" dirty="0">
                        <a:solidFill>
                          <a:schemeClr val="tx1">
                            <a:lumMod val="50000"/>
                            <a:lumOff val="50000"/>
                          </a:schemeClr>
                        </a:solidFill>
                        <a:latin typeface="+mn-lt"/>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4727226"/>
                  </a:ext>
                </a:extLst>
              </a:tr>
            </a:tbl>
          </a:graphicData>
        </a:graphic>
      </p:graphicFrame>
    </p:spTree>
    <p:extLst>
      <p:ext uri="{BB962C8B-B14F-4D97-AF65-F5344CB8AC3E}">
        <p14:creationId xmlns:p14="http://schemas.microsoft.com/office/powerpoint/2010/main" val="10706454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67446" y="0"/>
            <a:ext cx="338554" cy="6876000"/>
          </a:xfrm>
          <a:prstGeom prst="rect">
            <a:avLst/>
          </a:prstGeom>
          <a:solidFill>
            <a:srgbClr val="7030A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NOTES TO THE ACCOUNTS       </a:t>
            </a:r>
            <a:r>
              <a:rPr lang="en-GB" sz="1000" b="1" dirty="0">
                <a:solidFill>
                  <a:schemeClr val="bg1"/>
                </a:solidFill>
              </a:rPr>
              <a:t>|       STATEMENT OF ACCOUNTS – 2021-22</a:t>
            </a:r>
            <a:endParaRPr lang="en-GB" sz="1000" dirty="0">
              <a:solidFill>
                <a:schemeClr val="bg1"/>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2" y="6356358"/>
            <a:ext cx="315109" cy="365125"/>
          </a:xfrm>
        </p:spPr>
        <p:txBody>
          <a:bodyPr vert="horz"/>
          <a:lstStyle/>
          <a:p>
            <a:fld id="{97D3BC75-7245-4D53-964E-6D1A27AF082C}" type="slidenum">
              <a:rPr lang="en-GB" sz="1000" smtClean="0">
                <a:solidFill>
                  <a:schemeClr val="bg1"/>
                </a:solidFill>
              </a:rPr>
              <a:t>61</a:t>
            </a:fld>
            <a:endParaRPr lang="en-GB" sz="1000" dirty="0">
              <a:solidFill>
                <a:schemeClr val="bg1"/>
              </a:solidFill>
            </a:endParaRPr>
          </a:p>
        </p:txBody>
      </p:sp>
      <p:graphicFrame>
        <p:nvGraphicFramePr>
          <p:cNvPr id="5" name="Table 4">
            <a:extLst>
              <a:ext uri="{FF2B5EF4-FFF2-40B4-BE49-F238E27FC236}">
                <a16:creationId xmlns:a16="http://schemas.microsoft.com/office/drawing/2014/main" id="{4E56888E-3048-4B03-ABB3-6205C656645A}"/>
              </a:ext>
            </a:extLst>
          </p:cNvPr>
          <p:cNvGraphicFramePr>
            <a:graphicFrameLocks noGrp="1"/>
          </p:cNvGraphicFramePr>
          <p:nvPr>
            <p:extLst>
              <p:ext uri="{D42A27DB-BD31-4B8C-83A1-F6EECF244321}">
                <p14:modId xmlns:p14="http://schemas.microsoft.com/office/powerpoint/2010/main" val="3723965293"/>
              </p:ext>
            </p:extLst>
          </p:nvPr>
        </p:nvGraphicFramePr>
        <p:xfrm>
          <a:off x="370035" y="558228"/>
          <a:ext cx="8931567" cy="1296480"/>
        </p:xfrm>
        <a:graphic>
          <a:graphicData uri="http://schemas.openxmlformats.org/drawingml/2006/table">
            <a:tbl>
              <a:tblPr firstRow="1" bandRow="1">
                <a:tableStyleId>{2D5ABB26-0587-4C30-8999-92F81FD0307C}</a:tableStyleId>
              </a:tblPr>
              <a:tblGrid>
                <a:gridCol w="2977189">
                  <a:extLst>
                    <a:ext uri="{9D8B030D-6E8A-4147-A177-3AD203B41FA5}">
                      <a16:colId xmlns:a16="http://schemas.microsoft.com/office/drawing/2014/main" val="2868856792"/>
                    </a:ext>
                  </a:extLst>
                </a:gridCol>
                <a:gridCol w="2977189">
                  <a:extLst>
                    <a:ext uri="{9D8B030D-6E8A-4147-A177-3AD203B41FA5}">
                      <a16:colId xmlns:a16="http://schemas.microsoft.com/office/drawing/2014/main" val="1651142004"/>
                    </a:ext>
                  </a:extLst>
                </a:gridCol>
                <a:gridCol w="2977189">
                  <a:extLst>
                    <a:ext uri="{9D8B030D-6E8A-4147-A177-3AD203B41FA5}">
                      <a16:colId xmlns:a16="http://schemas.microsoft.com/office/drawing/2014/main" val="547597477"/>
                    </a:ext>
                  </a:extLst>
                </a:gridCol>
              </a:tblGrid>
              <a:tr h="0">
                <a:tc>
                  <a:txBody>
                    <a:bodyPr/>
                    <a:lstStyle/>
                    <a:p>
                      <a:endParaRPr lang="en-GB" sz="400" dirty="0">
                        <a:solidFill>
                          <a:srgbClr val="002060"/>
                        </a:solidFill>
                        <a:latin typeface="Verdana" panose="020B0604030504040204" pitchFamily="34" charset="0"/>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400" dirty="0">
                        <a:latin typeface="Verdana" panose="020B0604030504040204" pitchFamily="34" charset="0"/>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400" dirty="0">
                        <a:latin typeface="Verdana" panose="020B0604030504040204" pitchFamily="34" charset="0"/>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8336446"/>
                  </a:ext>
                </a:extLst>
              </a:tr>
              <a:tr h="360000">
                <a:tc gridSpan="2">
                  <a:txBody>
                    <a:bodyPr/>
                    <a:lstStyle/>
                    <a:p>
                      <a:pPr marL="0" indent="0" defTabSz="1168400">
                        <a:buFont typeface="+mj-lt"/>
                        <a:buNone/>
                        <a:tabLst/>
                      </a:pPr>
                      <a:r>
                        <a:rPr lang="en-GB" sz="1400" b="1" dirty="0">
                          <a:solidFill>
                            <a:srgbClr val="7030A0"/>
                          </a:solidFill>
                          <a:latin typeface="+mn-lt"/>
                          <a:ea typeface="Verdana" panose="020B0604030504040204" pitchFamily="34" charset="0"/>
                          <a:cs typeface="Arial" panose="020B0604020202020204" pitchFamily="34" charset="0"/>
                        </a:rPr>
                        <a:t>Note 13 – Expenditure Funding Analysis</a:t>
                      </a: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200" b="1" dirty="0">
                        <a:solidFill>
                          <a:srgbClr val="002060"/>
                        </a:solidFill>
                        <a:latin typeface="+mn-lt"/>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mj-lt"/>
                        <a:buNone/>
                      </a:pPr>
                      <a:endParaRPr lang="en-GB" sz="1400" b="1" dirty="0">
                        <a:solidFill>
                          <a:srgbClr val="002060"/>
                        </a:solidFill>
                        <a:latin typeface="Arial" panose="020B0604020202020204" pitchFamily="34" charset="0"/>
                        <a:ea typeface="Verdana" panose="020B0604030504040204" pitchFamily="34" charset="0"/>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1682969"/>
                  </a:ext>
                </a:extLst>
              </a:tr>
              <a:tr h="556977">
                <a:tc>
                  <a:txBody>
                    <a:bodyPr/>
                    <a:lstStyle/>
                    <a:p>
                      <a:pPr algn="just">
                        <a:lnSpc>
                          <a:spcPct val="100000"/>
                        </a:lnSpc>
                        <a:spcBef>
                          <a:spcPts val="0"/>
                        </a:spcBef>
                        <a:spcAft>
                          <a:spcPts val="600"/>
                        </a:spcAft>
                      </a:pPr>
                      <a:r>
                        <a:rPr lang="en-GB" sz="1200" kern="1200" dirty="0">
                          <a:solidFill>
                            <a:schemeClr val="tx1"/>
                          </a:solidFill>
                          <a:effectLst/>
                          <a:latin typeface="+mn-lt"/>
                          <a:ea typeface="+mn-ea"/>
                          <a:cs typeface="Arial" panose="020B0604020202020204" pitchFamily="34" charset="0"/>
                        </a:rPr>
                        <a:t>This statement shows how annual expenditure is used and funded from annual resources (government grants and Council Tax). </a:t>
                      </a:r>
                      <a:endParaRPr lang="en-GB" sz="1200" b="0" dirty="0">
                        <a:solidFill>
                          <a:schemeClr val="tx1"/>
                        </a:solidFill>
                        <a:latin typeface="+mn-lt"/>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GB" sz="1200" kern="1200" dirty="0">
                          <a:solidFill>
                            <a:schemeClr val="tx1"/>
                          </a:solidFill>
                          <a:effectLst/>
                          <a:latin typeface="+mn-lt"/>
                          <a:ea typeface="+mn-ea"/>
                          <a:cs typeface="Arial" panose="020B0604020202020204" pitchFamily="34" charset="0"/>
                        </a:rPr>
                        <a:t>This is compared  with the CIES which includes economic resources consumed or earned in accordance with generally accepted accounting practices. </a:t>
                      </a: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endParaRPr lang="en-GB" sz="1200" b="1" dirty="0">
                        <a:solidFill>
                          <a:schemeClr val="tx1">
                            <a:lumMod val="50000"/>
                            <a:lumOff val="50000"/>
                          </a:schemeClr>
                        </a:solidFill>
                        <a:latin typeface="Arial" panose="020B0604020202020204" pitchFamily="34" charset="0"/>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5890908"/>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05653457"/>
              </p:ext>
            </p:extLst>
          </p:nvPr>
        </p:nvGraphicFramePr>
        <p:xfrm>
          <a:off x="442914" y="2136540"/>
          <a:ext cx="8872402" cy="3246621"/>
        </p:xfrm>
        <a:graphic>
          <a:graphicData uri="http://schemas.openxmlformats.org/drawingml/2006/table">
            <a:tbl>
              <a:tblPr/>
              <a:tblGrid>
                <a:gridCol w="1092588">
                  <a:extLst>
                    <a:ext uri="{9D8B030D-6E8A-4147-A177-3AD203B41FA5}">
                      <a16:colId xmlns:a16="http://schemas.microsoft.com/office/drawing/2014/main" val="20000"/>
                    </a:ext>
                  </a:extLst>
                </a:gridCol>
                <a:gridCol w="1035170">
                  <a:extLst>
                    <a:ext uri="{9D8B030D-6E8A-4147-A177-3AD203B41FA5}">
                      <a16:colId xmlns:a16="http://schemas.microsoft.com/office/drawing/2014/main" val="20001"/>
                    </a:ext>
                  </a:extLst>
                </a:gridCol>
                <a:gridCol w="934610">
                  <a:extLst>
                    <a:ext uri="{9D8B030D-6E8A-4147-A177-3AD203B41FA5}">
                      <a16:colId xmlns:a16="http://schemas.microsoft.com/office/drawing/2014/main" val="20002"/>
                    </a:ext>
                  </a:extLst>
                </a:gridCol>
                <a:gridCol w="2776031">
                  <a:extLst>
                    <a:ext uri="{9D8B030D-6E8A-4147-A177-3AD203B41FA5}">
                      <a16:colId xmlns:a16="http://schemas.microsoft.com/office/drawing/2014/main" val="20003"/>
                    </a:ext>
                  </a:extLst>
                </a:gridCol>
                <a:gridCol w="1135305">
                  <a:extLst>
                    <a:ext uri="{9D8B030D-6E8A-4147-A177-3AD203B41FA5}">
                      <a16:colId xmlns:a16="http://schemas.microsoft.com/office/drawing/2014/main" val="20004"/>
                    </a:ext>
                  </a:extLst>
                </a:gridCol>
                <a:gridCol w="949349">
                  <a:extLst>
                    <a:ext uri="{9D8B030D-6E8A-4147-A177-3AD203B41FA5}">
                      <a16:colId xmlns:a16="http://schemas.microsoft.com/office/drawing/2014/main" val="20005"/>
                    </a:ext>
                  </a:extLst>
                </a:gridCol>
                <a:gridCol w="949349">
                  <a:extLst>
                    <a:ext uri="{9D8B030D-6E8A-4147-A177-3AD203B41FA5}">
                      <a16:colId xmlns:a16="http://schemas.microsoft.com/office/drawing/2014/main" val="20006"/>
                    </a:ext>
                  </a:extLst>
                </a:gridCol>
              </a:tblGrid>
              <a:tr h="320057">
                <a:tc gridSpan="3">
                  <a:txBody>
                    <a:bodyPr/>
                    <a:lstStyle/>
                    <a:p>
                      <a:pPr algn="ctr" fontAlgn="ctr"/>
                      <a:r>
                        <a:rPr lang="en-GB" sz="1200" b="1" i="0" u="none" strike="noStrike" dirty="0">
                          <a:solidFill>
                            <a:srgbClr val="FFFFFF"/>
                          </a:solidFill>
                          <a:effectLst/>
                          <a:latin typeface="+mn-lt"/>
                          <a:cs typeface="Arial" panose="020B0604020202020204" pitchFamily="34" charset="0"/>
                        </a:rPr>
                        <a:t>2020-21</a:t>
                      </a:r>
                    </a:p>
                  </a:txBody>
                  <a:tcPr marL="0" marR="0" marT="0" marB="0" anchor="ctr">
                    <a:lnL w="12700" cap="flat" cmpd="sng" algn="ctr">
                      <a:solidFill>
                        <a:srgbClr val="7030A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30A0"/>
                    </a:solidFill>
                  </a:tcPr>
                </a:tc>
                <a:tc hMerge="1">
                  <a:txBody>
                    <a:bodyPr/>
                    <a:lstStyle/>
                    <a:p>
                      <a:endParaRPr lang="en-GB"/>
                    </a:p>
                  </a:txBody>
                  <a:tcPr/>
                </a:tc>
                <a:tc hMerge="1">
                  <a:txBody>
                    <a:bodyPr/>
                    <a:lstStyle/>
                    <a:p>
                      <a:endParaRPr lang="en-GB"/>
                    </a:p>
                  </a:txBody>
                  <a:tcPr/>
                </a:tc>
                <a:tc>
                  <a:txBody>
                    <a:bodyPr/>
                    <a:lstStyle/>
                    <a:p>
                      <a:pPr algn="ctr" fontAlgn="ctr"/>
                      <a:r>
                        <a:rPr lang="en-GB" sz="1200" b="1" i="0" u="none" strike="noStrike" dirty="0">
                          <a:solidFill>
                            <a:srgbClr val="FFFFFF"/>
                          </a:solidFill>
                          <a:effectLst/>
                          <a:latin typeface="+mn-lt"/>
                          <a:cs typeface="Arial" panose="020B0604020202020204"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30A0"/>
                    </a:solidFill>
                  </a:tcPr>
                </a:tc>
                <a:tc gridSpan="3">
                  <a:txBody>
                    <a:bodyPr/>
                    <a:lstStyle/>
                    <a:p>
                      <a:pPr algn="ctr" fontAlgn="ctr"/>
                      <a:r>
                        <a:rPr lang="en-GB" sz="1200" b="1" i="0" u="none" strike="noStrike" dirty="0">
                          <a:solidFill>
                            <a:srgbClr val="FFFFFF"/>
                          </a:solidFill>
                          <a:effectLst/>
                          <a:latin typeface="+mn-lt"/>
                          <a:cs typeface="Arial" panose="020B0604020202020204" pitchFamily="34" charset="0"/>
                        </a:rPr>
                        <a:t>2021-22</a:t>
                      </a:r>
                    </a:p>
                  </a:txBody>
                  <a:tcPr marL="0" marR="0" marT="0" marB="0" anchor="ctr">
                    <a:lnL w="12700" cap="flat" cmpd="sng" algn="ctr">
                      <a:solidFill>
                        <a:schemeClr val="bg1"/>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30A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816456">
                <a:tc>
                  <a:txBody>
                    <a:bodyPr/>
                    <a:lstStyle/>
                    <a:p>
                      <a:pPr algn="ctr" fontAlgn="ctr"/>
                      <a:r>
                        <a:rPr lang="en-GB" sz="1200" b="1" i="0" u="none" strike="noStrike" dirty="0">
                          <a:solidFill>
                            <a:schemeClr val="bg1"/>
                          </a:solidFill>
                          <a:effectLst/>
                          <a:latin typeface="+mn-lt"/>
                          <a:cs typeface="Arial" panose="020B0604020202020204" pitchFamily="34" charset="0"/>
                        </a:rPr>
                        <a:t>Net Expenditure Chargeable to the General Fund            </a:t>
                      </a:r>
                      <a:br>
                        <a:rPr lang="en-GB" sz="1200" b="1" i="0" u="none" strike="noStrike" dirty="0">
                          <a:solidFill>
                            <a:schemeClr val="bg1"/>
                          </a:solidFill>
                          <a:effectLst/>
                          <a:latin typeface="+mn-lt"/>
                          <a:cs typeface="Arial" panose="020B0604020202020204" pitchFamily="34" charset="0"/>
                        </a:rPr>
                      </a:br>
                      <a:r>
                        <a:rPr lang="en-GB" sz="1200" b="1" i="0" u="none" strike="noStrike" dirty="0">
                          <a:solidFill>
                            <a:schemeClr val="bg1"/>
                          </a:solidFill>
                          <a:effectLst/>
                          <a:latin typeface="+mn-lt"/>
                          <a:cs typeface="Arial" panose="020B0604020202020204" pitchFamily="34" charset="0"/>
                        </a:rPr>
                        <a:t>£000</a:t>
                      </a:r>
                    </a:p>
                  </a:txBody>
                  <a:tcPr marL="72000" marR="72000" marT="72000" marB="72000" anchor="ctr">
                    <a:lnL w="12700" cap="flat" cmpd="sng" algn="ctr">
                      <a:solidFill>
                        <a:srgbClr val="7030A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7030A0"/>
                    </a:solidFill>
                  </a:tcPr>
                </a:tc>
                <a:tc>
                  <a:txBody>
                    <a:bodyPr/>
                    <a:lstStyle/>
                    <a:p>
                      <a:pPr algn="ctr" fontAlgn="ctr"/>
                      <a:endParaRPr lang="en-GB" sz="1200" b="1" i="0" u="none" strike="noStrike" dirty="0">
                        <a:solidFill>
                          <a:schemeClr val="bg1"/>
                        </a:solidFill>
                        <a:effectLst/>
                        <a:latin typeface="+mn-lt"/>
                        <a:cs typeface="Arial" panose="020B0604020202020204" pitchFamily="34" charset="0"/>
                      </a:endParaRPr>
                    </a:p>
                    <a:p>
                      <a:pPr algn="ctr" fontAlgn="ctr"/>
                      <a:endParaRPr lang="en-GB" sz="1200" b="1" i="0" u="none" strike="noStrike" dirty="0">
                        <a:solidFill>
                          <a:schemeClr val="bg1"/>
                        </a:solidFill>
                        <a:effectLst/>
                        <a:latin typeface="+mn-lt"/>
                        <a:cs typeface="Arial" panose="020B0604020202020204" pitchFamily="34" charset="0"/>
                      </a:endParaRPr>
                    </a:p>
                    <a:p>
                      <a:pPr algn="ctr" fontAlgn="ctr"/>
                      <a:r>
                        <a:rPr lang="en-GB" sz="1200" b="1" i="0" u="none" strike="noStrike" dirty="0">
                          <a:solidFill>
                            <a:schemeClr val="bg1"/>
                          </a:solidFill>
                          <a:effectLst/>
                          <a:latin typeface="+mn-lt"/>
                          <a:cs typeface="Arial" panose="020B0604020202020204" pitchFamily="34" charset="0"/>
                        </a:rPr>
                        <a:t>Adjustments               </a:t>
                      </a:r>
                      <a:br>
                        <a:rPr lang="en-GB" sz="1200" b="1" i="0" u="none" strike="noStrike" dirty="0">
                          <a:solidFill>
                            <a:schemeClr val="bg1"/>
                          </a:solidFill>
                          <a:effectLst/>
                          <a:latin typeface="+mn-lt"/>
                          <a:cs typeface="Arial" panose="020B0604020202020204" pitchFamily="34" charset="0"/>
                        </a:rPr>
                      </a:br>
                      <a:r>
                        <a:rPr lang="en-GB" sz="1200" b="1" i="0" u="none" strike="noStrike" dirty="0">
                          <a:solidFill>
                            <a:schemeClr val="bg1"/>
                          </a:solidFill>
                          <a:effectLst/>
                          <a:latin typeface="+mn-lt"/>
                          <a:cs typeface="Arial" panose="020B0604020202020204" pitchFamily="34" charset="0"/>
                        </a:rPr>
                        <a:t>£000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7030A0"/>
                    </a:solidFill>
                  </a:tcPr>
                </a:tc>
                <a:tc>
                  <a:txBody>
                    <a:bodyPr/>
                    <a:lstStyle/>
                    <a:p>
                      <a:pPr algn="ctr" fontAlgn="ctr"/>
                      <a:r>
                        <a:rPr lang="en-GB" sz="1200" b="1" i="0" u="none" strike="noStrike" dirty="0">
                          <a:solidFill>
                            <a:schemeClr val="bg1"/>
                          </a:solidFill>
                          <a:effectLst/>
                          <a:latin typeface="+mn-lt"/>
                          <a:cs typeface="Arial" panose="020B0604020202020204" pitchFamily="34" charset="0"/>
                        </a:rPr>
                        <a:t>Net Expenditure in the CIES                </a:t>
                      </a:r>
                      <a:br>
                        <a:rPr lang="en-GB" sz="1200" b="1" i="0" u="none" strike="noStrike" dirty="0">
                          <a:solidFill>
                            <a:schemeClr val="bg1"/>
                          </a:solidFill>
                          <a:effectLst/>
                          <a:latin typeface="+mn-lt"/>
                          <a:cs typeface="Arial" panose="020B0604020202020204" pitchFamily="34" charset="0"/>
                        </a:rPr>
                      </a:br>
                      <a:r>
                        <a:rPr lang="en-GB" sz="1200" b="1" i="0" u="none" strike="noStrike" dirty="0">
                          <a:solidFill>
                            <a:schemeClr val="bg1"/>
                          </a:solidFill>
                          <a:effectLst/>
                          <a:latin typeface="+mn-lt"/>
                          <a:cs typeface="Arial" panose="020B0604020202020204" pitchFamily="34" charset="0"/>
                        </a:rPr>
                        <a:t>£000</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7030A0"/>
                    </a:solidFill>
                  </a:tcPr>
                </a:tc>
                <a:tc>
                  <a:txBody>
                    <a:bodyPr/>
                    <a:lstStyle/>
                    <a:p>
                      <a:pPr algn="ctr" fontAlgn="t"/>
                      <a:r>
                        <a:rPr lang="en-GB" sz="1200" b="0" i="0" u="none" strike="noStrike" dirty="0">
                          <a:solidFill>
                            <a:schemeClr val="bg1"/>
                          </a:solidFill>
                          <a:effectLst/>
                          <a:latin typeface="+mn-lt"/>
                          <a:cs typeface="Arial" panose="020B0604020202020204" pitchFamily="34" charset="0"/>
                        </a:rPr>
                        <a:t> </a:t>
                      </a: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7030A0"/>
                    </a:solidFill>
                  </a:tcPr>
                </a:tc>
                <a:tc>
                  <a:txBody>
                    <a:bodyPr/>
                    <a:lstStyle/>
                    <a:p>
                      <a:pPr algn="ctr" fontAlgn="ctr"/>
                      <a:r>
                        <a:rPr lang="en-GB" sz="1200" b="1" i="0" u="none" strike="noStrike" dirty="0">
                          <a:solidFill>
                            <a:schemeClr val="bg1"/>
                          </a:solidFill>
                          <a:effectLst/>
                          <a:latin typeface="+mn-lt"/>
                          <a:cs typeface="Arial" panose="020B0604020202020204" pitchFamily="34" charset="0"/>
                        </a:rPr>
                        <a:t>Net Expenditure Chargeable to the General Fund          </a:t>
                      </a:r>
                      <a:br>
                        <a:rPr lang="en-GB" sz="1200" b="1" i="0" u="none" strike="noStrike" dirty="0">
                          <a:solidFill>
                            <a:schemeClr val="bg1"/>
                          </a:solidFill>
                          <a:effectLst/>
                          <a:latin typeface="+mn-lt"/>
                          <a:cs typeface="Arial" panose="020B0604020202020204" pitchFamily="34" charset="0"/>
                        </a:rPr>
                      </a:br>
                      <a:r>
                        <a:rPr lang="en-GB" sz="1200" b="1" i="0" u="none" strike="noStrike" dirty="0">
                          <a:solidFill>
                            <a:schemeClr val="bg1"/>
                          </a:solidFill>
                          <a:effectLst/>
                          <a:latin typeface="+mn-lt"/>
                          <a:cs typeface="Arial" panose="020B0604020202020204" pitchFamily="34" charset="0"/>
                        </a:rPr>
                        <a:t>£000</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7030A0"/>
                    </a:solidFill>
                  </a:tcPr>
                </a:tc>
                <a:tc>
                  <a:txBody>
                    <a:bodyPr/>
                    <a:lstStyle/>
                    <a:p>
                      <a:pPr algn="ctr" fontAlgn="ctr"/>
                      <a:r>
                        <a:rPr lang="en-GB" sz="1200" b="1" i="0" u="none" strike="noStrike" dirty="0">
                          <a:solidFill>
                            <a:schemeClr val="bg1"/>
                          </a:solidFill>
                          <a:effectLst/>
                          <a:latin typeface="+mn-lt"/>
                          <a:cs typeface="Arial" panose="020B0604020202020204" pitchFamily="34" charset="0"/>
                        </a:rPr>
                        <a:t>Adjustments                 </a:t>
                      </a:r>
                      <a:br>
                        <a:rPr lang="en-GB" sz="1200" b="1" i="0" u="none" strike="noStrike" dirty="0">
                          <a:solidFill>
                            <a:schemeClr val="bg1"/>
                          </a:solidFill>
                          <a:effectLst/>
                          <a:latin typeface="+mn-lt"/>
                          <a:cs typeface="Arial" panose="020B0604020202020204" pitchFamily="34" charset="0"/>
                        </a:rPr>
                      </a:br>
                      <a:r>
                        <a:rPr lang="en-GB" sz="1200" b="1" i="0" u="none" strike="noStrike" dirty="0">
                          <a:solidFill>
                            <a:schemeClr val="bg1"/>
                          </a:solidFill>
                          <a:effectLst/>
                          <a:latin typeface="+mn-lt"/>
                          <a:cs typeface="Arial" panose="020B0604020202020204" pitchFamily="34" charset="0"/>
                        </a:rPr>
                        <a:t>£000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7030A0"/>
                    </a:solidFill>
                  </a:tcPr>
                </a:tc>
                <a:tc>
                  <a:txBody>
                    <a:bodyPr/>
                    <a:lstStyle/>
                    <a:p>
                      <a:pPr algn="ctr" fontAlgn="ctr"/>
                      <a:r>
                        <a:rPr lang="en-GB" sz="1200" b="1" i="0" u="none" strike="noStrike" dirty="0">
                          <a:solidFill>
                            <a:schemeClr val="bg1"/>
                          </a:solidFill>
                          <a:effectLst/>
                          <a:latin typeface="+mn-lt"/>
                          <a:cs typeface="Arial" panose="020B0604020202020204" pitchFamily="34" charset="0"/>
                        </a:rPr>
                        <a:t>Net Expenditure in the CIES                </a:t>
                      </a:r>
                      <a:br>
                        <a:rPr lang="en-GB" sz="1200" b="1" i="0" u="none" strike="noStrike" dirty="0">
                          <a:solidFill>
                            <a:schemeClr val="bg1"/>
                          </a:solidFill>
                          <a:effectLst/>
                          <a:latin typeface="+mn-lt"/>
                          <a:cs typeface="Arial" panose="020B0604020202020204" pitchFamily="34" charset="0"/>
                        </a:rPr>
                      </a:br>
                      <a:r>
                        <a:rPr lang="en-GB" sz="1200" b="1" i="0" u="none" strike="noStrike" dirty="0">
                          <a:solidFill>
                            <a:schemeClr val="bg1"/>
                          </a:solidFill>
                          <a:effectLst/>
                          <a:latin typeface="+mn-lt"/>
                          <a:cs typeface="Arial" panose="020B0604020202020204" pitchFamily="34" charset="0"/>
                        </a:rPr>
                        <a:t>£000</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7030A0"/>
                    </a:solidFill>
                  </a:tcPr>
                </a:tc>
                <a:extLst>
                  <a:ext uri="{0D108BD9-81ED-4DB2-BD59-A6C34878D82A}">
                    <a16:rowId xmlns:a16="http://schemas.microsoft.com/office/drawing/2014/main" val="10001"/>
                  </a:ext>
                </a:extLst>
              </a:tr>
              <a:tr h="329881">
                <a:tc>
                  <a:txBody>
                    <a:bodyPr/>
                    <a:lstStyle/>
                    <a:p>
                      <a:pPr algn="r" fontAlgn="ctr"/>
                      <a:r>
                        <a:rPr lang="en-GB" sz="1200" b="0" i="0" u="none" strike="noStrike" dirty="0">
                          <a:solidFill>
                            <a:srgbClr val="000000"/>
                          </a:solidFill>
                          <a:effectLst/>
                          <a:latin typeface="+mn-lt"/>
                          <a:cs typeface="Arial" panose="020B0604020202020204" pitchFamily="34" charset="0"/>
                        </a:rPr>
                        <a:t>244,573</a:t>
                      </a:r>
                    </a:p>
                  </a:txBody>
                  <a:tcPr marL="0" marR="7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a:noFill/>
                    </a:lnB>
                    <a:solidFill>
                      <a:srgbClr val="FFCCFF"/>
                    </a:solidFill>
                  </a:tcPr>
                </a:tc>
                <a:tc>
                  <a:txBody>
                    <a:bodyPr/>
                    <a:lstStyle/>
                    <a:p>
                      <a:pPr algn="r" fontAlgn="ctr"/>
                      <a:r>
                        <a:rPr lang="en-GB" sz="1200" b="0" i="0" u="none" strike="noStrike" dirty="0">
                          <a:solidFill>
                            <a:srgbClr val="000000"/>
                          </a:solidFill>
                          <a:effectLst/>
                          <a:latin typeface="+mn-lt"/>
                          <a:cs typeface="Arial" panose="020B0604020202020204" pitchFamily="34" charset="0"/>
                        </a:rPr>
                        <a:t>(5,808)</a:t>
                      </a:r>
                    </a:p>
                  </a:txBody>
                  <a:tcPr marL="0" marR="7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a:noFill/>
                    </a:lnB>
                    <a:solidFill>
                      <a:srgbClr val="FFCCFF"/>
                    </a:solidFill>
                  </a:tcPr>
                </a:tc>
                <a:tc>
                  <a:txBody>
                    <a:bodyPr/>
                    <a:lstStyle/>
                    <a:p>
                      <a:pPr algn="r" fontAlgn="ctr"/>
                      <a:r>
                        <a:rPr lang="en-GB" sz="1200" b="1" i="0" u="none" strike="noStrike" dirty="0">
                          <a:solidFill>
                            <a:srgbClr val="000000"/>
                          </a:solidFill>
                          <a:effectLst/>
                          <a:latin typeface="+mn-lt"/>
                          <a:cs typeface="Arial" panose="020B0604020202020204" pitchFamily="34" charset="0"/>
                        </a:rPr>
                        <a:t>238,765</a:t>
                      </a:r>
                    </a:p>
                  </a:txBody>
                  <a:tcPr marL="0" marR="7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a:noFill/>
                    </a:lnB>
                    <a:solidFill>
                      <a:srgbClr val="FFCCFF"/>
                    </a:solidFill>
                  </a:tcPr>
                </a:tc>
                <a:tc>
                  <a:txBody>
                    <a:bodyPr/>
                    <a:lstStyle/>
                    <a:p>
                      <a:pPr algn="l" fontAlgn="ctr"/>
                      <a:r>
                        <a:rPr lang="en-GB" sz="1200" b="0" i="0" u="none" strike="noStrike" dirty="0">
                          <a:solidFill>
                            <a:srgbClr val="000000"/>
                          </a:solidFill>
                          <a:effectLst/>
                          <a:latin typeface="+mn-lt"/>
                          <a:cs typeface="Arial" panose="020B0604020202020204" pitchFamily="34" charset="0"/>
                        </a:rPr>
                        <a:t>Cost of Police Services</a:t>
                      </a:r>
                    </a:p>
                  </a:txBody>
                  <a:tcPr marL="148447"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a:noFill/>
                    </a:lnB>
                  </a:tcPr>
                </a:tc>
                <a:tc>
                  <a:txBody>
                    <a:bodyPr/>
                    <a:lstStyle/>
                    <a:p>
                      <a:pPr algn="r" fontAlgn="ctr"/>
                      <a:r>
                        <a:rPr lang="en-GB" sz="1200" b="0" i="0" u="none" strike="noStrike" dirty="0">
                          <a:solidFill>
                            <a:srgbClr val="000000"/>
                          </a:solidFill>
                          <a:effectLst/>
                          <a:latin typeface="+mn-lt"/>
                          <a:cs typeface="Arial" panose="020B0604020202020204" pitchFamily="34" charset="0"/>
                        </a:rPr>
                        <a:t>264,348</a:t>
                      </a:r>
                    </a:p>
                  </a:txBody>
                  <a:tcPr marL="0" marR="7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a:noFill/>
                    </a:lnB>
                    <a:solidFill>
                      <a:srgbClr val="CC66FF"/>
                    </a:solidFill>
                  </a:tcPr>
                </a:tc>
                <a:tc>
                  <a:txBody>
                    <a:bodyPr/>
                    <a:lstStyle/>
                    <a:p>
                      <a:pPr algn="r" fontAlgn="ctr"/>
                      <a:r>
                        <a:rPr lang="en-GB" sz="1200" b="0" i="0" u="none" strike="noStrike" dirty="0">
                          <a:solidFill>
                            <a:srgbClr val="000000"/>
                          </a:solidFill>
                          <a:effectLst/>
                          <a:latin typeface="+mn-lt"/>
                          <a:cs typeface="Arial" panose="020B0604020202020204" pitchFamily="34" charset="0"/>
                        </a:rPr>
                        <a:t>8,915</a:t>
                      </a:r>
                    </a:p>
                  </a:txBody>
                  <a:tcPr marL="0" marR="7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a:noFill/>
                    </a:lnB>
                    <a:solidFill>
                      <a:srgbClr val="CC66FF"/>
                    </a:solidFill>
                  </a:tcPr>
                </a:tc>
                <a:tc>
                  <a:txBody>
                    <a:bodyPr/>
                    <a:lstStyle/>
                    <a:p>
                      <a:pPr algn="r" fontAlgn="ctr"/>
                      <a:r>
                        <a:rPr lang="en-GB" sz="1200" b="1" i="0" u="none" strike="noStrike" dirty="0">
                          <a:solidFill>
                            <a:srgbClr val="000000"/>
                          </a:solidFill>
                          <a:effectLst/>
                          <a:latin typeface="+mn-lt"/>
                          <a:cs typeface="Arial" panose="020B0604020202020204" pitchFamily="34" charset="0"/>
                        </a:rPr>
                        <a:t>273,263</a:t>
                      </a:r>
                    </a:p>
                  </a:txBody>
                  <a:tcPr marL="0" marR="7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a:noFill/>
                    </a:lnB>
                    <a:solidFill>
                      <a:srgbClr val="CC66FF"/>
                    </a:solidFill>
                  </a:tcPr>
                </a:tc>
                <a:extLst>
                  <a:ext uri="{0D108BD9-81ED-4DB2-BD59-A6C34878D82A}">
                    <a16:rowId xmlns:a16="http://schemas.microsoft.com/office/drawing/2014/main" val="10002"/>
                  </a:ext>
                </a:extLst>
              </a:tr>
              <a:tr h="329881">
                <a:tc>
                  <a:txBody>
                    <a:bodyPr/>
                    <a:lstStyle/>
                    <a:p>
                      <a:pPr algn="r" fontAlgn="ctr"/>
                      <a:r>
                        <a:rPr lang="en-GB" sz="1200" b="0" i="0" u="none" strike="noStrike" dirty="0">
                          <a:solidFill>
                            <a:srgbClr val="000000"/>
                          </a:solidFill>
                          <a:effectLst/>
                          <a:latin typeface="+mn-lt"/>
                          <a:cs typeface="Arial" panose="020B0604020202020204" pitchFamily="34" charset="0"/>
                        </a:rPr>
                        <a:t>(244,573)</a:t>
                      </a:r>
                    </a:p>
                  </a:txBody>
                  <a:tcPr marL="0" marR="7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FF"/>
                    </a:solidFill>
                  </a:tcPr>
                </a:tc>
                <a:tc>
                  <a:txBody>
                    <a:bodyPr/>
                    <a:lstStyle/>
                    <a:p>
                      <a:pPr algn="r" fontAlgn="ctr"/>
                      <a:r>
                        <a:rPr lang="en-GB" sz="1200" b="0" i="0" u="none" strike="noStrike" dirty="0">
                          <a:solidFill>
                            <a:srgbClr val="000000"/>
                          </a:solidFill>
                          <a:effectLst/>
                          <a:latin typeface="+mn-lt"/>
                          <a:cs typeface="Arial" panose="020B0604020202020204" pitchFamily="34" charset="0"/>
                        </a:rPr>
                        <a:t>-</a:t>
                      </a:r>
                    </a:p>
                  </a:txBody>
                  <a:tcPr marL="0" marR="7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FF"/>
                    </a:solidFill>
                  </a:tcPr>
                </a:tc>
                <a:tc>
                  <a:txBody>
                    <a:bodyPr/>
                    <a:lstStyle/>
                    <a:p>
                      <a:pPr algn="r" fontAlgn="ctr"/>
                      <a:r>
                        <a:rPr lang="en-GB" sz="1200" b="1" i="0" u="none" strike="noStrike" dirty="0">
                          <a:solidFill>
                            <a:srgbClr val="000000"/>
                          </a:solidFill>
                          <a:effectLst/>
                          <a:latin typeface="+mn-lt"/>
                          <a:cs typeface="Arial" panose="020B0604020202020204" pitchFamily="34" charset="0"/>
                        </a:rPr>
                        <a:t>(244,573)</a:t>
                      </a:r>
                    </a:p>
                  </a:txBody>
                  <a:tcPr marL="0" marR="7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FF"/>
                    </a:solidFill>
                  </a:tcPr>
                </a:tc>
                <a:tc>
                  <a:txBody>
                    <a:bodyPr/>
                    <a:lstStyle/>
                    <a:p>
                      <a:pPr algn="l" fontAlgn="ctr"/>
                      <a:r>
                        <a:rPr lang="en-GB" sz="1200" b="0" i="0" u="none" strike="noStrike" dirty="0">
                          <a:solidFill>
                            <a:srgbClr val="000000"/>
                          </a:solidFill>
                          <a:effectLst/>
                          <a:latin typeface="+mn-lt"/>
                          <a:cs typeface="Arial" panose="020B0604020202020204" pitchFamily="34" charset="0"/>
                        </a:rPr>
                        <a:t>Funding from the PCC</a:t>
                      </a:r>
                    </a:p>
                  </a:txBody>
                  <a:tcPr marL="148447"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GB" sz="1200" b="0" i="0" u="none" strike="noStrike" dirty="0">
                          <a:solidFill>
                            <a:srgbClr val="000000"/>
                          </a:solidFill>
                          <a:effectLst/>
                          <a:latin typeface="+mn-lt"/>
                          <a:cs typeface="Arial" panose="020B0604020202020204" pitchFamily="34" charset="0"/>
                        </a:rPr>
                        <a:t>(264,348)</a:t>
                      </a:r>
                    </a:p>
                  </a:txBody>
                  <a:tcPr marL="0" marR="7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66FF"/>
                    </a:solidFill>
                  </a:tcPr>
                </a:tc>
                <a:tc>
                  <a:txBody>
                    <a:bodyPr/>
                    <a:lstStyle/>
                    <a:p>
                      <a:pPr algn="r" fontAlgn="ctr"/>
                      <a:r>
                        <a:rPr lang="en-GB" sz="1200" b="0" i="0" u="none" strike="noStrike" dirty="0">
                          <a:solidFill>
                            <a:srgbClr val="000000"/>
                          </a:solidFill>
                          <a:effectLst/>
                          <a:latin typeface="+mn-lt"/>
                          <a:cs typeface="Arial" panose="020B0604020202020204" pitchFamily="34" charset="0"/>
                        </a:rPr>
                        <a:t>-</a:t>
                      </a:r>
                    </a:p>
                  </a:txBody>
                  <a:tcPr marL="0" marR="7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66FF"/>
                    </a:solidFill>
                  </a:tcPr>
                </a:tc>
                <a:tc>
                  <a:txBody>
                    <a:bodyPr/>
                    <a:lstStyle/>
                    <a:p>
                      <a:pPr algn="r" fontAlgn="ctr"/>
                      <a:r>
                        <a:rPr lang="en-GB" sz="1200" b="1" i="0" u="none" strike="noStrike" dirty="0">
                          <a:solidFill>
                            <a:srgbClr val="000000"/>
                          </a:solidFill>
                          <a:effectLst/>
                          <a:latin typeface="+mn-lt"/>
                          <a:cs typeface="Arial" panose="020B0604020202020204" pitchFamily="34" charset="0"/>
                        </a:rPr>
                        <a:t>(264,348)</a:t>
                      </a:r>
                    </a:p>
                  </a:txBody>
                  <a:tcPr marL="0" marR="7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66FF"/>
                    </a:solidFill>
                  </a:tcPr>
                </a:tc>
                <a:extLst>
                  <a:ext uri="{0D108BD9-81ED-4DB2-BD59-A6C34878D82A}">
                    <a16:rowId xmlns:a16="http://schemas.microsoft.com/office/drawing/2014/main" val="10003"/>
                  </a:ext>
                </a:extLst>
              </a:tr>
              <a:tr h="329881">
                <a:tc>
                  <a:txBody>
                    <a:bodyPr/>
                    <a:lstStyle/>
                    <a:p>
                      <a:pPr algn="r" fontAlgn="ctr"/>
                      <a:r>
                        <a:rPr lang="en-GB" sz="1200" b="1" i="0" u="none" strike="noStrike" dirty="0">
                          <a:solidFill>
                            <a:srgbClr val="000000"/>
                          </a:solidFill>
                          <a:effectLst/>
                          <a:latin typeface="+mn-lt"/>
                          <a:cs typeface="Arial" panose="020B0604020202020204" pitchFamily="34" charset="0"/>
                        </a:rPr>
                        <a:t>-</a:t>
                      </a:r>
                    </a:p>
                  </a:txBody>
                  <a:tcPr marL="0" marR="7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FF"/>
                    </a:solidFill>
                  </a:tcPr>
                </a:tc>
                <a:tc>
                  <a:txBody>
                    <a:bodyPr/>
                    <a:lstStyle/>
                    <a:p>
                      <a:pPr algn="r" fontAlgn="ctr"/>
                      <a:r>
                        <a:rPr lang="en-GB" sz="1200" b="1" i="0" u="none" strike="noStrike" dirty="0">
                          <a:solidFill>
                            <a:srgbClr val="000000"/>
                          </a:solidFill>
                          <a:effectLst/>
                          <a:latin typeface="+mn-lt"/>
                          <a:cs typeface="Arial" panose="020B0604020202020204" pitchFamily="34" charset="0"/>
                        </a:rPr>
                        <a:t>(5,808)</a:t>
                      </a:r>
                    </a:p>
                  </a:txBody>
                  <a:tcPr marL="0" marR="7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FF"/>
                    </a:solidFill>
                  </a:tcPr>
                </a:tc>
                <a:tc>
                  <a:txBody>
                    <a:bodyPr/>
                    <a:lstStyle/>
                    <a:p>
                      <a:pPr algn="r" fontAlgn="ctr"/>
                      <a:r>
                        <a:rPr lang="en-GB" sz="1200" b="1" i="0" u="none" strike="noStrike" dirty="0">
                          <a:solidFill>
                            <a:srgbClr val="000000"/>
                          </a:solidFill>
                          <a:effectLst/>
                          <a:latin typeface="+mn-lt"/>
                          <a:cs typeface="Arial" panose="020B0604020202020204" pitchFamily="34" charset="0"/>
                        </a:rPr>
                        <a:t>(5,808)</a:t>
                      </a:r>
                    </a:p>
                  </a:txBody>
                  <a:tcPr marL="0" marR="7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FF"/>
                    </a:solidFill>
                  </a:tcPr>
                </a:tc>
                <a:tc>
                  <a:txBody>
                    <a:bodyPr/>
                    <a:lstStyle/>
                    <a:p>
                      <a:pPr algn="l" fontAlgn="ctr"/>
                      <a:r>
                        <a:rPr lang="en-GB" sz="1200" b="1" i="0" u="none" strike="noStrike" dirty="0">
                          <a:solidFill>
                            <a:srgbClr val="000000"/>
                          </a:solidFill>
                          <a:effectLst/>
                          <a:latin typeface="+mn-lt"/>
                          <a:cs typeface="Arial" panose="020B0604020202020204" pitchFamily="34" charset="0"/>
                        </a:rPr>
                        <a:t>Net Cost of Services</a:t>
                      </a:r>
                    </a:p>
                  </a:txBody>
                  <a:tcPr marL="148447"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ctr"/>
                      <a:r>
                        <a:rPr lang="en-GB" sz="1200" b="1" i="0" u="none" strike="noStrike" dirty="0">
                          <a:solidFill>
                            <a:srgbClr val="000000"/>
                          </a:solidFill>
                          <a:effectLst/>
                          <a:latin typeface="+mn-lt"/>
                          <a:cs typeface="Arial" panose="020B0604020202020204" pitchFamily="34" charset="0"/>
                        </a:rPr>
                        <a:t>-</a:t>
                      </a:r>
                    </a:p>
                  </a:txBody>
                  <a:tcPr marL="0" marR="7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66FF"/>
                    </a:solidFill>
                  </a:tcPr>
                </a:tc>
                <a:tc>
                  <a:txBody>
                    <a:bodyPr/>
                    <a:lstStyle/>
                    <a:p>
                      <a:pPr algn="r" fontAlgn="ctr"/>
                      <a:r>
                        <a:rPr lang="en-GB" sz="1200" b="1" i="0" u="none" strike="noStrike" dirty="0">
                          <a:solidFill>
                            <a:srgbClr val="000000"/>
                          </a:solidFill>
                          <a:effectLst/>
                          <a:latin typeface="+mn-lt"/>
                          <a:cs typeface="Arial" panose="020B0604020202020204" pitchFamily="34" charset="0"/>
                        </a:rPr>
                        <a:t>8,915</a:t>
                      </a:r>
                    </a:p>
                  </a:txBody>
                  <a:tcPr marL="0" marR="7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66FF"/>
                    </a:solidFill>
                  </a:tcPr>
                </a:tc>
                <a:tc>
                  <a:txBody>
                    <a:bodyPr/>
                    <a:lstStyle/>
                    <a:p>
                      <a:pPr algn="r" fontAlgn="ctr"/>
                      <a:r>
                        <a:rPr lang="en-GB" sz="1200" b="1" i="0" u="none" strike="noStrike" dirty="0">
                          <a:solidFill>
                            <a:srgbClr val="000000"/>
                          </a:solidFill>
                          <a:effectLst/>
                          <a:latin typeface="+mn-lt"/>
                          <a:cs typeface="Arial" panose="020B0604020202020204" pitchFamily="34" charset="0"/>
                        </a:rPr>
                        <a:t>8,915</a:t>
                      </a:r>
                    </a:p>
                  </a:txBody>
                  <a:tcPr marL="0" marR="7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66FF"/>
                    </a:solidFill>
                  </a:tcPr>
                </a:tc>
                <a:extLst>
                  <a:ext uri="{0D108BD9-81ED-4DB2-BD59-A6C34878D82A}">
                    <a16:rowId xmlns:a16="http://schemas.microsoft.com/office/drawing/2014/main" val="10004"/>
                  </a:ext>
                </a:extLst>
              </a:tr>
              <a:tr h="329881">
                <a:tc>
                  <a:txBody>
                    <a:bodyPr/>
                    <a:lstStyle/>
                    <a:p>
                      <a:pPr algn="r" fontAlgn="ctr"/>
                      <a:r>
                        <a:rPr lang="en-GB" sz="1200" b="0" i="0" u="none" strike="noStrike" dirty="0">
                          <a:solidFill>
                            <a:srgbClr val="000000"/>
                          </a:solidFill>
                          <a:effectLst/>
                          <a:latin typeface="+mn-lt"/>
                          <a:cs typeface="Arial" panose="020B0604020202020204" pitchFamily="34" charset="0"/>
                        </a:rPr>
                        <a:t>-</a:t>
                      </a:r>
                    </a:p>
                  </a:txBody>
                  <a:tcPr marL="0" marR="7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FF"/>
                    </a:solidFill>
                  </a:tcPr>
                </a:tc>
                <a:tc>
                  <a:txBody>
                    <a:bodyPr/>
                    <a:lstStyle/>
                    <a:p>
                      <a:pPr algn="r" fontAlgn="ctr"/>
                      <a:r>
                        <a:rPr lang="en-GB" sz="1200" b="0" i="0" u="none" strike="noStrike" dirty="0">
                          <a:solidFill>
                            <a:srgbClr val="000000"/>
                          </a:solidFill>
                          <a:effectLst/>
                          <a:latin typeface="+mn-lt"/>
                          <a:cs typeface="Arial" panose="020B0604020202020204" pitchFamily="34" charset="0"/>
                        </a:rPr>
                        <a:t>60,250</a:t>
                      </a:r>
                    </a:p>
                  </a:txBody>
                  <a:tcPr marL="0" marR="7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FF"/>
                    </a:solidFill>
                  </a:tcPr>
                </a:tc>
                <a:tc>
                  <a:txBody>
                    <a:bodyPr/>
                    <a:lstStyle/>
                    <a:p>
                      <a:pPr algn="r" fontAlgn="ctr"/>
                      <a:r>
                        <a:rPr lang="en-GB" sz="1200" b="0" i="0" u="none" strike="noStrike" dirty="0">
                          <a:solidFill>
                            <a:srgbClr val="000000"/>
                          </a:solidFill>
                          <a:effectLst/>
                          <a:latin typeface="+mn-lt"/>
                          <a:cs typeface="Arial" panose="020B0604020202020204" pitchFamily="34" charset="0"/>
                        </a:rPr>
                        <a:t>60,250</a:t>
                      </a:r>
                    </a:p>
                  </a:txBody>
                  <a:tcPr marL="0" marR="7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FF"/>
                    </a:solidFill>
                  </a:tcPr>
                </a:tc>
                <a:tc>
                  <a:txBody>
                    <a:bodyPr/>
                    <a:lstStyle/>
                    <a:p>
                      <a:pPr algn="l" fontAlgn="ctr"/>
                      <a:r>
                        <a:rPr lang="en-GB" sz="1200" b="0" i="0" u="none" strike="noStrike" dirty="0">
                          <a:solidFill>
                            <a:srgbClr val="000000"/>
                          </a:solidFill>
                          <a:effectLst/>
                          <a:latin typeface="+mn-lt"/>
                          <a:cs typeface="Arial" panose="020B0604020202020204" pitchFamily="34" charset="0"/>
                        </a:rPr>
                        <a:t>Other (Income) and Expenditure</a:t>
                      </a:r>
                    </a:p>
                  </a:txBody>
                  <a:tcPr marL="148447"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GB" sz="1200" b="0" i="0" u="none" strike="noStrike" dirty="0">
                          <a:solidFill>
                            <a:srgbClr val="000000"/>
                          </a:solidFill>
                          <a:effectLst/>
                          <a:latin typeface="+mn-lt"/>
                          <a:cs typeface="Arial" panose="020B0604020202020204" pitchFamily="34" charset="0"/>
                        </a:rPr>
                        <a:t>-</a:t>
                      </a:r>
                    </a:p>
                  </a:txBody>
                  <a:tcPr marL="0" marR="7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66FF"/>
                    </a:solidFill>
                  </a:tcPr>
                </a:tc>
                <a:tc>
                  <a:txBody>
                    <a:bodyPr/>
                    <a:lstStyle/>
                    <a:p>
                      <a:pPr algn="r" fontAlgn="ctr"/>
                      <a:r>
                        <a:rPr lang="en-GB" sz="1200" b="0" i="0" u="none" strike="noStrike" dirty="0">
                          <a:solidFill>
                            <a:srgbClr val="000000"/>
                          </a:solidFill>
                          <a:effectLst/>
                          <a:latin typeface="+mn-lt"/>
                          <a:cs typeface="Arial" panose="020B0604020202020204" pitchFamily="34" charset="0"/>
                        </a:rPr>
                        <a:t>59,199</a:t>
                      </a:r>
                    </a:p>
                  </a:txBody>
                  <a:tcPr marL="0" marR="7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66FF"/>
                    </a:solidFill>
                  </a:tcPr>
                </a:tc>
                <a:tc>
                  <a:txBody>
                    <a:bodyPr/>
                    <a:lstStyle/>
                    <a:p>
                      <a:pPr algn="r" fontAlgn="ctr"/>
                      <a:r>
                        <a:rPr lang="en-GB" sz="1200" b="0" i="0" u="none" strike="noStrike" dirty="0">
                          <a:solidFill>
                            <a:srgbClr val="000000"/>
                          </a:solidFill>
                          <a:effectLst/>
                          <a:latin typeface="+mn-lt"/>
                          <a:cs typeface="Arial" panose="020B0604020202020204" pitchFamily="34" charset="0"/>
                        </a:rPr>
                        <a:t>59,199</a:t>
                      </a:r>
                    </a:p>
                  </a:txBody>
                  <a:tcPr marL="0" marR="7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66FF"/>
                    </a:solidFill>
                  </a:tcPr>
                </a:tc>
                <a:extLst>
                  <a:ext uri="{0D108BD9-81ED-4DB2-BD59-A6C34878D82A}">
                    <a16:rowId xmlns:a16="http://schemas.microsoft.com/office/drawing/2014/main" val="10005"/>
                  </a:ext>
                </a:extLst>
              </a:tr>
              <a:tr h="329881">
                <a:tc>
                  <a:txBody>
                    <a:bodyPr/>
                    <a:lstStyle/>
                    <a:p>
                      <a:pPr algn="r" fontAlgn="ctr"/>
                      <a:r>
                        <a:rPr lang="en-GB" sz="1200" b="1" i="0" u="none" strike="noStrike" dirty="0">
                          <a:solidFill>
                            <a:srgbClr val="000000"/>
                          </a:solidFill>
                          <a:effectLst/>
                          <a:latin typeface="+mn-lt"/>
                          <a:cs typeface="Arial" panose="020B0604020202020204" pitchFamily="34" charset="0"/>
                        </a:rPr>
                        <a:t>-</a:t>
                      </a:r>
                    </a:p>
                  </a:txBody>
                  <a:tcPr marL="0" marR="7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r" fontAlgn="ctr"/>
                      <a:r>
                        <a:rPr lang="en-GB" sz="1200" b="1" i="0" u="none" strike="noStrike" dirty="0">
                          <a:solidFill>
                            <a:srgbClr val="000000"/>
                          </a:solidFill>
                          <a:effectLst/>
                          <a:latin typeface="+mn-lt"/>
                          <a:cs typeface="Arial" panose="020B0604020202020204" pitchFamily="34" charset="0"/>
                        </a:rPr>
                        <a:t>54,442</a:t>
                      </a:r>
                    </a:p>
                  </a:txBody>
                  <a:tcPr marL="0" marR="7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r" fontAlgn="ctr"/>
                      <a:r>
                        <a:rPr lang="en-GB" sz="1200" b="1" i="0" u="none" strike="noStrike" dirty="0">
                          <a:solidFill>
                            <a:srgbClr val="000000"/>
                          </a:solidFill>
                          <a:effectLst/>
                          <a:latin typeface="+mn-lt"/>
                          <a:cs typeface="Arial" panose="020B0604020202020204" pitchFamily="34" charset="0"/>
                        </a:rPr>
                        <a:t>54,442</a:t>
                      </a:r>
                    </a:p>
                  </a:txBody>
                  <a:tcPr marL="0" marR="7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l" fontAlgn="ctr"/>
                      <a:r>
                        <a:rPr lang="en-GB" sz="1200" b="1" i="0" u="none" strike="noStrike" dirty="0">
                          <a:solidFill>
                            <a:srgbClr val="000000"/>
                          </a:solidFill>
                          <a:effectLst/>
                          <a:latin typeface="+mn-lt"/>
                          <a:cs typeface="Arial" panose="020B0604020202020204" pitchFamily="34" charset="0"/>
                        </a:rPr>
                        <a:t>(Surplus) or Deficit on Provision of Service</a:t>
                      </a:r>
                    </a:p>
                  </a:txBody>
                  <a:tcPr marL="148447"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1200" b="1" i="0" u="none" strike="noStrike" dirty="0">
                          <a:solidFill>
                            <a:srgbClr val="000000"/>
                          </a:solidFill>
                          <a:effectLst/>
                          <a:latin typeface="+mn-lt"/>
                          <a:cs typeface="Arial" panose="020B0604020202020204" pitchFamily="34" charset="0"/>
                        </a:rPr>
                        <a:t>-</a:t>
                      </a:r>
                    </a:p>
                  </a:txBody>
                  <a:tcPr marL="0" marR="7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FF"/>
                    </a:solidFill>
                  </a:tcPr>
                </a:tc>
                <a:tc>
                  <a:txBody>
                    <a:bodyPr/>
                    <a:lstStyle/>
                    <a:p>
                      <a:pPr algn="r" fontAlgn="ctr"/>
                      <a:r>
                        <a:rPr lang="en-GB" sz="1200" b="1" i="0" u="none" strike="noStrike" dirty="0">
                          <a:solidFill>
                            <a:srgbClr val="000000"/>
                          </a:solidFill>
                          <a:effectLst/>
                          <a:latin typeface="+mn-lt"/>
                          <a:cs typeface="Arial" panose="020B0604020202020204" pitchFamily="34" charset="0"/>
                        </a:rPr>
                        <a:t>68,115</a:t>
                      </a:r>
                    </a:p>
                  </a:txBody>
                  <a:tcPr marL="0" marR="7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FF"/>
                    </a:solidFill>
                  </a:tcPr>
                </a:tc>
                <a:tc>
                  <a:txBody>
                    <a:bodyPr/>
                    <a:lstStyle/>
                    <a:p>
                      <a:pPr algn="r" fontAlgn="ctr"/>
                      <a:r>
                        <a:rPr lang="en-GB" sz="1200" b="1" i="0" u="none" strike="noStrike" dirty="0">
                          <a:solidFill>
                            <a:srgbClr val="000000"/>
                          </a:solidFill>
                          <a:effectLst/>
                          <a:latin typeface="+mn-lt"/>
                          <a:cs typeface="Arial" panose="020B0604020202020204" pitchFamily="34" charset="0"/>
                        </a:rPr>
                        <a:t>68,115</a:t>
                      </a:r>
                    </a:p>
                  </a:txBody>
                  <a:tcPr marL="0" marR="7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FF"/>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136760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96874" y="0"/>
            <a:ext cx="338554" cy="6876000"/>
          </a:xfrm>
          <a:prstGeom prst="rect">
            <a:avLst/>
          </a:prstGeom>
          <a:solidFill>
            <a:srgbClr val="7030A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NOTES TO THE ACCOUNTS       </a:t>
            </a:r>
            <a:r>
              <a:rPr lang="en-GB" sz="1000" b="1" dirty="0">
                <a:solidFill>
                  <a:schemeClr val="bg1"/>
                </a:solidFill>
              </a:rPr>
              <a:t>|      STATEMENT OF ACCOUNTS – 2021-22</a:t>
            </a:r>
            <a:endParaRPr lang="en-GB" sz="1000" dirty="0">
              <a:solidFill>
                <a:schemeClr val="bg1"/>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4" y="6356358"/>
            <a:ext cx="344537" cy="365125"/>
          </a:xfrm>
        </p:spPr>
        <p:txBody>
          <a:bodyPr vert="horz"/>
          <a:lstStyle/>
          <a:p>
            <a:fld id="{97D3BC75-7245-4D53-964E-6D1A27AF082C}" type="slidenum">
              <a:rPr lang="en-GB" sz="1000" smtClean="0">
                <a:solidFill>
                  <a:schemeClr val="bg1"/>
                </a:solidFill>
              </a:rPr>
              <a:t>62</a:t>
            </a:fld>
            <a:endParaRPr lang="en-GB" sz="1000" dirty="0">
              <a:solidFill>
                <a:schemeClr val="bg1"/>
              </a:solidFill>
            </a:endParaRPr>
          </a:p>
        </p:txBody>
      </p:sp>
      <p:graphicFrame>
        <p:nvGraphicFramePr>
          <p:cNvPr id="5" name="Table 4">
            <a:extLst>
              <a:ext uri="{FF2B5EF4-FFF2-40B4-BE49-F238E27FC236}">
                <a16:creationId xmlns:a16="http://schemas.microsoft.com/office/drawing/2014/main" id="{4E56888E-3048-4B03-ABB3-6205C656645A}"/>
              </a:ext>
            </a:extLst>
          </p:cNvPr>
          <p:cNvGraphicFramePr>
            <a:graphicFrameLocks noGrp="1"/>
          </p:cNvGraphicFramePr>
          <p:nvPr>
            <p:extLst>
              <p:ext uri="{D42A27DB-BD31-4B8C-83A1-F6EECF244321}">
                <p14:modId xmlns:p14="http://schemas.microsoft.com/office/powerpoint/2010/main" val="4531214"/>
              </p:ext>
            </p:extLst>
          </p:nvPr>
        </p:nvGraphicFramePr>
        <p:xfrm>
          <a:off x="590218" y="5360091"/>
          <a:ext cx="8625549" cy="1068638"/>
        </p:xfrm>
        <a:graphic>
          <a:graphicData uri="http://schemas.openxmlformats.org/drawingml/2006/table">
            <a:tbl>
              <a:tblPr firstRow="1" bandRow="1">
                <a:tableStyleId>{2D5ABB26-0587-4C30-8999-92F81FD0307C}</a:tableStyleId>
              </a:tblPr>
              <a:tblGrid>
                <a:gridCol w="2781055">
                  <a:extLst>
                    <a:ext uri="{9D8B030D-6E8A-4147-A177-3AD203B41FA5}">
                      <a16:colId xmlns:a16="http://schemas.microsoft.com/office/drawing/2014/main" val="2868856792"/>
                    </a:ext>
                  </a:extLst>
                </a:gridCol>
                <a:gridCol w="2969311">
                  <a:extLst>
                    <a:ext uri="{9D8B030D-6E8A-4147-A177-3AD203B41FA5}">
                      <a16:colId xmlns:a16="http://schemas.microsoft.com/office/drawing/2014/main" val="1651142004"/>
                    </a:ext>
                  </a:extLst>
                </a:gridCol>
                <a:gridCol w="2875183">
                  <a:extLst>
                    <a:ext uri="{9D8B030D-6E8A-4147-A177-3AD203B41FA5}">
                      <a16:colId xmlns:a16="http://schemas.microsoft.com/office/drawing/2014/main" val="547597477"/>
                    </a:ext>
                  </a:extLst>
                </a:gridCol>
              </a:tblGrid>
              <a:tr h="1068638">
                <a:tc>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GB" sz="1200" kern="1200" dirty="0">
                          <a:solidFill>
                            <a:schemeClr val="tx1"/>
                          </a:solidFill>
                          <a:effectLst/>
                          <a:latin typeface="+mn-lt"/>
                          <a:ea typeface="+mn-ea"/>
                          <a:cs typeface="Arial" panose="020B0604020202020204" pitchFamily="34" charset="0"/>
                        </a:rPr>
                        <a:t>The Net Change for the Pensions Adjustments in 2021-22 is the replacement of pension contributions with IAS 19 pension related expenditure and income. </a:t>
                      </a:r>
                      <a:endParaRPr lang="en-GB" sz="1200" b="0" dirty="0">
                        <a:solidFill>
                          <a:schemeClr val="tx1"/>
                        </a:solidFill>
                        <a:latin typeface="+mn-lt"/>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GB" sz="1200" kern="1200" dirty="0">
                          <a:solidFill>
                            <a:schemeClr val="tx1"/>
                          </a:solidFill>
                          <a:effectLst/>
                          <a:latin typeface="+mn-lt"/>
                          <a:ea typeface="+mn-ea"/>
                          <a:cs typeface="Arial" panose="020B0604020202020204" pitchFamily="34" charset="0"/>
                        </a:rPr>
                        <a:t>This is the current service costs and past service costs. For other income and expenditure this is the net interest on the defined benefit liability, which is charged to the CIES.</a:t>
                      </a: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GB" sz="1200" kern="1200" dirty="0">
                          <a:solidFill>
                            <a:schemeClr val="tx1"/>
                          </a:solidFill>
                          <a:effectLst/>
                          <a:latin typeface="+mn-lt"/>
                          <a:ea typeface="+mn-ea"/>
                          <a:cs typeface="Arial" panose="020B0604020202020204" pitchFamily="34" charset="0"/>
                        </a:rPr>
                        <a:t>Other Differences – represents the difference in accumulated absences charged to the CIES and amounts paid for taxation purposes (being accrued leave).</a:t>
                      </a: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5890908"/>
                  </a:ext>
                </a:extLst>
              </a:tr>
            </a:tbl>
          </a:graphicData>
        </a:graphic>
      </p:graphicFrame>
      <p:sp>
        <p:nvSpPr>
          <p:cNvPr id="3" name="Rectangle 2"/>
          <p:cNvSpPr/>
          <p:nvPr/>
        </p:nvSpPr>
        <p:spPr>
          <a:xfrm>
            <a:off x="571762" y="244823"/>
            <a:ext cx="6139756" cy="307777"/>
          </a:xfrm>
          <a:prstGeom prst="rect">
            <a:avLst/>
          </a:prstGeom>
        </p:spPr>
        <p:txBody>
          <a:bodyPr wrap="square">
            <a:spAutoFit/>
          </a:bodyPr>
          <a:lstStyle/>
          <a:p>
            <a:pPr lvl="0" defTabSz="1168400"/>
            <a:r>
              <a:rPr lang="en-GB" sz="1400" b="1" dirty="0">
                <a:solidFill>
                  <a:srgbClr val="7030A0"/>
                </a:solidFill>
                <a:ea typeface="Verdana" panose="020B0604030504040204" pitchFamily="34" charset="0"/>
                <a:cs typeface="Arial" panose="020B0604020202020204" pitchFamily="34" charset="0"/>
              </a:rPr>
              <a:t>Note 13 – Expenditure Funding Analysis (continued)</a:t>
            </a:r>
          </a:p>
        </p:txBody>
      </p:sp>
      <p:graphicFrame>
        <p:nvGraphicFramePr>
          <p:cNvPr id="7" name="Table 6"/>
          <p:cNvGraphicFramePr>
            <a:graphicFrameLocks noGrp="1"/>
          </p:cNvGraphicFramePr>
          <p:nvPr>
            <p:extLst>
              <p:ext uri="{D42A27DB-BD31-4B8C-83A1-F6EECF244321}">
                <p14:modId xmlns:p14="http://schemas.microsoft.com/office/powerpoint/2010/main" val="3121401600"/>
              </p:ext>
            </p:extLst>
          </p:nvPr>
        </p:nvGraphicFramePr>
        <p:xfrm>
          <a:off x="619125" y="540872"/>
          <a:ext cx="8567737" cy="4549189"/>
        </p:xfrm>
        <a:graphic>
          <a:graphicData uri="http://schemas.openxmlformats.org/drawingml/2006/table">
            <a:tbl>
              <a:tblPr/>
              <a:tblGrid>
                <a:gridCol w="1023489">
                  <a:extLst>
                    <a:ext uri="{9D8B030D-6E8A-4147-A177-3AD203B41FA5}">
                      <a16:colId xmlns:a16="http://schemas.microsoft.com/office/drawing/2014/main" val="20000"/>
                    </a:ext>
                  </a:extLst>
                </a:gridCol>
                <a:gridCol w="999675">
                  <a:extLst>
                    <a:ext uri="{9D8B030D-6E8A-4147-A177-3AD203B41FA5}">
                      <a16:colId xmlns:a16="http://schemas.microsoft.com/office/drawing/2014/main" val="20001"/>
                    </a:ext>
                  </a:extLst>
                </a:gridCol>
                <a:gridCol w="999675">
                  <a:extLst>
                    <a:ext uri="{9D8B030D-6E8A-4147-A177-3AD203B41FA5}">
                      <a16:colId xmlns:a16="http://schemas.microsoft.com/office/drawing/2014/main" val="20002"/>
                    </a:ext>
                  </a:extLst>
                </a:gridCol>
                <a:gridCol w="2801287">
                  <a:extLst>
                    <a:ext uri="{9D8B030D-6E8A-4147-A177-3AD203B41FA5}">
                      <a16:colId xmlns:a16="http://schemas.microsoft.com/office/drawing/2014/main" val="20003"/>
                    </a:ext>
                  </a:extLst>
                </a:gridCol>
                <a:gridCol w="914537">
                  <a:extLst>
                    <a:ext uri="{9D8B030D-6E8A-4147-A177-3AD203B41FA5}">
                      <a16:colId xmlns:a16="http://schemas.microsoft.com/office/drawing/2014/main" val="20004"/>
                    </a:ext>
                  </a:extLst>
                </a:gridCol>
                <a:gridCol w="914537">
                  <a:extLst>
                    <a:ext uri="{9D8B030D-6E8A-4147-A177-3AD203B41FA5}">
                      <a16:colId xmlns:a16="http://schemas.microsoft.com/office/drawing/2014/main" val="20005"/>
                    </a:ext>
                  </a:extLst>
                </a:gridCol>
                <a:gridCol w="914537">
                  <a:extLst>
                    <a:ext uri="{9D8B030D-6E8A-4147-A177-3AD203B41FA5}">
                      <a16:colId xmlns:a16="http://schemas.microsoft.com/office/drawing/2014/main" val="20006"/>
                    </a:ext>
                  </a:extLst>
                </a:gridCol>
              </a:tblGrid>
              <a:tr h="618527">
                <a:tc gridSpan="4">
                  <a:txBody>
                    <a:bodyPr/>
                    <a:lstStyle/>
                    <a:p>
                      <a:pPr algn="l" fontAlgn="ctr"/>
                      <a:r>
                        <a:rPr lang="en-GB" sz="1200" b="1" i="0" u="none" strike="noStrike" dirty="0">
                          <a:solidFill>
                            <a:schemeClr val="bg1"/>
                          </a:solidFill>
                          <a:effectLst/>
                          <a:latin typeface="+mn-lt"/>
                          <a:cs typeface="Arial" panose="020B0604020202020204" pitchFamily="34" charset="0"/>
                        </a:rPr>
                        <a:t>  2021-22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030A0"/>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ctr"/>
                      <a:r>
                        <a:rPr lang="en-GB" sz="1200" b="1" i="0" u="none" strike="noStrike" dirty="0">
                          <a:solidFill>
                            <a:schemeClr val="bg1"/>
                          </a:solidFill>
                          <a:effectLst/>
                          <a:latin typeface="+mn-lt"/>
                          <a:cs typeface="Arial" panose="020B0604020202020204" pitchFamily="34" charset="0"/>
                        </a:rPr>
                        <a:t>Net Pensions Statutory Instruments        £000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GB" sz="1200" b="1" i="0" u="none" strike="noStrike" dirty="0">
                          <a:solidFill>
                            <a:schemeClr val="bg1"/>
                          </a:solidFill>
                          <a:effectLst/>
                          <a:latin typeface="+mn-lt"/>
                          <a:cs typeface="Arial" panose="020B0604020202020204" pitchFamily="34" charset="0"/>
                        </a:rPr>
                        <a:t>Other Statutory Adjustments      £000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GB" sz="1200" b="1" i="0" u="none" strike="noStrike" dirty="0">
                          <a:solidFill>
                            <a:schemeClr val="bg1"/>
                          </a:solidFill>
                          <a:effectLst/>
                          <a:latin typeface="+mn-lt"/>
                          <a:cs typeface="Arial" panose="020B0604020202020204" pitchFamily="34" charset="0"/>
                        </a:rPr>
                        <a:t>Total Adjustments £000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0000"/>
                  </a:ext>
                </a:extLst>
              </a:tr>
              <a:tr h="354622">
                <a:tc gridSpan="4">
                  <a:txBody>
                    <a:bodyPr/>
                    <a:lstStyle/>
                    <a:p>
                      <a:pPr algn="l" fontAlgn="ctr"/>
                      <a:r>
                        <a:rPr lang="en-GB" sz="1200" b="0" i="0" u="none" strike="noStrike" dirty="0">
                          <a:solidFill>
                            <a:srgbClr val="000000"/>
                          </a:solidFill>
                          <a:effectLst/>
                          <a:latin typeface="+mn-lt"/>
                          <a:cs typeface="Arial" panose="020B0604020202020204" pitchFamily="34" charset="0"/>
                        </a:rPr>
                        <a:t>  Cost of Police Services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FF"/>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r" fontAlgn="ctr"/>
                      <a:r>
                        <a:rPr lang="en-GB" sz="1200" b="0" i="0" u="none" strike="noStrike" dirty="0">
                          <a:solidFill>
                            <a:srgbClr val="000000"/>
                          </a:solidFill>
                          <a:effectLst/>
                          <a:latin typeface="+mn-lt"/>
                          <a:cs typeface="Arial" panose="020B0604020202020204" pitchFamily="34" charset="0"/>
                        </a:rPr>
                        <a:t>8,768</a:t>
                      </a:r>
                    </a:p>
                  </a:txBody>
                  <a:tcPr marL="0" marR="7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FF"/>
                    </a:solidFill>
                  </a:tcPr>
                </a:tc>
                <a:tc>
                  <a:txBody>
                    <a:bodyPr/>
                    <a:lstStyle/>
                    <a:p>
                      <a:pPr algn="r" fontAlgn="ctr"/>
                      <a:r>
                        <a:rPr lang="en-GB" sz="1200" b="0" i="0" u="none" strike="noStrike" dirty="0">
                          <a:solidFill>
                            <a:srgbClr val="000000"/>
                          </a:solidFill>
                          <a:effectLst/>
                          <a:latin typeface="+mn-lt"/>
                          <a:cs typeface="Arial" panose="020B0604020202020204" pitchFamily="34" charset="0"/>
                        </a:rPr>
                        <a:t>147</a:t>
                      </a:r>
                    </a:p>
                  </a:txBody>
                  <a:tcPr marL="0" marR="7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FF"/>
                    </a:solidFill>
                  </a:tcPr>
                </a:tc>
                <a:tc>
                  <a:txBody>
                    <a:bodyPr/>
                    <a:lstStyle/>
                    <a:p>
                      <a:pPr algn="r" fontAlgn="ctr"/>
                      <a:r>
                        <a:rPr lang="en-GB" sz="1200" b="1" i="0" u="none" strike="noStrike" dirty="0">
                          <a:solidFill>
                            <a:srgbClr val="000000"/>
                          </a:solidFill>
                          <a:effectLst/>
                          <a:latin typeface="+mn-lt"/>
                          <a:cs typeface="Arial" panose="020B0604020202020204" pitchFamily="34" charset="0"/>
                        </a:rPr>
                        <a:t>8,915</a:t>
                      </a:r>
                    </a:p>
                  </a:txBody>
                  <a:tcPr marL="0" marR="7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FF"/>
                    </a:solidFill>
                  </a:tcPr>
                </a:tc>
                <a:extLst>
                  <a:ext uri="{0D108BD9-81ED-4DB2-BD59-A6C34878D82A}">
                    <a16:rowId xmlns:a16="http://schemas.microsoft.com/office/drawing/2014/main" val="10001"/>
                  </a:ext>
                </a:extLst>
              </a:tr>
              <a:tr h="308049">
                <a:tc gridSpan="4">
                  <a:txBody>
                    <a:bodyPr/>
                    <a:lstStyle/>
                    <a:p>
                      <a:pPr algn="l" fontAlgn="ctr"/>
                      <a:r>
                        <a:rPr lang="en-GB" sz="1200" b="1" i="0" u="none" strike="noStrike" dirty="0">
                          <a:solidFill>
                            <a:srgbClr val="000000"/>
                          </a:solidFill>
                          <a:effectLst/>
                          <a:latin typeface="+mn-lt"/>
                          <a:cs typeface="Arial" panose="020B0604020202020204" pitchFamily="34" charset="0"/>
                        </a:rPr>
                        <a:t>  Net Cost of Services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66FF"/>
                      </a:solidFill>
                      <a:prstDash val="solid"/>
                      <a:round/>
                      <a:headEnd type="none" w="med" len="med"/>
                      <a:tailEnd type="none" w="med" len="med"/>
                    </a:lnB>
                    <a:solidFill>
                      <a:srgbClr val="CC66FF"/>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r" fontAlgn="ctr"/>
                      <a:r>
                        <a:rPr lang="en-GB" sz="1200" b="1" i="0" u="none" strike="noStrike" dirty="0">
                          <a:solidFill>
                            <a:srgbClr val="000000"/>
                          </a:solidFill>
                          <a:effectLst/>
                          <a:latin typeface="+mn-lt"/>
                          <a:cs typeface="Arial" panose="020B0604020202020204" pitchFamily="34" charset="0"/>
                        </a:rPr>
                        <a:t>8,768</a:t>
                      </a:r>
                    </a:p>
                  </a:txBody>
                  <a:tcPr marL="0" marR="7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66FF"/>
                      </a:solidFill>
                      <a:prstDash val="solid"/>
                      <a:round/>
                      <a:headEnd type="none" w="med" len="med"/>
                      <a:tailEnd type="none" w="med" len="med"/>
                    </a:lnB>
                    <a:solidFill>
                      <a:srgbClr val="CC66FF"/>
                    </a:solidFill>
                  </a:tcPr>
                </a:tc>
                <a:tc>
                  <a:txBody>
                    <a:bodyPr/>
                    <a:lstStyle/>
                    <a:p>
                      <a:pPr algn="r" fontAlgn="ctr"/>
                      <a:r>
                        <a:rPr lang="en-GB" sz="1200" b="1" i="0" u="none" strike="noStrike" dirty="0">
                          <a:solidFill>
                            <a:srgbClr val="000000"/>
                          </a:solidFill>
                          <a:effectLst/>
                          <a:latin typeface="+mn-lt"/>
                          <a:cs typeface="Arial" panose="020B0604020202020204" pitchFamily="34" charset="0"/>
                        </a:rPr>
                        <a:t>147</a:t>
                      </a:r>
                    </a:p>
                  </a:txBody>
                  <a:tcPr marL="0" marR="7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66FF"/>
                      </a:solidFill>
                      <a:prstDash val="solid"/>
                      <a:round/>
                      <a:headEnd type="none" w="med" len="med"/>
                      <a:tailEnd type="none" w="med" len="med"/>
                    </a:lnB>
                    <a:solidFill>
                      <a:srgbClr val="CC66FF"/>
                    </a:solidFill>
                  </a:tcPr>
                </a:tc>
                <a:tc>
                  <a:txBody>
                    <a:bodyPr/>
                    <a:lstStyle/>
                    <a:p>
                      <a:pPr algn="r" fontAlgn="ctr"/>
                      <a:r>
                        <a:rPr lang="en-GB" sz="1200" b="1" i="0" u="none" strike="noStrike" dirty="0">
                          <a:solidFill>
                            <a:srgbClr val="000000"/>
                          </a:solidFill>
                          <a:effectLst/>
                          <a:latin typeface="+mn-lt"/>
                          <a:cs typeface="Arial" panose="020B0604020202020204" pitchFamily="34" charset="0"/>
                        </a:rPr>
                        <a:t>8,915</a:t>
                      </a:r>
                    </a:p>
                  </a:txBody>
                  <a:tcPr marL="0" marR="7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66FF"/>
                      </a:solidFill>
                      <a:prstDash val="solid"/>
                      <a:round/>
                      <a:headEnd type="none" w="med" len="med"/>
                      <a:tailEnd type="none" w="med" len="med"/>
                    </a:lnB>
                    <a:solidFill>
                      <a:srgbClr val="CC66FF"/>
                    </a:solidFill>
                  </a:tcPr>
                </a:tc>
                <a:extLst>
                  <a:ext uri="{0D108BD9-81ED-4DB2-BD59-A6C34878D82A}">
                    <a16:rowId xmlns:a16="http://schemas.microsoft.com/office/drawing/2014/main" val="10002"/>
                  </a:ext>
                </a:extLst>
              </a:tr>
              <a:tr h="290516">
                <a:tc gridSpan="4">
                  <a:txBody>
                    <a:bodyPr/>
                    <a:lstStyle/>
                    <a:p>
                      <a:pPr algn="l" fontAlgn="ctr"/>
                      <a:r>
                        <a:rPr lang="en-GB" sz="1200" b="0" i="0" u="none" strike="noStrike" dirty="0">
                          <a:solidFill>
                            <a:srgbClr val="000000"/>
                          </a:solidFill>
                          <a:effectLst/>
                          <a:latin typeface="+mn-lt"/>
                          <a:cs typeface="Arial" panose="020B0604020202020204" pitchFamily="34" charset="0"/>
                        </a:rPr>
                        <a:t>  Other Income and Expenditure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C66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FF"/>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r" fontAlgn="ctr"/>
                      <a:r>
                        <a:rPr lang="en-GB" sz="1200" b="0" i="0" u="none" strike="noStrike" dirty="0">
                          <a:solidFill>
                            <a:srgbClr val="000000"/>
                          </a:solidFill>
                          <a:effectLst/>
                          <a:latin typeface="+mn-lt"/>
                          <a:cs typeface="Arial" panose="020B0604020202020204" pitchFamily="34" charset="0"/>
                        </a:rPr>
                        <a:t>59,199</a:t>
                      </a:r>
                    </a:p>
                  </a:txBody>
                  <a:tcPr marL="0" marR="7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C66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FF"/>
                    </a:solidFill>
                  </a:tcPr>
                </a:tc>
                <a:tc>
                  <a:txBody>
                    <a:bodyPr/>
                    <a:lstStyle/>
                    <a:p>
                      <a:pPr algn="r" fontAlgn="ctr"/>
                      <a:r>
                        <a:rPr lang="en-GB" sz="1200" b="0" i="0" u="none" strike="noStrike" dirty="0">
                          <a:solidFill>
                            <a:srgbClr val="000000"/>
                          </a:solidFill>
                          <a:effectLst/>
                          <a:latin typeface="+mn-lt"/>
                          <a:cs typeface="Arial" panose="020B0604020202020204" pitchFamily="34" charset="0"/>
                        </a:rPr>
                        <a:t>-</a:t>
                      </a:r>
                    </a:p>
                  </a:txBody>
                  <a:tcPr marL="0" marR="7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C66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FF"/>
                    </a:solidFill>
                  </a:tcPr>
                </a:tc>
                <a:tc>
                  <a:txBody>
                    <a:bodyPr/>
                    <a:lstStyle/>
                    <a:p>
                      <a:pPr algn="r" fontAlgn="ctr"/>
                      <a:r>
                        <a:rPr lang="en-GB" sz="1200" b="1" i="0" u="none" strike="noStrike" dirty="0">
                          <a:solidFill>
                            <a:srgbClr val="000000"/>
                          </a:solidFill>
                          <a:effectLst/>
                          <a:latin typeface="+mn-lt"/>
                          <a:cs typeface="Arial" panose="020B0604020202020204" pitchFamily="34" charset="0"/>
                        </a:rPr>
                        <a:t>59,199</a:t>
                      </a:r>
                    </a:p>
                  </a:txBody>
                  <a:tcPr marL="0" marR="7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C66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FF"/>
                    </a:solidFill>
                  </a:tcPr>
                </a:tc>
                <a:extLst>
                  <a:ext uri="{0D108BD9-81ED-4DB2-BD59-A6C34878D82A}">
                    <a16:rowId xmlns:a16="http://schemas.microsoft.com/office/drawing/2014/main" val="10003"/>
                  </a:ext>
                </a:extLst>
              </a:tr>
              <a:tr h="368233">
                <a:tc gridSpan="4">
                  <a:txBody>
                    <a:bodyPr/>
                    <a:lstStyle/>
                    <a:p>
                      <a:pPr algn="l" fontAlgn="ctr"/>
                      <a:r>
                        <a:rPr lang="en-GB" sz="1200" b="1" i="0" u="none" strike="noStrike" dirty="0">
                          <a:solidFill>
                            <a:srgbClr val="000000"/>
                          </a:solidFill>
                          <a:effectLst/>
                          <a:latin typeface="+mn-lt"/>
                          <a:cs typeface="Arial" panose="020B0604020202020204" pitchFamily="34" charset="0"/>
                        </a:rPr>
                        <a:t>Difference between the Statutory Charge and the (Surplus) or Deficit in the Comprehensive Income and Expenditure Statement</a:t>
                      </a: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FF"/>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r" fontAlgn="ctr"/>
                      <a:r>
                        <a:rPr lang="en-GB" sz="1200" b="1" i="0" u="none" strike="noStrike" dirty="0">
                          <a:solidFill>
                            <a:srgbClr val="000000"/>
                          </a:solidFill>
                          <a:effectLst/>
                          <a:latin typeface="+mn-lt"/>
                          <a:cs typeface="Arial" panose="020B0604020202020204" pitchFamily="34" charset="0"/>
                        </a:rPr>
                        <a:t>67,968</a:t>
                      </a:r>
                    </a:p>
                  </a:txBody>
                  <a:tcPr marL="0" marR="7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FF"/>
                    </a:solidFill>
                  </a:tcPr>
                </a:tc>
                <a:tc>
                  <a:txBody>
                    <a:bodyPr/>
                    <a:lstStyle/>
                    <a:p>
                      <a:pPr algn="r" fontAlgn="ctr"/>
                      <a:r>
                        <a:rPr lang="en-GB" sz="1200" b="1" i="0" u="none" strike="noStrike" dirty="0">
                          <a:solidFill>
                            <a:srgbClr val="000000"/>
                          </a:solidFill>
                          <a:effectLst/>
                          <a:latin typeface="+mn-lt"/>
                          <a:cs typeface="Arial" panose="020B0604020202020204" pitchFamily="34" charset="0"/>
                        </a:rPr>
                        <a:t>147</a:t>
                      </a:r>
                    </a:p>
                  </a:txBody>
                  <a:tcPr marL="0" marR="7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FF"/>
                    </a:solidFill>
                  </a:tcPr>
                </a:tc>
                <a:tc>
                  <a:txBody>
                    <a:bodyPr/>
                    <a:lstStyle/>
                    <a:p>
                      <a:pPr algn="r" fontAlgn="ctr"/>
                      <a:r>
                        <a:rPr lang="en-GB" sz="1200" b="1" i="0" u="none" strike="noStrike" dirty="0">
                          <a:solidFill>
                            <a:srgbClr val="000000"/>
                          </a:solidFill>
                          <a:effectLst/>
                          <a:latin typeface="+mn-lt"/>
                          <a:cs typeface="Arial" panose="020B0604020202020204" pitchFamily="34" charset="0"/>
                        </a:rPr>
                        <a:t>68,115</a:t>
                      </a:r>
                    </a:p>
                  </a:txBody>
                  <a:tcPr marL="0" marR="7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FF"/>
                    </a:solidFill>
                  </a:tcPr>
                </a:tc>
                <a:extLst>
                  <a:ext uri="{0D108BD9-81ED-4DB2-BD59-A6C34878D82A}">
                    <a16:rowId xmlns:a16="http://schemas.microsoft.com/office/drawing/2014/main" val="10004"/>
                  </a:ext>
                </a:extLst>
              </a:tr>
              <a:tr h="197929">
                <a:tc>
                  <a:txBody>
                    <a:bodyPr/>
                    <a:lstStyle/>
                    <a:p>
                      <a:pPr algn="l" fontAlgn="ctr"/>
                      <a:endParaRPr lang="en-GB" sz="1200" b="0" i="0" u="none" strike="noStrike" dirty="0">
                        <a:solidFill>
                          <a:srgbClr val="000000"/>
                        </a:solidFill>
                        <a:effectLst/>
                        <a:latin typeface="+mn-lt"/>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GB" sz="1200" b="0" i="0" u="none" strike="noStrike" dirty="0">
                        <a:solidFill>
                          <a:srgbClr val="000000"/>
                        </a:solidFill>
                        <a:effectLst/>
                        <a:latin typeface="+mn-lt"/>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GB" sz="1200" b="0" i="0" u="none" strike="noStrike" dirty="0">
                        <a:solidFill>
                          <a:srgbClr val="000000"/>
                        </a:solidFill>
                        <a:effectLst/>
                        <a:latin typeface="+mn-lt"/>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GB" sz="1200" b="0" i="0" u="none" strike="noStrike" dirty="0">
                        <a:solidFill>
                          <a:srgbClr val="000000"/>
                        </a:solidFill>
                        <a:effectLst/>
                        <a:latin typeface="+mn-lt"/>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en-GB" sz="1200" b="1" i="0" u="none" strike="noStrike" dirty="0">
                        <a:solidFill>
                          <a:srgbClr val="000000"/>
                        </a:solidFill>
                        <a:effectLst/>
                        <a:latin typeface="+mn-lt"/>
                        <a:cs typeface="Arial" panose="020B0604020202020204" pitchFamily="34" charset="0"/>
                      </a:endParaRPr>
                    </a:p>
                  </a:txBody>
                  <a:tcPr marL="0" marR="7422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en-GB" sz="1200" b="1" i="0" u="none" strike="noStrike" dirty="0">
                        <a:solidFill>
                          <a:srgbClr val="000000"/>
                        </a:solidFill>
                        <a:effectLst/>
                        <a:latin typeface="+mn-lt"/>
                        <a:cs typeface="Arial" panose="020B0604020202020204" pitchFamily="34" charset="0"/>
                      </a:endParaRPr>
                    </a:p>
                  </a:txBody>
                  <a:tcPr marL="0" marR="7422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en-GB" sz="1200" b="1" i="0" u="none" strike="noStrike" dirty="0">
                        <a:solidFill>
                          <a:srgbClr val="000000"/>
                        </a:solidFill>
                        <a:effectLst/>
                        <a:latin typeface="+mn-lt"/>
                        <a:cs typeface="Arial" panose="020B0604020202020204" pitchFamily="34" charset="0"/>
                      </a:endParaRPr>
                    </a:p>
                  </a:txBody>
                  <a:tcPr marL="0" marR="7422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62869">
                <a:tc gridSpan="4">
                  <a:txBody>
                    <a:bodyPr/>
                    <a:lstStyle/>
                    <a:p>
                      <a:pPr algn="l" fontAlgn="ctr"/>
                      <a:r>
                        <a:rPr lang="en-GB" sz="1200" b="1" i="0" u="none" strike="noStrike" dirty="0">
                          <a:solidFill>
                            <a:schemeClr val="bg1"/>
                          </a:solidFill>
                          <a:effectLst/>
                          <a:latin typeface="+mn-lt"/>
                          <a:cs typeface="Arial" panose="020B0604020202020204" pitchFamily="34" charset="0"/>
                        </a:rPr>
                        <a:t>  2020-21</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ctr"/>
                      <a:r>
                        <a:rPr lang="en-GB" sz="1200" b="1" i="0" u="none" strike="noStrike" dirty="0">
                          <a:solidFill>
                            <a:schemeClr val="bg1"/>
                          </a:solidFill>
                          <a:effectLst/>
                          <a:latin typeface="+mn-lt"/>
                          <a:cs typeface="Arial" panose="020B0604020202020204" pitchFamily="34" charset="0"/>
                        </a:rPr>
                        <a:t>Net Pensions Statutory Instruments        £000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GB" sz="1200" b="1" i="0" u="none" strike="noStrike" dirty="0">
                          <a:solidFill>
                            <a:schemeClr val="bg1"/>
                          </a:solidFill>
                          <a:effectLst/>
                          <a:latin typeface="+mn-lt"/>
                          <a:cs typeface="Arial" panose="020B0604020202020204" pitchFamily="34" charset="0"/>
                        </a:rPr>
                        <a:t>Other Statutory Adjustments      £000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GB" sz="1200" b="1" i="0" u="none" strike="noStrike" dirty="0">
                          <a:solidFill>
                            <a:schemeClr val="bg1"/>
                          </a:solidFill>
                          <a:effectLst/>
                          <a:latin typeface="+mn-lt"/>
                          <a:cs typeface="Arial" panose="020B0604020202020204" pitchFamily="34" charset="0"/>
                        </a:rPr>
                        <a:t>Total Adjustments £000</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0006"/>
                  </a:ext>
                </a:extLst>
              </a:tr>
              <a:tr h="303654">
                <a:tc gridSpan="4">
                  <a:txBody>
                    <a:bodyPr/>
                    <a:lstStyle/>
                    <a:p>
                      <a:pPr algn="l" fontAlgn="ctr"/>
                      <a:r>
                        <a:rPr lang="en-GB" sz="1200" b="0" i="0" u="none" strike="noStrike" dirty="0">
                          <a:solidFill>
                            <a:srgbClr val="000000"/>
                          </a:solidFill>
                          <a:effectLst/>
                          <a:latin typeface="+mn-lt"/>
                          <a:cs typeface="Arial" panose="020B0604020202020204" pitchFamily="34" charset="0"/>
                        </a:rPr>
                        <a:t>  Cost of Police Services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r" fontAlgn="ctr"/>
                      <a:r>
                        <a:rPr lang="en-GB" sz="1200" b="0" i="0" u="none" strike="noStrike" dirty="0">
                          <a:solidFill>
                            <a:srgbClr val="000000"/>
                          </a:solidFill>
                          <a:effectLst/>
                          <a:latin typeface="+mn-lt"/>
                          <a:cs typeface="Arial" panose="020B0604020202020204" pitchFamily="34" charset="0"/>
                        </a:rPr>
                        <a:t>(6,519)</a:t>
                      </a:r>
                    </a:p>
                  </a:txBody>
                  <a:tcPr marL="0" marR="7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r" fontAlgn="ctr"/>
                      <a:r>
                        <a:rPr lang="en-GB" sz="1200" b="0" i="0" u="none" strike="noStrike" dirty="0">
                          <a:solidFill>
                            <a:srgbClr val="000000"/>
                          </a:solidFill>
                          <a:effectLst/>
                          <a:latin typeface="+mn-lt"/>
                          <a:cs typeface="Arial" panose="020B0604020202020204" pitchFamily="34" charset="0"/>
                        </a:rPr>
                        <a:t>711</a:t>
                      </a:r>
                    </a:p>
                  </a:txBody>
                  <a:tcPr marL="0" marR="7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r" fontAlgn="ctr"/>
                      <a:r>
                        <a:rPr lang="en-GB" sz="1200" b="1" i="0" u="none" strike="noStrike" dirty="0">
                          <a:solidFill>
                            <a:srgbClr val="000000"/>
                          </a:solidFill>
                          <a:effectLst/>
                          <a:latin typeface="+mn-lt"/>
                          <a:cs typeface="Arial" panose="020B0604020202020204" pitchFamily="34" charset="0"/>
                        </a:rPr>
                        <a:t>(5,808)</a:t>
                      </a:r>
                    </a:p>
                  </a:txBody>
                  <a:tcPr marL="0" marR="7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7"/>
                  </a:ext>
                </a:extLst>
              </a:tr>
              <a:tr h="314696">
                <a:tc gridSpan="4">
                  <a:txBody>
                    <a:bodyPr/>
                    <a:lstStyle/>
                    <a:p>
                      <a:pPr algn="l" fontAlgn="ctr"/>
                      <a:r>
                        <a:rPr lang="en-GB" sz="1200" b="1" i="0" u="none" strike="noStrike" dirty="0">
                          <a:solidFill>
                            <a:srgbClr val="000000"/>
                          </a:solidFill>
                          <a:effectLst/>
                          <a:latin typeface="+mn-lt"/>
                          <a:cs typeface="Arial" panose="020B0604020202020204" pitchFamily="34" charset="0"/>
                        </a:rPr>
                        <a:t>  Net Cost of Police Services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CCFF"/>
                      </a:solidFill>
                      <a:prstDash val="solid"/>
                      <a:round/>
                      <a:headEnd type="none" w="med" len="med"/>
                      <a:tailEnd type="none" w="med" len="med"/>
                    </a:lnB>
                    <a:solidFill>
                      <a:srgbClr val="FFCCFF"/>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r" fontAlgn="ctr"/>
                      <a:r>
                        <a:rPr lang="en-GB" sz="1200" b="1" i="0" u="none" strike="noStrike" dirty="0">
                          <a:solidFill>
                            <a:srgbClr val="000000"/>
                          </a:solidFill>
                          <a:effectLst/>
                          <a:latin typeface="+mn-lt"/>
                          <a:cs typeface="Arial" panose="020B0604020202020204" pitchFamily="34" charset="0"/>
                        </a:rPr>
                        <a:t>(6,519)</a:t>
                      </a:r>
                    </a:p>
                  </a:txBody>
                  <a:tcPr marL="0" marR="7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CCFF"/>
                      </a:solidFill>
                      <a:prstDash val="solid"/>
                      <a:round/>
                      <a:headEnd type="none" w="med" len="med"/>
                      <a:tailEnd type="none" w="med" len="med"/>
                    </a:lnB>
                    <a:solidFill>
                      <a:srgbClr val="FFCCFF"/>
                    </a:solidFill>
                  </a:tcPr>
                </a:tc>
                <a:tc>
                  <a:txBody>
                    <a:bodyPr/>
                    <a:lstStyle/>
                    <a:p>
                      <a:pPr algn="r" fontAlgn="ctr"/>
                      <a:r>
                        <a:rPr lang="en-GB" sz="1200" b="1" i="0" u="none" strike="noStrike" dirty="0">
                          <a:solidFill>
                            <a:srgbClr val="000000"/>
                          </a:solidFill>
                          <a:effectLst/>
                          <a:latin typeface="+mn-lt"/>
                          <a:cs typeface="Arial" panose="020B0604020202020204" pitchFamily="34" charset="0"/>
                        </a:rPr>
                        <a:t>711</a:t>
                      </a:r>
                    </a:p>
                  </a:txBody>
                  <a:tcPr marL="0" marR="7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CCFF"/>
                      </a:solidFill>
                      <a:prstDash val="solid"/>
                      <a:round/>
                      <a:headEnd type="none" w="med" len="med"/>
                      <a:tailEnd type="none" w="med" len="med"/>
                    </a:lnB>
                    <a:solidFill>
                      <a:srgbClr val="FFCCFF"/>
                    </a:solidFill>
                  </a:tcPr>
                </a:tc>
                <a:tc>
                  <a:txBody>
                    <a:bodyPr/>
                    <a:lstStyle/>
                    <a:p>
                      <a:pPr algn="r" fontAlgn="ctr"/>
                      <a:r>
                        <a:rPr lang="en-GB" sz="1200" b="1" i="0" u="none" strike="noStrike" dirty="0">
                          <a:solidFill>
                            <a:srgbClr val="000000"/>
                          </a:solidFill>
                          <a:effectLst/>
                          <a:latin typeface="+mn-lt"/>
                          <a:cs typeface="Arial" panose="020B0604020202020204" pitchFamily="34" charset="0"/>
                        </a:rPr>
                        <a:t>(5,808)</a:t>
                      </a:r>
                    </a:p>
                  </a:txBody>
                  <a:tcPr marL="0" marR="7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CCFF"/>
                      </a:solidFill>
                      <a:prstDash val="solid"/>
                      <a:round/>
                      <a:headEnd type="none" w="med" len="med"/>
                      <a:tailEnd type="none" w="med" len="med"/>
                    </a:lnB>
                    <a:solidFill>
                      <a:srgbClr val="FFCCFF"/>
                    </a:solidFill>
                  </a:tcPr>
                </a:tc>
                <a:extLst>
                  <a:ext uri="{0D108BD9-81ED-4DB2-BD59-A6C34878D82A}">
                    <a16:rowId xmlns:a16="http://schemas.microsoft.com/office/drawing/2014/main" val="10008"/>
                  </a:ext>
                </a:extLst>
              </a:tr>
              <a:tr h="297163">
                <a:tc gridSpan="4">
                  <a:txBody>
                    <a:bodyPr/>
                    <a:lstStyle/>
                    <a:p>
                      <a:pPr algn="l" fontAlgn="ctr"/>
                      <a:r>
                        <a:rPr lang="en-GB" sz="1200" b="0" i="0" u="none" strike="noStrike" dirty="0">
                          <a:solidFill>
                            <a:srgbClr val="000000"/>
                          </a:solidFill>
                          <a:effectLst/>
                          <a:latin typeface="+mn-lt"/>
                          <a:cs typeface="Arial" panose="020B0604020202020204" pitchFamily="34" charset="0"/>
                        </a:rPr>
                        <a:t>  Other Income and Expenditure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CC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r" fontAlgn="ctr"/>
                      <a:r>
                        <a:rPr lang="en-GB" sz="1200" b="0" i="0" u="none" strike="noStrike" dirty="0">
                          <a:solidFill>
                            <a:srgbClr val="000000"/>
                          </a:solidFill>
                          <a:effectLst/>
                          <a:latin typeface="+mn-lt"/>
                          <a:cs typeface="Arial" panose="020B0604020202020204" pitchFamily="34" charset="0"/>
                        </a:rPr>
                        <a:t>60,250</a:t>
                      </a:r>
                    </a:p>
                  </a:txBody>
                  <a:tcPr marL="0" marR="7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CC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r" fontAlgn="ctr"/>
                      <a:r>
                        <a:rPr lang="en-GB" sz="1200" b="0" i="0" u="none" strike="noStrike" dirty="0">
                          <a:solidFill>
                            <a:srgbClr val="000000"/>
                          </a:solidFill>
                          <a:effectLst/>
                          <a:latin typeface="+mn-lt"/>
                          <a:cs typeface="Arial" panose="020B0604020202020204" pitchFamily="34" charset="0"/>
                        </a:rPr>
                        <a:t>-</a:t>
                      </a:r>
                    </a:p>
                  </a:txBody>
                  <a:tcPr marL="0" marR="7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CC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r" fontAlgn="ctr"/>
                      <a:r>
                        <a:rPr lang="en-GB" sz="1200" b="1" i="0" u="none" strike="noStrike" dirty="0">
                          <a:solidFill>
                            <a:srgbClr val="000000"/>
                          </a:solidFill>
                          <a:effectLst/>
                          <a:latin typeface="+mn-lt"/>
                          <a:cs typeface="Arial" panose="020B0604020202020204" pitchFamily="34" charset="0"/>
                        </a:rPr>
                        <a:t>60,250</a:t>
                      </a:r>
                    </a:p>
                  </a:txBody>
                  <a:tcPr marL="0" marR="7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CC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9"/>
                  </a:ext>
                </a:extLst>
              </a:tr>
              <a:tr h="384405">
                <a:tc gridSpan="4">
                  <a:txBody>
                    <a:bodyPr/>
                    <a:lstStyle/>
                    <a:p>
                      <a:pPr algn="l" fontAlgn="ctr"/>
                      <a:r>
                        <a:rPr lang="en-GB" sz="1200" b="1" i="0" u="none" strike="noStrike" dirty="0">
                          <a:solidFill>
                            <a:srgbClr val="000000"/>
                          </a:solidFill>
                          <a:effectLst/>
                          <a:latin typeface="+mn-lt"/>
                          <a:cs typeface="Arial" panose="020B0604020202020204" pitchFamily="34" charset="0"/>
                        </a:rPr>
                        <a:t>Difference between the Statutory Charge and the (Surplus) or Deficit in the Comprehensive Income and Expenditure Statement</a:t>
                      </a: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r" fontAlgn="ctr"/>
                      <a:r>
                        <a:rPr lang="en-GB" sz="1200" b="1" i="0" u="none" strike="noStrike" dirty="0">
                          <a:solidFill>
                            <a:srgbClr val="000000"/>
                          </a:solidFill>
                          <a:effectLst/>
                          <a:latin typeface="+mn-lt"/>
                          <a:cs typeface="Arial" panose="020B0604020202020204" pitchFamily="34" charset="0"/>
                        </a:rPr>
                        <a:t>53,731</a:t>
                      </a:r>
                    </a:p>
                  </a:txBody>
                  <a:tcPr marL="0" marR="7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r" fontAlgn="ctr"/>
                      <a:r>
                        <a:rPr lang="en-GB" sz="1200" b="1" i="0" u="none" strike="noStrike" dirty="0">
                          <a:solidFill>
                            <a:srgbClr val="000000"/>
                          </a:solidFill>
                          <a:effectLst/>
                          <a:latin typeface="+mn-lt"/>
                          <a:cs typeface="Arial" panose="020B0604020202020204" pitchFamily="34" charset="0"/>
                        </a:rPr>
                        <a:t>711</a:t>
                      </a:r>
                    </a:p>
                  </a:txBody>
                  <a:tcPr marL="0" marR="7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r" fontAlgn="ctr"/>
                      <a:r>
                        <a:rPr lang="en-GB" sz="1200" b="1" i="0" u="none" strike="noStrike" dirty="0">
                          <a:solidFill>
                            <a:srgbClr val="000000"/>
                          </a:solidFill>
                          <a:effectLst/>
                          <a:latin typeface="+mn-lt"/>
                          <a:cs typeface="Arial" panose="020B0604020202020204" pitchFamily="34" charset="0"/>
                        </a:rPr>
                        <a:t>54,442</a:t>
                      </a:r>
                    </a:p>
                  </a:txBody>
                  <a:tcPr marL="0" marR="7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3692925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612831" y="0"/>
            <a:ext cx="338554" cy="6876000"/>
          </a:xfrm>
          <a:prstGeom prst="rect">
            <a:avLst/>
          </a:prstGeom>
          <a:solidFill>
            <a:srgbClr val="7030A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NOTES TO THE ACCOUNTS       </a:t>
            </a:r>
            <a:r>
              <a:rPr lang="en-GB" sz="1000" b="1" dirty="0">
                <a:solidFill>
                  <a:schemeClr val="bg1"/>
                </a:solidFill>
              </a:rPr>
              <a:t>|       STATEMENT OF ACCOUNTS – 2021-22</a:t>
            </a:r>
            <a:endParaRPr lang="en-GB" sz="1000" dirty="0">
              <a:solidFill>
                <a:schemeClr val="bg1"/>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1" y="6356358"/>
            <a:ext cx="360494" cy="365125"/>
          </a:xfrm>
        </p:spPr>
        <p:txBody>
          <a:bodyPr vert="horz"/>
          <a:lstStyle/>
          <a:p>
            <a:fld id="{97D3BC75-7245-4D53-964E-6D1A27AF082C}" type="slidenum">
              <a:rPr lang="en-GB" sz="1000" smtClean="0">
                <a:solidFill>
                  <a:schemeClr val="bg1"/>
                </a:solidFill>
              </a:rPr>
              <a:t>63</a:t>
            </a:fld>
            <a:endParaRPr lang="en-GB" sz="1000" dirty="0">
              <a:solidFill>
                <a:schemeClr val="bg1"/>
              </a:solidFill>
            </a:endParaRPr>
          </a:p>
        </p:txBody>
      </p:sp>
      <p:graphicFrame>
        <p:nvGraphicFramePr>
          <p:cNvPr id="5" name="Table 4">
            <a:extLst>
              <a:ext uri="{FF2B5EF4-FFF2-40B4-BE49-F238E27FC236}">
                <a16:creationId xmlns:a16="http://schemas.microsoft.com/office/drawing/2014/main" id="{4E56888E-3048-4B03-ABB3-6205C656645A}"/>
              </a:ext>
            </a:extLst>
          </p:cNvPr>
          <p:cNvGraphicFramePr>
            <a:graphicFrameLocks noGrp="1"/>
          </p:cNvGraphicFramePr>
          <p:nvPr>
            <p:extLst>
              <p:ext uri="{D42A27DB-BD31-4B8C-83A1-F6EECF244321}">
                <p14:modId xmlns:p14="http://schemas.microsoft.com/office/powerpoint/2010/main" val="2627254209"/>
              </p:ext>
            </p:extLst>
          </p:nvPr>
        </p:nvGraphicFramePr>
        <p:xfrm>
          <a:off x="370035" y="558228"/>
          <a:ext cx="8931567" cy="469004"/>
        </p:xfrm>
        <a:graphic>
          <a:graphicData uri="http://schemas.openxmlformats.org/drawingml/2006/table">
            <a:tbl>
              <a:tblPr firstRow="1" bandRow="1">
                <a:tableStyleId>{2D5ABB26-0587-4C30-8999-92F81FD0307C}</a:tableStyleId>
              </a:tblPr>
              <a:tblGrid>
                <a:gridCol w="2977189">
                  <a:extLst>
                    <a:ext uri="{9D8B030D-6E8A-4147-A177-3AD203B41FA5}">
                      <a16:colId xmlns:a16="http://schemas.microsoft.com/office/drawing/2014/main" val="2868856792"/>
                    </a:ext>
                  </a:extLst>
                </a:gridCol>
                <a:gridCol w="2977189">
                  <a:extLst>
                    <a:ext uri="{9D8B030D-6E8A-4147-A177-3AD203B41FA5}">
                      <a16:colId xmlns:a16="http://schemas.microsoft.com/office/drawing/2014/main" val="1651142004"/>
                    </a:ext>
                  </a:extLst>
                </a:gridCol>
                <a:gridCol w="2977189">
                  <a:extLst>
                    <a:ext uri="{9D8B030D-6E8A-4147-A177-3AD203B41FA5}">
                      <a16:colId xmlns:a16="http://schemas.microsoft.com/office/drawing/2014/main" val="547597477"/>
                    </a:ext>
                  </a:extLst>
                </a:gridCol>
              </a:tblGrid>
              <a:tr h="183644">
                <a:tc>
                  <a:txBody>
                    <a:bodyPr/>
                    <a:lstStyle/>
                    <a:p>
                      <a:endParaRPr lang="en-GB" sz="400" dirty="0">
                        <a:solidFill>
                          <a:srgbClr val="002060"/>
                        </a:solidFill>
                        <a:latin typeface="Verdana" panose="020B0604030504040204" pitchFamily="34" charset="0"/>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400" dirty="0">
                        <a:latin typeface="Verdana" panose="020B0604030504040204" pitchFamily="34" charset="0"/>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400" dirty="0">
                        <a:latin typeface="Verdana" panose="020B0604030504040204" pitchFamily="34" charset="0"/>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8336446"/>
                  </a:ext>
                </a:extLst>
              </a:tr>
              <a:tr h="238046">
                <a:tc gridSpan="2">
                  <a:txBody>
                    <a:bodyPr/>
                    <a:lstStyle/>
                    <a:p>
                      <a:pPr marL="0" indent="0">
                        <a:buFont typeface="+mj-lt"/>
                        <a:buNone/>
                      </a:pPr>
                      <a:r>
                        <a:rPr lang="en-GB" sz="1400" b="1" dirty="0">
                          <a:solidFill>
                            <a:srgbClr val="7030A0"/>
                          </a:solidFill>
                          <a:latin typeface="+mn-lt"/>
                          <a:ea typeface="Verdana" panose="020B0604030504040204" pitchFamily="34" charset="0"/>
                          <a:cs typeface="Arial" panose="020B0604020202020204" pitchFamily="34" charset="0"/>
                        </a:rPr>
                        <a:t>Note 14 – Income</a:t>
                      </a: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200" b="1" dirty="0">
                        <a:solidFill>
                          <a:srgbClr val="002060"/>
                        </a:solidFill>
                        <a:latin typeface="+mn-lt"/>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mj-lt"/>
                        <a:buNone/>
                      </a:pPr>
                      <a:endParaRPr lang="en-GB" sz="1400" b="1" dirty="0">
                        <a:solidFill>
                          <a:srgbClr val="002060"/>
                        </a:solidFill>
                        <a:latin typeface="+mn-lt"/>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1682969"/>
                  </a:ext>
                </a:extLst>
              </a:tr>
            </a:tbl>
          </a:graphicData>
        </a:graphic>
      </p:graphicFrame>
      <p:graphicFrame>
        <p:nvGraphicFramePr>
          <p:cNvPr id="6" name="Table 5">
            <a:extLst>
              <a:ext uri="{FF2B5EF4-FFF2-40B4-BE49-F238E27FC236}">
                <a16:creationId xmlns:a16="http://schemas.microsoft.com/office/drawing/2014/main" id="{BCA52027-506F-4086-9176-A4AFF62F3A05}"/>
              </a:ext>
            </a:extLst>
          </p:cNvPr>
          <p:cNvGraphicFramePr>
            <a:graphicFrameLocks noGrp="1"/>
          </p:cNvGraphicFramePr>
          <p:nvPr>
            <p:extLst>
              <p:ext uri="{D42A27DB-BD31-4B8C-83A1-F6EECF244321}">
                <p14:modId xmlns:p14="http://schemas.microsoft.com/office/powerpoint/2010/main" val="2108530992"/>
              </p:ext>
            </p:extLst>
          </p:nvPr>
        </p:nvGraphicFramePr>
        <p:xfrm>
          <a:off x="370035" y="3244765"/>
          <a:ext cx="8931567" cy="297061"/>
        </p:xfrm>
        <a:graphic>
          <a:graphicData uri="http://schemas.openxmlformats.org/drawingml/2006/table">
            <a:tbl>
              <a:tblPr firstRow="1" bandRow="1">
                <a:tableStyleId>{2D5ABB26-0587-4C30-8999-92F81FD0307C}</a:tableStyleId>
              </a:tblPr>
              <a:tblGrid>
                <a:gridCol w="5954378">
                  <a:extLst>
                    <a:ext uri="{9D8B030D-6E8A-4147-A177-3AD203B41FA5}">
                      <a16:colId xmlns:a16="http://schemas.microsoft.com/office/drawing/2014/main" val="2868856792"/>
                    </a:ext>
                  </a:extLst>
                </a:gridCol>
                <a:gridCol w="2977189">
                  <a:extLst>
                    <a:ext uri="{9D8B030D-6E8A-4147-A177-3AD203B41FA5}">
                      <a16:colId xmlns:a16="http://schemas.microsoft.com/office/drawing/2014/main" val="547597477"/>
                    </a:ext>
                  </a:extLst>
                </a:gridCol>
              </a:tblGrid>
              <a:tr h="297061">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GB" sz="1400" b="1" dirty="0">
                          <a:solidFill>
                            <a:srgbClr val="7030A0"/>
                          </a:solidFill>
                          <a:latin typeface="+mn-lt"/>
                          <a:ea typeface="Verdana" panose="020B0604030504040204" pitchFamily="34" charset="0"/>
                          <a:cs typeface="Arial" panose="020B0604020202020204" pitchFamily="34" charset="0"/>
                        </a:rPr>
                        <a:t>Note 15 – Income and Expenditure Analysed by Nature </a:t>
                      </a: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mj-lt"/>
                        <a:buNone/>
                      </a:pPr>
                      <a:endParaRPr lang="en-GB" sz="1400" b="1" dirty="0">
                        <a:solidFill>
                          <a:srgbClr val="002060"/>
                        </a:solidFill>
                        <a:latin typeface="+mn-lt"/>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1682969"/>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80630622"/>
              </p:ext>
            </p:extLst>
          </p:nvPr>
        </p:nvGraphicFramePr>
        <p:xfrm>
          <a:off x="1025525" y="1162844"/>
          <a:ext cx="6692900" cy="1795657"/>
        </p:xfrm>
        <a:graphic>
          <a:graphicData uri="http://schemas.openxmlformats.org/drawingml/2006/table">
            <a:tbl>
              <a:tblPr/>
              <a:tblGrid>
                <a:gridCol w="1332868">
                  <a:extLst>
                    <a:ext uri="{9D8B030D-6E8A-4147-A177-3AD203B41FA5}">
                      <a16:colId xmlns:a16="http://schemas.microsoft.com/office/drawing/2014/main" val="20000"/>
                    </a:ext>
                  </a:extLst>
                </a:gridCol>
                <a:gridCol w="4074767">
                  <a:extLst>
                    <a:ext uri="{9D8B030D-6E8A-4147-A177-3AD203B41FA5}">
                      <a16:colId xmlns:a16="http://schemas.microsoft.com/office/drawing/2014/main" val="20001"/>
                    </a:ext>
                  </a:extLst>
                </a:gridCol>
                <a:gridCol w="1285265">
                  <a:extLst>
                    <a:ext uri="{9D8B030D-6E8A-4147-A177-3AD203B41FA5}">
                      <a16:colId xmlns:a16="http://schemas.microsoft.com/office/drawing/2014/main" val="20002"/>
                    </a:ext>
                  </a:extLst>
                </a:gridCol>
              </a:tblGrid>
              <a:tr h="304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i="0" u="none" strike="noStrike" dirty="0">
                          <a:solidFill>
                            <a:srgbClr val="FFFFFF"/>
                          </a:solidFill>
                          <a:effectLst/>
                          <a:latin typeface="+mn-lt"/>
                        </a:rPr>
                        <a:t>2020-21</a:t>
                      </a:r>
                    </a:p>
                  </a:txBody>
                  <a:tcPr marL="0" marR="0" marT="0" marB="0" anchor="ctr">
                    <a:lnL w="12700" cap="flat" cmpd="sng" algn="ctr">
                      <a:solidFill>
                        <a:srgbClr val="7030A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7030A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dirty="0">
                          <a:solidFill>
                            <a:schemeClr val="bg1"/>
                          </a:solidFill>
                          <a:effectLst/>
                          <a:latin typeface="+mn-lt"/>
                        </a:rPr>
                        <a:t>Credited to Services </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7030A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i="0" u="none" strike="noStrike" dirty="0">
                          <a:solidFill>
                            <a:srgbClr val="FFFFFF"/>
                          </a:solidFill>
                          <a:effectLst/>
                          <a:latin typeface="+mn-lt"/>
                        </a:rPr>
                        <a:t>2021-22</a:t>
                      </a:r>
                    </a:p>
                  </a:txBody>
                  <a:tcPr marL="0" marR="0" marT="0" marB="0" anchor="ctr">
                    <a:lnL w="12700" cap="flat" cmpd="sng" algn="ctr">
                      <a:solidFill>
                        <a:schemeClr val="bg1"/>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7030A0"/>
                    </a:solidFill>
                  </a:tcPr>
                </a:tc>
                <a:extLst>
                  <a:ext uri="{0D108BD9-81ED-4DB2-BD59-A6C34878D82A}">
                    <a16:rowId xmlns:a16="http://schemas.microsoft.com/office/drawing/2014/main" val="10000"/>
                  </a:ext>
                </a:extLst>
              </a:tr>
              <a:tr h="192427">
                <a:tc>
                  <a:txBody>
                    <a:bodyPr/>
                    <a:lstStyle/>
                    <a:p>
                      <a:pPr algn="ctr" fontAlgn="ctr"/>
                      <a:r>
                        <a:rPr lang="en-GB" sz="1200" b="1" i="0" u="none" strike="noStrike" dirty="0">
                          <a:solidFill>
                            <a:schemeClr val="bg1"/>
                          </a:solidFill>
                          <a:effectLst/>
                          <a:latin typeface="+mn-lt"/>
                        </a:rPr>
                        <a:t>£000</a:t>
                      </a:r>
                    </a:p>
                  </a:txBody>
                  <a:tcPr marL="0" marR="0" marT="0" marB="0" anchor="ctr">
                    <a:lnL w="12700" cap="flat" cmpd="sng" algn="ctr">
                      <a:solidFill>
                        <a:srgbClr val="7030A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7030A0"/>
                    </a:solidFill>
                  </a:tcPr>
                </a:tc>
                <a:tc>
                  <a:txBody>
                    <a:bodyPr/>
                    <a:lstStyle/>
                    <a:p>
                      <a:pPr algn="ctr" fontAlgn="ctr"/>
                      <a:endParaRPr lang="en-GB" sz="1200" b="1" i="0" u="none" strike="noStrike" dirty="0">
                        <a:solidFill>
                          <a:schemeClr val="bg1"/>
                        </a:solidFill>
                        <a:effectLst/>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7030A0"/>
                    </a:solidFill>
                  </a:tcPr>
                </a:tc>
                <a:tc>
                  <a:txBody>
                    <a:bodyPr/>
                    <a:lstStyle/>
                    <a:p>
                      <a:pPr algn="ctr" fontAlgn="ctr"/>
                      <a:r>
                        <a:rPr lang="en-GB" sz="1200" b="1" i="0" u="none" strike="noStrike" dirty="0">
                          <a:solidFill>
                            <a:schemeClr val="bg1"/>
                          </a:solidFill>
                          <a:effectLst/>
                          <a:latin typeface="+mn-lt"/>
                        </a:rPr>
                        <a:t> £000</a:t>
                      </a:r>
                    </a:p>
                  </a:txBody>
                  <a:tcPr marL="0" marR="0" marT="0" marB="0" anchor="ctr">
                    <a:lnL w="12700" cap="flat" cmpd="sng" algn="ctr">
                      <a:solidFill>
                        <a:schemeClr val="bg1"/>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7030A0"/>
                    </a:solidFill>
                  </a:tcPr>
                </a:tc>
                <a:extLst>
                  <a:ext uri="{0D108BD9-81ED-4DB2-BD59-A6C34878D82A}">
                    <a16:rowId xmlns:a16="http://schemas.microsoft.com/office/drawing/2014/main" val="10001"/>
                  </a:ext>
                </a:extLst>
              </a:tr>
              <a:tr h="255270">
                <a:tc>
                  <a:txBody>
                    <a:bodyPr/>
                    <a:lstStyle/>
                    <a:p>
                      <a:pPr algn="r" fontAlgn="ctr"/>
                      <a:r>
                        <a:rPr lang="en-GB" sz="1200" b="0" i="0" u="none" strike="noStrike" dirty="0">
                          <a:solidFill>
                            <a:srgbClr val="000000"/>
                          </a:solidFill>
                          <a:effectLst/>
                          <a:latin typeface="+mn-lt"/>
                        </a:rPr>
                        <a:t>(1,045)</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a:noFill/>
                    </a:lnB>
                    <a:solidFill>
                      <a:srgbClr val="FFCCFF"/>
                    </a:solidFill>
                  </a:tcPr>
                </a:tc>
                <a:tc>
                  <a:txBody>
                    <a:bodyPr/>
                    <a:lstStyle/>
                    <a:p>
                      <a:pPr algn="ctr" fontAlgn="ctr"/>
                      <a:r>
                        <a:rPr lang="en-GB" sz="1200" b="0" i="0" u="none" strike="noStrike" dirty="0">
                          <a:solidFill>
                            <a:srgbClr val="000000"/>
                          </a:solidFill>
                          <a:effectLst/>
                          <a:latin typeface="+mn-lt"/>
                        </a:rPr>
                        <a:t>Partnership and Joint Controlled Operations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a:noFill/>
                    </a:lnB>
                  </a:tcPr>
                </a:tc>
                <a:tc>
                  <a:txBody>
                    <a:bodyPr/>
                    <a:lstStyle/>
                    <a:p>
                      <a:pPr algn="r" fontAlgn="ctr"/>
                      <a:r>
                        <a:rPr lang="en-GB" sz="1200" b="0" i="0" u="none" strike="noStrike" dirty="0">
                          <a:solidFill>
                            <a:srgbClr val="000000"/>
                          </a:solidFill>
                          <a:effectLst/>
                          <a:latin typeface="+mn-lt"/>
                        </a:rPr>
                        <a:t>(1,362)</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a:noFill/>
                    </a:lnB>
                    <a:solidFill>
                      <a:srgbClr val="CC66FF"/>
                    </a:solidFill>
                  </a:tcPr>
                </a:tc>
                <a:extLst>
                  <a:ext uri="{0D108BD9-81ED-4DB2-BD59-A6C34878D82A}">
                    <a16:rowId xmlns:a16="http://schemas.microsoft.com/office/drawing/2014/main" val="10002"/>
                  </a:ext>
                </a:extLst>
              </a:tr>
              <a:tr h="255270">
                <a:tc>
                  <a:txBody>
                    <a:bodyPr/>
                    <a:lstStyle/>
                    <a:p>
                      <a:pPr algn="r" fontAlgn="ctr"/>
                      <a:r>
                        <a:rPr lang="en-GB" sz="1200" b="0" i="0" u="none" strike="noStrike" dirty="0">
                          <a:solidFill>
                            <a:srgbClr val="000000"/>
                          </a:solidFill>
                          <a:effectLst/>
                          <a:latin typeface="+mn-lt"/>
                        </a:rPr>
                        <a:t>(1,540)</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ctr" fontAlgn="ctr"/>
                      <a:r>
                        <a:rPr lang="en-GB" sz="1200" b="0" i="0" u="none" strike="noStrike" dirty="0">
                          <a:solidFill>
                            <a:srgbClr val="000000"/>
                          </a:solidFill>
                          <a:effectLst/>
                          <a:latin typeface="+mn-lt"/>
                        </a:rPr>
                        <a:t>PFI Grant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200" b="0" i="0" u="none" strike="noStrike" dirty="0">
                          <a:solidFill>
                            <a:srgbClr val="000000"/>
                          </a:solidFill>
                          <a:effectLst/>
                          <a:latin typeface="+mn-lt"/>
                        </a:rPr>
                        <a:t>(588)</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10003"/>
                  </a:ext>
                </a:extLst>
              </a:tr>
              <a:tr h="255270">
                <a:tc>
                  <a:txBody>
                    <a:bodyPr/>
                    <a:lstStyle/>
                    <a:p>
                      <a:pPr algn="r" fontAlgn="ctr"/>
                      <a:r>
                        <a:rPr lang="en-GB" sz="1200" b="0" i="0" u="none" strike="noStrike" dirty="0">
                          <a:solidFill>
                            <a:srgbClr val="000000"/>
                          </a:solidFill>
                          <a:effectLst/>
                          <a:latin typeface="+mn-lt"/>
                        </a:rPr>
                        <a:t>(1,645)</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ctr" fontAlgn="ctr"/>
                      <a:r>
                        <a:rPr lang="en-GB" sz="1200" b="0" i="0" u="none" strike="noStrike" dirty="0">
                          <a:solidFill>
                            <a:srgbClr val="000000"/>
                          </a:solidFill>
                          <a:effectLst/>
                          <a:latin typeface="+mn-lt"/>
                        </a:rPr>
                        <a:t>Recharge of Officers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200" b="0" i="0" u="none" strike="noStrike" dirty="0">
                          <a:solidFill>
                            <a:srgbClr val="000000"/>
                          </a:solidFill>
                          <a:effectLst/>
                          <a:latin typeface="+mn-lt"/>
                        </a:rPr>
                        <a:t>(3,208)</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10004"/>
                  </a:ext>
                </a:extLst>
              </a:tr>
              <a:tr h="255270">
                <a:tc>
                  <a:txBody>
                    <a:bodyPr/>
                    <a:lstStyle/>
                    <a:p>
                      <a:pPr algn="r" fontAlgn="ctr"/>
                      <a:r>
                        <a:rPr lang="en-GB" sz="1200" b="0" i="0" u="none" strike="noStrike" dirty="0">
                          <a:solidFill>
                            <a:srgbClr val="000000"/>
                          </a:solidFill>
                          <a:effectLst/>
                          <a:latin typeface="+mn-lt"/>
                        </a:rPr>
                        <a:t>(25,005)</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GB" sz="1200" b="0" i="0" u="none" strike="noStrike" dirty="0">
                          <a:solidFill>
                            <a:srgbClr val="000000"/>
                          </a:solidFill>
                          <a:effectLst/>
                          <a:latin typeface="+mn-lt"/>
                        </a:rPr>
                        <a:t>Other Income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GB" sz="1200" b="0" i="0" u="none" strike="noStrike" dirty="0">
                          <a:solidFill>
                            <a:srgbClr val="000000"/>
                          </a:solidFill>
                          <a:effectLst/>
                          <a:latin typeface="+mn-lt"/>
                        </a:rPr>
                        <a:t>(15,676)</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66FF"/>
                    </a:solidFill>
                  </a:tcPr>
                </a:tc>
                <a:extLst>
                  <a:ext uri="{0D108BD9-81ED-4DB2-BD59-A6C34878D82A}">
                    <a16:rowId xmlns:a16="http://schemas.microsoft.com/office/drawing/2014/main" val="10005"/>
                  </a:ext>
                </a:extLst>
              </a:tr>
              <a:tr h="255270">
                <a:tc>
                  <a:txBody>
                    <a:bodyPr/>
                    <a:lstStyle/>
                    <a:p>
                      <a:pPr algn="r" fontAlgn="ctr"/>
                      <a:r>
                        <a:rPr lang="en-GB" sz="1200" b="1" i="0" u="none" strike="noStrike" dirty="0">
                          <a:solidFill>
                            <a:srgbClr val="000000"/>
                          </a:solidFill>
                          <a:effectLst/>
                          <a:latin typeface="+mn-lt"/>
                        </a:rPr>
                        <a:t>(29,235)</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GB" sz="1200" b="1" i="0" u="none" strike="noStrike" dirty="0">
                          <a:solidFill>
                            <a:srgbClr val="000000"/>
                          </a:solidFill>
                          <a:effectLst/>
                          <a:latin typeface="+mn-lt"/>
                        </a:rPr>
                        <a:t>Total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1200" b="1" i="0" u="none" strike="noStrike" dirty="0">
                          <a:solidFill>
                            <a:srgbClr val="000000"/>
                          </a:solidFill>
                          <a:effectLst/>
                          <a:latin typeface="+mn-lt"/>
                        </a:rPr>
                        <a:t>(20,834)</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FF"/>
                    </a:solidFill>
                  </a:tcPr>
                </a:tc>
                <a:extLst>
                  <a:ext uri="{0D108BD9-81ED-4DB2-BD59-A6C34878D82A}">
                    <a16:rowId xmlns:a16="http://schemas.microsoft.com/office/drawing/2014/main" val="10006"/>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537477813"/>
              </p:ext>
            </p:extLst>
          </p:nvPr>
        </p:nvGraphicFramePr>
        <p:xfrm>
          <a:off x="1054100" y="3609972"/>
          <a:ext cx="6708775" cy="2276839"/>
        </p:xfrm>
        <a:graphic>
          <a:graphicData uri="http://schemas.openxmlformats.org/drawingml/2006/table">
            <a:tbl>
              <a:tblPr/>
              <a:tblGrid>
                <a:gridCol w="1321616">
                  <a:extLst>
                    <a:ext uri="{9D8B030D-6E8A-4147-A177-3AD203B41FA5}">
                      <a16:colId xmlns:a16="http://schemas.microsoft.com/office/drawing/2014/main" val="20000"/>
                    </a:ext>
                  </a:extLst>
                </a:gridCol>
                <a:gridCol w="4040369">
                  <a:extLst>
                    <a:ext uri="{9D8B030D-6E8A-4147-A177-3AD203B41FA5}">
                      <a16:colId xmlns:a16="http://schemas.microsoft.com/office/drawing/2014/main" val="20001"/>
                    </a:ext>
                  </a:extLst>
                </a:gridCol>
                <a:gridCol w="1346790">
                  <a:extLst>
                    <a:ext uri="{9D8B030D-6E8A-4147-A177-3AD203B41FA5}">
                      <a16:colId xmlns:a16="http://schemas.microsoft.com/office/drawing/2014/main" val="20002"/>
                    </a:ext>
                  </a:extLst>
                </a:gridCol>
              </a:tblGrid>
              <a:tr h="305130">
                <a:tc>
                  <a:txBody>
                    <a:bodyPr/>
                    <a:lstStyle/>
                    <a:p>
                      <a:pPr algn="ctr" fontAlgn="ctr"/>
                      <a:r>
                        <a:rPr lang="en-GB" sz="1400" b="1" i="0" u="none" strike="noStrike" dirty="0">
                          <a:solidFill>
                            <a:schemeClr val="bg1"/>
                          </a:solidFill>
                          <a:effectLst/>
                          <a:latin typeface="+mn-lt"/>
                        </a:rPr>
                        <a:t>2020-21</a:t>
                      </a:r>
                    </a:p>
                  </a:txBody>
                  <a:tcPr marL="0" marR="0" marT="0" marB="0" anchor="ctr">
                    <a:lnL w="12700" cap="flat" cmpd="sng" algn="ctr">
                      <a:solidFill>
                        <a:srgbClr val="7030A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7030A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200" b="1" i="0" u="none" strike="noStrike" dirty="0">
                          <a:solidFill>
                            <a:schemeClr val="bg1"/>
                          </a:solidFill>
                          <a:effectLst/>
                          <a:latin typeface="+mn-lt"/>
                        </a:rPr>
                        <a:t>Nature of Expenditure or Income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7030A0"/>
                    </a:solidFill>
                  </a:tcPr>
                </a:tc>
                <a:tc>
                  <a:txBody>
                    <a:bodyPr/>
                    <a:lstStyle/>
                    <a:p>
                      <a:pPr algn="ctr" fontAlgn="ctr"/>
                      <a:r>
                        <a:rPr lang="en-GB" sz="1400" b="1" i="0" u="none" strike="noStrike" dirty="0">
                          <a:solidFill>
                            <a:schemeClr val="bg1"/>
                          </a:solidFill>
                          <a:effectLst/>
                          <a:latin typeface="+mn-lt"/>
                        </a:rPr>
                        <a:t>2021-22</a:t>
                      </a:r>
                    </a:p>
                  </a:txBody>
                  <a:tcPr marL="0" marR="0" marT="0" marB="0" anchor="ctr">
                    <a:lnL w="12700" cap="flat" cmpd="sng" algn="ctr">
                      <a:solidFill>
                        <a:schemeClr val="bg1"/>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7030A0"/>
                    </a:solidFill>
                  </a:tcPr>
                </a:tc>
                <a:extLst>
                  <a:ext uri="{0D108BD9-81ED-4DB2-BD59-A6C34878D82A}">
                    <a16:rowId xmlns:a16="http://schemas.microsoft.com/office/drawing/2014/main" val="10000"/>
                  </a:ext>
                </a:extLst>
              </a:tr>
              <a:tr h="87555">
                <a:tc>
                  <a:txBody>
                    <a:bodyPr/>
                    <a:lstStyle/>
                    <a:p>
                      <a:pPr algn="ctr" fontAlgn="ctr"/>
                      <a:r>
                        <a:rPr lang="en-GB" sz="1200" b="1" i="0" u="none" strike="noStrike" dirty="0">
                          <a:solidFill>
                            <a:schemeClr val="bg1"/>
                          </a:solidFill>
                          <a:effectLst/>
                          <a:latin typeface="+mn-lt"/>
                        </a:rPr>
                        <a:t>£000</a:t>
                      </a:r>
                    </a:p>
                  </a:txBody>
                  <a:tcPr marL="0" marR="0" marT="0" marB="0" anchor="ctr">
                    <a:lnL w="12700" cap="flat" cmpd="sng" algn="ctr">
                      <a:solidFill>
                        <a:srgbClr val="7030A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7030A0"/>
                    </a:solidFill>
                  </a:tcPr>
                </a:tc>
                <a:tc>
                  <a:txBody>
                    <a:bodyPr/>
                    <a:lstStyle/>
                    <a:p>
                      <a:pPr algn="ctr" fontAlgn="ctr"/>
                      <a:endParaRPr lang="en-GB" sz="1200" b="1" i="0" u="none" strike="noStrike" dirty="0">
                        <a:solidFill>
                          <a:schemeClr val="bg1"/>
                        </a:solidFill>
                        <a:effectLst/>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7030A0"/>
                    </a:solidFill>
                  </a:tcPr>
                </a:tc>
                <a:tc>
                  <a:txBody>
                    <a:bodyPr/>
                    <a:lstStyle/>
                    <a:p>
                      <a:pPr algn="ctr" fontAlgn="ctr"/>
                      <a:r>
                        <a:rPr lang="en-GB" sz="1200" b="1" i="0" u="none" strike="noStrike" dirty="0">
                          <a:solidFill>
                            <a:schemeClr val="bg1"/>
                          </a:solidFill>
                          <a:effectLst/>
                          <a:latin typeface="+mn-lt"/>
                        </a:rPr>
                        <a:t>£000</a:t>
                      </a:r>
                    </a:p>
                  </a:txBody>
                  <a:tcPr marL="0" marR="0" marT="0" marB="0" anchor="ctr">
                    <a:lnL w="12700" cap="flat" cmpd="sng" algn="ctr">
                      <a:solidFill>
                        <a:schemeClr val="bg1"/>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7030A0"/>
                    </a:solidFill>
                  </a:tcPr>
                </a:tc>
                <a:extLst>
                  <a:ext uri="{0D108BD9-81ED-4DB2-BD59-A6C34878D82A}">
                    <a16:rowId xmlns:a16="http://schemas.microsoft.com/office/drawing/2014/main" val="10001"/>
                  </a:ext>
                </a:extLst>
              </a:tr>
              <a:tr h="255547">
                <a:tc>
                  <a:txBody>
                    <a:bodyPr/>
                    <a:lstStyle/>
                    <a:p>
                      <a:pPr algn="r" fontAlgn="ctr"/>
                      <a:r>
                        <a:rPr lang="en-GB" sz="1200" b="0" i="0" u="none" strike="noStrike" dirty="0">
                          <a:solidFill>
                            <a:srgbClr val="000000"/>
                          </a:solidFill>
                          <a:effectLst/>
                          <a:latin typeface="+mn-lt"/>
                        </a:rPr>
                        <a:t>(29,235)</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a:noFill/>
                    </a:lnB>
                    <a:solidFill>
                      <a:srgbClr val="FFCCFF"/>
                    </a:solidFill>
                  </a:tcPr>
                </a:tc>
                <a:tc>
                  <a:txBody>
                    <a:bodyPr/>
                    <a:lstStyle/>
                    <a:p>
                      <a:pPr algn="ctr" fontAlgn="ctr"/>
                      <a:r>
                        <a:rPr lang="en-GB" sz="1200" b="0" i="0" u="none" strike="noStrike" dirty="0">
                          <a:solidFill>
                            <a:srgbClr val="000000"/>
                          </a:solidFill>
                          <a:effectLst/>
                          <a:latin typeface="+mn-lt"/>
                        </a:rPr>
                        <a:t>Service Income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a:noFill/>
                    </a:lnB>
                  </a:tcPr>
                </a:tc>
                <a:tc>
                  <a:txBody>
                    <a:bodyPr/>
                    <a:lstStyle/>
                    <a:p>
                      <a:pPr algn="r" fontAlgn="ctr"/>
                      <a:r>
                        <a:rPr lang="en-GB" sz="1200" b="0" i="0" u="none" strike="noStrike" dirty="0">
                          <a:solidFill>
                            <a:srgbClr val="000000"/>
                          </a:solidFill>
                          <a:effectLst/>
                          <a:latin typeface="+mn-lt"/>
                        </a:rPr>
                        <a:t>(20,834)</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a:noFill/>
                    </a:lnB>
                    <a:solidFill>
                      <a:srgbClr val="CC66FF"/>
                    </a:solidFill>
                  </a:tcPr>
                </a:tc>
                <a:extLst>
                  <a:ext uri="{0D108BD9-81ED-4DB2-BD59-A6C34878D82A}">
                    <a16:rowId xmlns:a16="http://schemas.microsoft.com/office/drawing/2014/main" val="10002"/>
                  </a:ext>
                </a:extLst>
              </a:tr>
              <a:tr h="255547">
                <a:tc>
                  <a:txBody>
                    <a:bodyPr/>
                    <a:lstStyle/>
                    <a:p>
                      <a:pPr algn="r" fontAlgn="ctr"/>
                      <a:r>
                        <a:rPr lang="en-GB" sz="1200" b="0" i="0" u="none" strike="noStrike" dirty="0">
                          <a:solidFill>
                            <a:srgbClr val="000000"/>
                          </a:solidFill>
                          <a:effectLst/>
                          <a:latin typeface="+mn-lt"/>
                        </a:rPr>
                        <a:t>223,407 </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ctr" fontAlgn="ctr"/>
                      <a:r>
                        <a:rPr lang="en-GB" sz="1200" b="0" i="0" u="none" strike="noStrike" dirty="0">
                          <a:solidFill>
                            <a:srgbClr val="000000"/>
                          </a:solidFill>
                          <a:effectLst/>
                          <a:latin typeface="+mn-lt"/>
                        </a:rPr>
                        <a:t>Employee Expenditure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200" b="0" i="0" u="none" strike="noStrike" dirty="0">
                          <a:solidFill>
                            <a:srgbClr val="000000"/>
                          </a:solidFill>
                          <a:effectLst/>
                          <a:latin typeface="+mn-lt"/>
                        </a:rPr>
                        <a:t>248,600</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10003"/>
                  </a:ext>
                </a:extLst>
              </a:tr>
              <a:tr h="255547">
                <a:tc>
                  <a:txBody>
                    <a:bodyPr/>
                    <a:lstStyle/>
                    <a:p>
                      <a:pPr algn="r" fontAlgn="ctr"/>
                      <a:r>
                        <a:rPr lang="en-GB" sz="1200" b="0" i="0" u="none" strike="noStrike" dirty="0">
                          <a:solidFill>
                            <a:srgbClr val="000000"/>
                          </a:solidFill>
                          <a:effectLst/>
                          <a:latin typeface="+mn-lt"/>
                        </a:rPr>
                        <a:t>44,593 </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ctr" fontAlgn="ctr"/>
                      <a:r>
                        <a:rPr lang="en-GB" sz="1200" b="0" i="0" u="none" strike="noStrike" dirty="0">
                          <a:solidFill>
                            <a:srgbClr val="000000"/>
                          </a:solidFill>
                          <a:effectLst/>
                          <a:latin typeface="+mn-lt"/>
                        </a:rPr>
                        <a:t>Running Expenses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200" b="0" i="0" u="none" strike="noStrike" dirty="0">
                          <a:solidFill>
                            <a:srgbClr val="000000"/>
                          </a:solidFill>
                          <a:effectLst/>
                          <a:latin typeface="+mn-lt"/>
                        </a:rPr>
                        <a:t>45,497</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10004"/>
                  </a:ext>
                </a:extLst>
              </a:tr>
              <a:tr h="255547">
                <a:tc>
                  <a:txBody>
                    <a:bodyPr/>
                    <a:lstStyle/>
                    <a:p>
                      <a:pPr algn="r" fontAlgn="ctr"/>
                      <a:r>
                        <a:rPr lang="en-GB" sz="1200" b="0" i="0" u="none" strike="noStrike" dirty="0">
                          <a:solidFill>
                            <a:srgbClr val="000000"/>
                          </a:solidFill>
                          <a:effectLst/>
                          <a:latin typeface="+mn-lt"/>
                        </a:rPr>
                        <a:t>(244,573)</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ctr" fontAlgn="ctr"/>
                      <a:r>
                        <a:rPr lang="en-GB" sz="1200" b="0" i="0" u="none" strike="noStrike" dirty="0">
                          <a:solidFill>
                            <a:srgbClr val="000000"/>
                          </a:solidFill>
                          <a:effectLst/>
                          <a:latin typeface="+mn-lt"/>
                        </a:rPr>
                        <a:t>Income from Commissioner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200" b="0" i="0" u="none" strike="noStrike" dirty="0">
                          <a:solidFill>
                            <a:srgbClr val="000000"/>
                          </a:solidFill>
                          <a:effectLst/>
                          <a:latin typeface="+mn-lt"/>
                        </a:rPr>
                        <a:t>(264,348)</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10005"/>
                  </a:ext>
                </a:extLst>
              </a:tr>
              <a:tr h="255547">
                <a:tc>
                  <a:txBody>
                    <a:bodyPr/>
                    <a:lstStyle/>
                    <a:p>
                      <a:pPr algn="r" fontAlgn="ctr"/>
                      <a:r>
                        <a:rPr lang="en-GB" sz="1200" b="0" i="0" u="none" strike="noStrike" dirty="0">
                          <a:solidFill>
                            <a:srgbClr val="000000"/>
                          </a:solidFill>
                          <a:effectLst/>
                          <a:latin typeface="+mn-lt"/>
                        </a:rPr>
                        <a:t>-</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ctr" fontAlgn="ctr"/>
                      <a:r>
                        <a:rPr lang="en-GB" sz="1200" b="0" i="0" u="none" strike="noStrike" dirty="0">
                          <a:solidFill>
                            <a:srgbClr val="000000"/>
                          </a:solidFill>
                          <a:effectLst/>
                          <a:latin typeface="+mn-lt"/>
                        </a:rPr>
                        <a:t>Pension Interest Income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200" b="0" i="0" u="none" strike="noStrike" dirty="0">
                          <a:solidFill>
                            <a:srgbClr val="000000"/>
                          </a:solidFill>
                          <a:effectLst/>
                          <a:latin typeface="+mn-lt"/>
                        </a:rPr>
                        <a:t>-</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10006"/>
                  </a:ext>
                </a:extLst>
              </a:tr>
              <a:tr h="255547">
                <a:tc>
                  <a:txBody>
                    <a:bodyPr/>
                    <a:lstStyle/>
                    <a:p>
                      <a:pPr algn="r" fontAlgn="ctr"/>
                      <a:r>
                        <a:rPr lang="en-GB" sz="1200" b="0" i="0" u="none" strike="noStrike" dirty="0">
                          <a:solidFill>
                            <a:srgbClr val="000000"/>
                          </a:solidFill>
                          <a:effectLst/>
                          <a:latin typeface="+mn-lt"/>
                        </a:rPr>
                        <a:t>60,250 </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GB" sz="1200" b="0" i="0" u="none" strike="noStrike" dirty="0">
                          <a:solidFill>
                            <a:srgbClr val="000000"/>
                          </a:solidFill>
                          <a:effectLst/>
                          <a:latin typeface="+mn-lt"/>
                        </a:rPr>
                        <a:t>Pensions Interest Payment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GB" sz="1200" b="0" i="0" u="none" strike="noStrike" dirty="0">
                          <a:solidFill>
                            <a:srgbClr val="000000"/>
                          </a:solidFill>
                          <a:effectLst/>
                          <a:latin typeface="+mn-lt"/>
                        </a:rPr>
                        <a:t>59,199</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66FF"/>
                    </a:solidFill>
                  </a:tcPr>
                </a:tc>
                <a:extLst>
                  <a:ext uri="{0D108BD9-81ED-4DB2-BD59-A6C34878D82A}">
                    <a16:rowId xmlns:a16="http://schemas.microsoft.com/office/drawing/2014/main" val="10007"/>
                  </a:ext>
                </a:extLst>
              </a:tr>
              <a:tr h="255547">
                <a:tc>
                  <a:txBody>
                    <a:bodyPr/>
                    <a:lstStyle/>
                    <a:p>
                      <a:pPr algn="r" fontAlgn="ctr"/>
                      <a:r>
                        <a:rPr lang="en-GB" sz="1200" b="1" i="0" u="none" strike="noStrike" dirty="0">
                          <a:solidFill>
                            <a:srgbClr val="000000"/>
                          </a:solidFill>
                          <a:effectLst/>
                          <a:latin typeface="+mn-lt"/>
                        </a:rPr>
                        <a:t>54,442 </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GB" sz="1200" b="1" i="0" u="none" strike="noStrike" dirty="0">
                          <a:solidFill>
                            <a:srgbClr val="000000"/>
                          </a:solidFill>
                          <a:effectLst/>
                          <a:latin typeface="+mn-lt"/>
                        </a:rPr>
                        <a:t>(Surplus) or Deficit for Year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1200" b="1" i="0" u="none" strike="noStrike" dirty="0">
                          <a:solidFill>
                            <a:srgbClr val="000000"/>
                          </a:solidFill>
                          <a:effectLst/>
                          <a:latin typeface="+mn-lt"/>
                        </a:rPr>
                        <a:t>68,115</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FF"/>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1445723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612831" y="0"/>
            <a:ext cx="338554" cy="6876000"/>
          </a:xfrm>
          <a:prstGeom prst="rect">
            <a:avLst/>
          </a:prstGeom>
          <a:solidFill>
            <a:srgbClr val="7030A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NOTES TO THE ACCOUNTS       </a:t>
            </a:r>
            <a:r>
              <a:rPr lang="en-GB" sz="1000" b="1" dirty="0">
                <a:solidFill>
                  <a:schemeClr val="bg1"/>
                </a:solidFill>
              </a:rPr>
              <a:t>|       STATEMENT OF ACCOUNTS – 2021-22</a:t>
            </a:r>
            <a:endParaRPr lang="en-GB" sz="1000" dirty="0">
              <a:solidFill>
                <a:schemeClr val="bg1"/>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1" y="6356358"/>
            <a:ext cx="360494" cy="365125"/>
          </a:xfrm>
        </p:spPr>
        <p:txBody>
          <a:bodyPr vert="horz"/>
          <a:lstStyle/>
          <a:p>
            <a:fld id="{97D3BC75-7245-4D53-964E-6D1A27AF082C}" type="slidenum">
              <a:rPr lang="en-GB" sz="1000" smtClean="0">
                <a:solidFill>
                  <a:schemeClr val="bg1"/>
                </a:solidFill>
              </a:rPr>
              <a:t>64</a:t>
            </a:fld>
            <a:endParaRPr lang="en-GB" sz="1000" dirty="0">
              <a:solidFill>
                <a:schemeClr val="bg1"/>
              </a:solidFill>
            </a:endParaRPr>
          </a:p>
        </p:txBody>
      </p:sp>
      <p:graphicFrame>
        <p:nvGraphicFramePr>
          <p:cNvPr id="5" name="Table 4">
            <a:extLst>
              <a:ext uri="{FF2B5EF4-FFF2-40B4-BE49-F238E27FC236}">
                <a16:creationId xmlns:a16="http://schemas.microsoft.com/office/drawing/2014/main" id="{4E56888E-3048-4B03-ABB3-6205C656645A}"/>
              </a:ext>
            </a:extLst>
          </p:cNvPr>
          <p:cNvGraphicFramePr>
            <a:graphicFrameLocks noGrp="1"/>
          </p:cNvGraphicFramePr>
          <p:nvPr>
            <p:extLst>
              <p:ext uri="{D42A27DB-BD31-4B8C-83A1-F6EECF244321}">
                <p14:modId xmlns:p14="http://schemas.microsoft.com/office/powerpoint/2010/main" val="1558516828"/>
              </p:ext>
            </p:extLst>
          </p:nvPr>
        </p:nvGraphicFramePr>
        <p:xfrm>
          <a:off x="370035" y="558228"/>
          <a:ext cx="8931567" cy="469004"/>
        </p:xfrm>
        <a:graphic>
          <a:graphicData uri="http://schemas.openxmlformats.org/drawingml/2006/table">
            <a:tbl>
              <a:tblPr firstRow="1" bandRow="1">
                <a:tableStyleId>{2D5ABB26-0587-4C30-8999-92F81FD0307C}</a:tableStyleId>
              </a:tblPr>
              <a:tblGrid>
                <a:gridCol w="2977189">
                  <a:extLst>
                    <a:ext uri="{9D8B030D-6E8A-4147-A177-3AD203B41FA5}">
                      <a16:colId xmlns:a16="http://schemas.microsoft.com/office/drawing/2014/main" val="2868856792"/>
                    </a:ext>
                  </a:extLst>
                </a:gridCol>
                <a:gridCol w="2977189">
                  <a:extLst>
                    <a:ext uri="{9D8B030D-6E8A-4147-A177-3AD203B41FA5}">
                      <a16:colId xmlns:a16="http://schemas.microsoft.com/office/drawing/2014/main" val="1651142004"/>
                    </a:ext>
                  </a:extLst>
                </a:gridCol>
                <a:gridCol w="2977189">
                  <a:extLst>
                    <a:ext uri="{9D8B030D-6E8A-4147-A177-3AD203B41FA5}">
                      <a16:colId xmlns:a16="http://schemas.microsoft.com/office/drawing/2014/main" val="547597477"/>
                    </a:ext>
                  </a:extLst>
                </a:gridCol>
              </a:tblGrid>
              <a:tr h="183644">
                <a:tc>
                  <a:txBody>
                    <a:bodyPr/>
                    <a:lstStyle/>
                    <a:p>
                      <a:endParaRPr lang="en-GB" sz="400" dirty="0">
                        <a:solidFill>
                          <a:srgbClr val="002060"/>
                        </a:solidFill>
                        <a:latin typeface="Verdana" panose="020B0604030504040204" pitchFamily="34" charset="0"/>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400" dirty="0">
                        <a:latin typeface="Verdana" panose="020B0604030504040204" pitchFamily="34" charset="0"/>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400" dirty="0">
                        <a:latin typeface="Verdana" panose="020B0604030504040204" pitchFamily="34" charset="0"/>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8336446"/>
                  </a:ext>
                </a:extLst>
              </a:tr>
              <a:tr h="238046">
                <a:tc gridSpan="3">
                  <a:txBody>
                    <a:bodyPr/>
                    <a:lstStyle/>
                    <a:p>
                      <a:pPr marL="0" indent="0">
                        <a:buFont typeface="+mj-lt"/>
                        <a:buNone/>
                      </a:pPr>
                      <a:r>
                        <a:rPr lang="en-GB" sz="1400" b="1" dirty="0">
                          <a:solidFill>
                            <a:srgbClr val="7030A0"/>
                          </a:solidFill>
                          <a:latin typeface="+mn-lt"/>
                          <a:ea typeface="Verdana" panose="020B0604030504040204" pitchFamily="34" charset="0"/>
                          <a:cs typeface="Arial" panose="020B0604020202020204" pitchFamily="34" charset="0"/>
                        </a:rPr>
                        <a:t>Note 16 – Adjustment between Accounting and Funding Basis under the regulations</a:t>
                      </a: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200" b="1" dirty="0">
                        <a:solidFill>
                          <a:srgbClr val="002060"/>
                        </a:solidFill>
                        <a:latin typeface="+mn-lt"/>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indent="0">
                        <a:buFont typeface="+mj-lt"/>
                        <a:buNone/>
                      </a:pPr>
                      <a:endParaRPr lang="en-GB" sz="1400" b="1" dirty="0">
                        <a:solidFill>
                          <a:srgbClr val="002060"/>
                        </a:solidFill>
                        <a:latin typeface="+mn-lt"/>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1682969"/>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783782165"/>
              </p:ext>
            </p:extLst>
          </p:nvPr>
        </p:nvGraphicFramePr>
        <p:xfrm>
          <a:off x="787400" y="1277144"/>
          <a:ext cx="7746999" cy="1723267"/>
        </p:xfrm>
        <a:graphic>
          <a:graphicData uri="http://schemas.openxmlformats.org/drawingml/2006/table">
            <a:tbl>
              <a:tblPr/>
              <a:tblGrid>
                <a:gridCol w="1542788">
                  <a:extLst>
                    <a:ext uri="{9D8B030D-6E8A-4147-A177-3AD203B41FA5}">
                      <a16:colId xmlns:a16="http://schemas.microsoft.com/office/drawing/2014/main" val="20000"/>
                    </a:ext>
                  </a:extLst>
                </a:gridCol>
                <a:gridCol w="4716523">
                  <a:extLst>
                    <a:ext uri="{9D8B030D-6E8A-4147-A177-3AD203B41FA5}">
                      <a16:colId xmlns:a16="http://schemas.microsoft.com/office/drawing/2014/main" val="20001"/>
                    </a:ext>
                  </a:extLst>
                </a:gridCol>
                <a:gridCol w="1487688">
                  <a:extLst>
                    <a:ext uri="{9D8B030D-6E8A-4147-A177-3AD203B41FA5}">
                      <a16:colId xmlns:a16="http://schemas.microsoft.com/office/drawing/2014/main" val="20002"/>
                    </a:ext>
                  </a:extLst>
                </a:gridCol>
              </a:tblGrid>
              <a:tr h="3048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400" b="1" i="0" u="none" strike="noStrike" dirty="0">
                          <a:solidFill>
                            <a:srgbClr val="FFFFFF"/>
                          </a:solidFill>
                          <a:effectLst/>
                          <a:latin typeface="+mn-lt"/>
                        </a:rPr>
                        <a:t>2020-21</a:t>
                      </a:r>
                    </a:p>
                  </a:txBody>
                  <a:tcPr marL="0" marR="0" marT="0" marB="0" anchor="ctr">
                    <a:lnL w="12700" cap="flat" cmpd="sng" algn="ctr">
                      <a:solidFill>
                        <a:srgbClr val="7030A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7030A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dirty="0">
                          <a:solidFill>
                            <a:schemeClr val="bg1"/>
                          </a:solidFill>
                          <a:effectLst/>
                          <a:latin typeface="+mn-lt"/>
                        </a:rPr>
                        <a:t>Adjustment between Accounting and Funding Basis under the regulations</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7030A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i="0" u="none" strike="noStrike" dirty="0">
                          <a:solidFill>
                            <a:srgbClr val="FFFFFF"/>
                          </a:solidFill>
                          <a:effectLst/>
                          <a:latin typeface="+mn-lt"/>
                        </a:rPr>
                        <a:t>2021-22</a:t>
                      </a:r>
                    </a:p>
                  </a:txBody>
                  <a:tcPr marL="0" marR="0" marT="0" marB="0" anchor="ctr">
                    <a:lnL w="12700" cap="flat" cmpd="sng" algn="ctr">
                      <a:solidFill>
                        <a:schemeClr val="bg1"/>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7030A0"/>
                    </a:solidFill>
                  </a:tcPr>
                </a:tc>
                <a:extLst>
                  <a:ext uri="{0D108BD9-81ED-4DB2-BD59-A6C34878D82A}">
                    <a16:rowId xmlns:a16="http://schemas.microsoft.com/office/drawing/2014/main" val="10000"/>
                  </a:ext>
                </a:extLst>
              </a:tr>
              <a:tr h="192427">
                <a:tc>
                  <a:txBody>
                    <a:bodyPr/>
                    <a:lstStyle/>
                    <a:p>
                      <a:pPr algn="ctr" fontAlgn="ctr"/>
                      <a:r>
                        <a:rPr lang="en-GB" sz="1200" b="1" i="0" u="none" strike="noStrike" dirty="0">
                          <a:solidFill>
                            <a:schemeClr val="bg1"/>
                          </a:solidFill>
                          <a:effectLst/>
                          <a:latin typeface="+mn-lt"/>
                        </a:rPr>
                        <a:t>£000</a:t>
                      </a:r>
                    </a:p>
                  </a:txBody>
                  <a:tcPr marL="0" marR="0" marT="0" marB="0" anchor="ctr">
                    <a:lnL w="12700" cap="flat" cmpd="sng" algn="ctr">
                      <a:solidFill>
                        <a:srgbClr val="7030A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7030A0"/>
                    </a:solidFill>
                  </a:tcPr>
                </a:tc>
                <a:tc>
                  <a:txBody>
                    <a:bodyPr/>
                    <a:lstStyle/>
                    <a:p>
                      <a:pPr algn="ctr" fontAlgn="ctr"/>
                      <a:endParaRPr lang="en-GB" sz="1200" b="1" i="0" u="none" strike="noStrike" dirty="0">
                        <a:solidFill>
                          <a:schemeClr val="bg1"/>
                        </a:solidFill>
                        <a:effectLst/>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7030A0"/>
                    </a:solidFill>
                  </a:tcPr>
                </a:tc>
                <a:tc>
                  <a:txBody>
                    <a:bodyPr/>
                    <a:lstStyle/>
                    <a:p>
                      <a:pPr algn="ctr" fontAlgn="ctr"/>
                      <a:r>
                        <a:rPr lang="en-GB" sz="1200" b="1" i="0" u="none" strike="noStrike" dirty="0">
                          <a:solidFill>
                            <a:schemeClr val="bg1"/>
                          </a:solidFill>
                          <a:effectLst/>
                          <a:latin typeface="+mn-lt"/>
                        </a:rPr>
                        <a:t> £000</a:t>
                      </a:r>
                    </a:p>
                  </a:txBody>
                  <a:tcPr marL="0" marR="0" marT="0" marB="0" anchor="ctr">
                    <a:lnL w="12700" cap="flat" cmpd="sng" algn="ctr">
                      <a:solidFill>
                        <a:schemeClr val="bg1"/>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7030A0"/>
                    </a:solidFill>
                  </a:tcPr>
                </a:tc>
                <a:extLst>
                  <a:ext uri="{0D108BD9-81ED-4DB2-BD59-A6C34878D82A}">
                    <a16:rowId xmlns:a16="http://schemas.microsoft.com/office/drawing/2014/main" val="10001"/>
                  </a:ext>
                </a:extLst>
              </a:tr>
              <a:tr h="255270">
                <a:tc>
                  <a:txBody>
                    <a:bodyPr/>
                    <a:lstStyle/>
                    <a:p>
                      <a:pPr algn="r" fontAlgn="ctr"/>
                      <a:r>
                        <a:rPr lang="en-GB" sz="1200" b="0" i="0" u="none" strike="noStrike" dirty="0">
                          <a:solidFill>
                            <a:srgbClr val="000000"/>
                          </a:solidFill>
                          <a:effectLst/>
                          <a:latin typeface="+mn-lt"/>
                        </a:rPr>
                        <a:t>53,731</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a:noFill/>
                    </a:lnB>
                    <a:solidFill>
                      <a:srgbClr val="FFCCFF"/>
                    </a:solidFill>
                  </a:tcPr>
                </a:tc>
                <a:tc>
                  <a:txBody>
                    <a:bodyPr/>
                    <a:lstStyle/>
                    <a:p>
                      <a:pPr algn="ctr" fontAlgn="ctr"/>
                      <a:r>
                        <a:rPr lang="en-GB" sz="1200" b="0" i="0" u="none" strike="noStrike" dirty="0">
                          <a:solidFill>
                            <a:srgbClr val="000000"/>
                          </a:solidFill>
                          <a:effectLst/>
                          <a:latin typeface="+mn-lt"/>
                        </a:rPr>
                        <a:t>Pension Cost (transferred to/(from) the Pension Reserve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a:noFill/>
                    </a:lnB>
                  </a:tcPr>
                </a:tc>
                <a:tc>
                  <a:txBody>
                    <a:bodyPr/>
                    <a:lstStyle/>
                    <a:p>
                      <a:pPr algn="r" fontAlgn="ctr"/>
                      <a:r>
                        <a:rPr lang="en-GB" sz="1200" b="0" i="0" u="none" strike="noStrike" dirty="0">
                          <a:solidFill>
                            <a:srgbClr val="000000"/>
                          </a:solidFill>
                          <a:effectLst/>
                          <a:latin typeface="+mn-lt"/>
                        </a:rPr>
                        <a:t>67,968</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a:noFill/>
                    </a:lnB>
                    <a:solidFill>
                      <a:srgbClr val="CC66FF"/>
                    </a:solidFill>
                  </a:tcPr>
                </a:tc>
                <a:extLst>
                  <a:ext uri="{0D108BD9-81ED-4DB2-BD59-A6C34878D82A}">
                    <a16:rowId xmlns:a16="http://schemas.microsoft.com/office/drawing/2014/main" val="10002"/>
                  </a:ext>
                </a:extLst>
              </a:tr>
              <a:tr h="255270">
                <a:tc>
                  <a:txBody>
                    <a:bodyPr/>
                    <a:lstStyle/>
                    <a:p>
                      <a:pPr algn="r" fontAlgn="ctr"/>
                      <a:r>
                        <a:rPr lang="en-GB" sz="1200" b="0" i="0" u="none" strike="noStrike" dirty="0">
                          <a:solidFill>
                            <a:srgbClr val="000000"/>
                          </a:solidFill>
                          <a:effectLst/>
                          <a:latin typeface="+mn-lt"/>
                        </a:rPr>
                        <a:t>-</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ctr" fontAlgn="ctr"/>
                      <a:r>
                        <a:rPr lang="en-GB" sz="1200" b="0" i="0" u="none" strike="noStrike" dirty="0">
                          <a:solidFill>
                            <a:srgbClr val="000000"/>
                          </a:solidFill>
                          <a:effectLst/>
                          <a:latin typeface="+mn-lt"/>
                        </a:rPr>
                        <a:t>Pension Reserve Adjustment of PCC / CC </a:t>
                      </a:r>
                      <a:r>
                        <a:rPr lang="en-GB" sz="1200" b="0" i="0" u="none" strike="noStrike" dirty="0" err="1">
                          <a:solidFill>
                            <a:srgbClr val="000000"/>
                          </a:solidFill>
                          <a:effectLst/>
                          <a:latin typeface="+mn-lt"/>
                        </a:rPr>
                        <a:t>b/f</a:t>
                      </a:r>
                      <a:r>
                        <a:rPr lang="en-GB" sz="1200" b="0" i="0" u="none" strike="noStrike" dirty="0">
                          <a:solidFill>
                            <a:srgbClr val="000000"/>
                          </a:solidFill>
                          <a:effectLst/>
                          <a:latin typeface="+mn-lt"/>
                        </a:rPr>
                        <a:t> split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200" b="0" i="0" u="none" strike="noStrike" dirty="0">
                          <a:solidFill>
                            <a:srgbClr val="000000"/>
                          </a:solidFill>
                          <a:effectLst/>
                          <a:latin typeface="+mn-lt"/>
                        </a:rPr>
                        <a:t>-</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10003"/>
                  </a:ext>
                </a:extLst>
              </a:tr>
              <a:tr h="255270">
                <a:tc>
                  <a:txBody>
                    <a:bodyPr/>
                    <a:lstStyle/>
                    <a:p>
                      <a:pPr algn="r" fontAlgn="ctr"/>
                      <a:r>
                        <a:rPr lang="en-GB" sz="1200" b="0" i="0" u="none" strike="noStrike" dirty="0">
                          <a:solidFill>
                            <a:srgbClr val="000000"/>
                          </a:solidFill>
                          <a:effectLst/>
                          <a:latin typeface="+mn-lt"/>
                        </a:rPr>
                        <a:t>710</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GB" sz="1200" b="0" i="0" u="none" strike="noStrike" dirty="0">
                          <a:solidFill>
                            <a:srgbClr val="000000"/>
                          </a:solidFill>
                          <a:effectLst/>
                          <a:latin typeface="+mn-lt"/>
                        </a:rPr>
                        <a:t>Holiday pay (adjustments to the Accumulated Absences Reserve)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GB" sz="1200" b="0" i="0" u="none" strike="noStrike" dirty="0">
                          <a:solidFill>
                            <a:srgbClr val="000000"/>
                          </a:solidFill>
                          <a:effectLst/>
                          <a:latin typeface="+mn-lt"/>
                        </a:rPr>
                        <a:t>147</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66FF"/>
                    </a:solidFill>
                  </a:tcPr>
                </a:tc>
                <a:extLst>
                  <a:ext uri="{0D108BD9-81ED-4DB2-BD59-A6C34878D82A}">
                    <a16:rowId xmlns:a16="http://schemas.microsoft.com/office/drawing/2014/main" val="10005"/>
                  </a:ext>
                </a:extLst>
              </a:tr>
              <a:tr h="255270">
                <a:tc>
                  <a:txBody>
                    <a:bodyPr/>
                    <a:lstStyle/>
                    <a:p>
                      <a:pPr algn="r" fontAlgn="ctr"/>
                      <a:r>
                        <a:rPr lang="en-GB" sz="1200" b="1" i="0" u="none" strike="noStrike" dirty="0">
                          <a:solidFill>
                            <a:srgbClr val="000000"/>
                          </a:solidFill>
                          <a:effectLst/>
                          <a:latin typeface="+mn-lt"/>
                        </a:rPr>
                        <a:t>54,442</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GB" sz="1200" b="1" i="0" u="none" strike="noStrike" dirty="0">
                          <a:solidFill>
                            <a:srgbClr val="000000"/>
                          </a:solidFill>
                          <a:effectLst/>
                          <a:latin typeface="+mn-lt"/>
                        </a:rPr>
                        <a:t>Total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1200" b="1" i="0" u="none" strike="noStrike" dirty="0">
                          <a:solidFill>
                            <a:srgbClr val="000000"/>
                          </a:solidFill>
                          <a:effectLst/>
                          <a:latin typeface="+mn-lt"/>
                        </a:rPr>
                        <a:t>68,115</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FF"/>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641218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612831" y="0"/>
            <a:ext cx="338554" cy="6876000"/>
          </a:xfrm>
          <a:prstGeom prst="rect">
            <a:avLst/>
          </a:prstGeom>
          <a:solidFill>
            <a:srgbClr val="7030A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NOTES TO THE ACCOUNTS       </a:t>
            </a:r>
            <a:r>
              <a:rPr lang="en-GB" sz="1000" b="1" dirty="0">
                <a:solidFill>
                  <a:schemeClr val="bg1"/>
                </a:solidFill>
              </a:rPr>
              <a:t>|       STATEMENT OF ACCOUNTS – 2021-22</a:t>
            </a:r>
            <a:endParaRPr lang="en-GB" sz="1000" dirty="0">
              <a:solidFill>
                <a:schemeClr val="bg1"/>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1" y="6356358"/>
            <a:ext cx="360494" cy="365125"/>
          </a:xfrm>
        </p:spPr>
        <p:txBody>
          <a:bodyPr vert="horz"/>
          <a:lstStyle/>
          <a:p>
            <a:fld id="{97D3BC75-7245-4D53-964E-6D1A27AF082C}" type="slidenum">
              <a:rPr lang="en-GB" sz="1000" smtClean="0">
                <a:solidFill>
                  <a:schemeClr val="bg1"/>
                </a:solidFill>
              </a:rPr>
              <a:t>65</a:t>
            </a:fld>
            <a:endParaRPr lang="en-GB" sz="1000" dirty="0">
              <a:solidFill>
                <a:schemeClr val="bg1"/>
              </a:solidFill>
            </a:endParaRPr>
          </a:p>
        </p:txBody>
      </p:sp>
      <p:graphicFrame>
        <p:nvGraphicFramePr>
          <p:cNvPr id="5" name="Table 4">
            <a:extLst>
              <a:ext uri="{FF2B5EF4-FFF2-40B4-BE49-F238E27FC236}">
                <a16:creationId xmlns:a16="http://schemas.microsoft.com/office/drawing/2014/main" id="{4E56888E-3048-4B03-ABB3-6205C656645A}"/>
              </a:ext>
            </a:extLst>
          </p:cNvPr>
          <p:cNvGraphicFramePr>
            <a:graphicFrameLocks noGrp="1"/>
          </p:cNvGraphicFramePr>
          <p:nvPr>
            <p:extLst>
              <p:ext uri="{D42A27DB-BD31-4B8C-83A1-F6EECF244321}">
                <p14:modId xmlns:p14="http://schemas.microsoft.com/office/powerpoint/2010/main" val="3394867681"/>
              </p:ext>
            </p:extLst>
          </p:nvPr>
        </p:nvGraphicFramePr>
        <p:xfrm>
          <a:off x="370035" y="148653"/>
          <a:ext cx="8931567" cy="469004"/>
        </p:xfrm>
        <a:graphic>
          <a:graphicData uri="http://schemas.openxmlformats.org/drawingml/2006/table">
            <a:tbl>
              <a:tblPr firstRow="1" bandRow="1">
                <a:tableStyleId>{2D5ABB26-0587-4C30-8999-92F81FD0307C}</a:tableStyleId>
              </a:tblPr>
              <a:tblGrid>
                <a:gridCol w="2977189">
                  <a:extLst>
                    <a:ext uri="{9D8B030D-6E8A-4147-A177-3AD203B41FA5}">
                      <a16:colId xmlns:a16="http://schemas.microsoft.com/office/drawing/2014/main" val="2868856792"/>
                    </a:ext>
                  </a:extLst>
                </a:gridCol>
                <a:gridCol w="2977189">
                  <a:extLst>
                    <a:ext uri="{9D8B030D-6E8A-4147-A177-3AD203B41FA5}">
                      <a16:colId xmlns:a16="http://schemas.microsoft.com/office/drawing/2014/main" val="1651142004"/>
                    </a:ext>
                  </a:extLst>
                </a:gridCol>
                <a:gridCol w="2977189">
                  <a:extLst>
                    <a:ext uri="{9D8B030D-6E8A-4147-A177-3AD203B41FA5}">
                      <a16:colId xmlns:a16="http://schemas.microsoft.com/office/drawing/2014/main" val="547597477"/>
                    </a:ext>
                  </a:extLst>
                </a:gridCol>
              </a:tblGrid>
              <a:tr h="183644">
                <a:tc>
                  <a:txBody>
                    <a:bodyPr/>
                    <a:lstStyle/>
                    <a:p>
                      <a:endParaRPr lang="en-GB" sz="400" dirty="0">
                        <a:solidFill>
                          <a:srgbClr val="002060"/>
                        </a:solidFill>
                        <a:latin typeface="Verdana" panose="020B0604030504040204" pitchFamily="34" charset="0"/>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400" dirty="0">
                        <a:latin typeface="Verdana" panose="020B0604030504040204" pitchFamily="34" charset="0"/>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400" dirty="0">
                        <a:latin typeface="Verdana" panose="020B0604030504040204" pitchFamily="34" charset="0"/>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8336446"/>
                  </a:ext>
                </a:extLst>
              </a:tr>
              <a:tr h="249039">
                <a:tc gridSpan="3">
                  <a:txBody>
                    <a:bodyPr/>
                    <a:lstStyle/>
                    <a:p>
                      <a:pPr marL="0" indent="0">
                        <a:buFont typeface="+mj-lt"/>
                        <a:buNone/>
                      </a:pPr>
                      <a:r>
                        <a:rPr lang="en-GB" sz="1400" b="1" dirty="0">
                          <a:solidFill>
                            <a:srgbClr val="7030A0"/>
                          </a:solidFill>
                          <a:latin typeface="+mn-lt"/>
                          <a:ea typeface="Verdana" panose="020B0604030504040204" pitchFamily="34" charset="0"/>
                          <a:cs typeface="Arial" panose="020B0604020202020204" pitchFamily="34" charset="0"/>
                        </a:rPr>
                        <a:t>Note 17 – Unusable Reserves</a:t>
                      </a: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200" b="1" dirty="0">
                        <a:solidFill>
                          <a:srgbClr val="002060"/>
                        </a:solidFill>
                        <a:latin typeface="+mn-lt"/>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indent="0">
                        <a:buFont typeface="+mj-lt"/>
                        <a:buNone/>
                      </a:pPr>
                      <a:endParaRPr lang="en-GB" sz="1400" b="1" dirty="0">
                        <a:solidFill>
                          <a:srgbClr val="002060"/>
                        </a:solidFill>
                        <a:latin typeface="+mn-lt"/>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1682969"/>
                  </a:ext>
                </a:extLst>
              </a:tr>
            </a:tbl>
          </a:graphicData>
        </a:graphic>
      </p:graphicFrame>
      <p:graphicFrame>
        <p:nvGraphicFramePr>
          <p:cNvPr id="10" name="Table 9">
            <a:extLst>
              <a:ext uri="{FF2B5EF4-FFF2-40B4-BE49-F238E27FC236}">
                <a16:creationId xmlns:a16="http://schemas.microsoft.com/office/drawing/2014/main" id="{127AA233-3646-4C7E-8AF8-E428E061366B}"/>
              </a:ext>
            </a:extLst>
          </p:cNvPr>
          <p:cNvGraphicFramePr>
            <a:graphicFrameLocks noGrp="1"/>
          </p:cNvGraphicFramePr>
          <p:nvPr>
            <p:extLst>
              <p:ext uri="{D42A27DB-BD31-4B8C-83A1-F6EECF244321}">
                <p14:modId xmlns:p14="http://schemas.microsoft.com/office/powerpoint/2010/main" val="3296168233"/>
              </p:ext>
            </p:extLst>
          </p:nvPr>
        </p:nvGraphicFramePr>
        <p:xfrm>
          <a:off x="346660" y="648205"/>
          <a:ext cx="8945417" cy="1276350"/>
        </p:xfrm>
        <a:graphic>
          <a:graphicData uri="http://schemas.openxmlformats.org/drawingml/2006/table">
            <a:tbl>
              <a:tblPr/>
              <a:tblGrid>
                <a:gridCol w="1632814">
                  <a:extLst>
                    <a:ext uri="{9D8B030D-6E8A-4147-A177-3AD203B41FA5}">
                      <a16:colId xmlns:a16="http://schemas.microsoft.com/office/drawing/2014/main" val="46318269"/>
                    </a:ext>
                  </a:extLst>
                </a:gridCol>
                <a:gridCol w="5920202">
                  <a:extLst>
                    <a:ext uri="{9D8B030D-6E8A-4147-A177-3AD203B41FA5}">
                      <a16:colId xmlns:a16="http://schemas.microsoft.com/office/drawing/2014/main" val="3878430676"/>
                    </a:ext>
                  </a:extLst>
                </a:gridCol>
                <a:gridCol w="1392401">
                  <a:extLst>
                    <a:ext uri="{9D8B030D-6E8A-4147-A177-3AD203B41FA5}">
                      <a16:colId xmlns:a16="http://schemas.microsoft.com/office/drawing/2014/main" val="3087032285"/>
                    </a:ext>
                  </a:extLst>
                </a:gridCol>
              </a:tblGrid>
              <a:tr h="400050">
                <a:tc>
                  <a:txBody>
                    <a:bodyPr/>
                    <a:lstStyle/>
                    <a:p>
                      <a:pPr algn="ctr" fontAlgn="ctr"/>
                      <a:r>
                        <a:rPr lang="en-GB" sz="1200" b="1" i="0" u="none" strike="noStrike" dirty="0">
                          <a:solidFill>
                            <a:srgbClr val="FFFFFF"/>
                          </a:solidFill>
                          <a:effectLst/>
                          <a:latin typeface="Calibri" panose="020F0502020204030204" pitchFamily="34" charset="0"/>
                        </a:rPr>
                        <a:t>31 March 2021</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7030A0"/>
                    </a:solidFill>
                  </a:tcPr>
                </a:tc>
                <a:tc>
                  <a:txBody>
                    <a:bodyPr/>
                    <a:lstStyle/>
                    <a:p>
                      <a:pPr algn="ctr" fontAlgn="ctr"/>
                      <a:r>
                        <a:rPr lang="en-GB" sz="1200" b="1" i="0" u="none" strike="noStrike" dirty="0">
                          <a:solidFill>
                            <a:srgbClr val="FFFFFF"/>
                          </a:solidFill>
                          <a:effectLst/>
                          <a:latin typeface="Calibri" panose="020F0502020204030204" pitchFamily="34" charset="0"/>
                        </a:rPr>
                        <a:t>Type of Reserve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7030A0"/>
                    </a:solidFill>
                  </a:tcPr>
                </a:tc>
                <a:tc>
                  <a:txBody>
                    <a:bodyPr/>
                    <a:lstStyle/>
                    <a:p>
                      <a:pPr algn="ctr" fontAlgn="ctr"/>
                      <a:r>
                        <a:rPr lang="en-GB" sz="1200" b="1" i="0" u="none" strike="noStrike" dirty="0">
                          <a:solidFill>
                            <a:srgbClr val="FFFFFF"/>
                          </a:solidFill>
                          <a:effectLst/>
                          <a:latin typeface="Calibri" panose="020F0502020204030204" pitchFamily="34" charset="0"/>
                        </a:rPr>
                        <a:t>31 March 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7030A0"/>
                    </a:solidFill>
                  </a:tcPr>
                </a:tc>
                <a:extLst>
                  <a:ext uri="{0D108BD9-81ED-4DB2-BD59-A6C34878D82A}">
                    <a16:rowId xmlns:a16="http://schemas.microsoft.com/office/drawing/2014/main" val="969458498"/>
                  </a:ext>
                </a:extLst>
              </a:tr>
              <a:tr h="257175">
                <a:tc>
                  <a:txBody>
                    <a:bodyPr/>
                    <a:lstStyle/>
                    <a:p>
                      <a:pPr algn="ctr" fontAlgn="ctr"/>
                      <a:r>
                        <a:rPr lang="en-GB" sz="1200" b="1" i="0" u="none" strike="noStrike" dirty="0">
                          <a:solidFill>
                            <a:srgbClr val="FFFFFF"/>
                          </a:solidFill>
                          <a:effectLst/>
                          <a:latin typeface="Calibri" panose="020F0502020204030204" pitchFamily="34" charset="0"/>
                        </a:rPr>
                        <a:t>£000</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GB" sz="1200" b="1"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GB" sz="1200" b="1" i="0" u="none" strike="noStrike">
                          <a:solidFill>
                            <a:srgbClr val="FFFFFF"/>
                          </a:solidFill>
                          <a:effectLst/>
                          <a:latin typeface="Calibri" panose="020F0502020204030204" pitchFamily="34" charset="0"/>
                        </a:rPr>
                        <a:t>£000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689305204"/>
                  </a:ext>
                </a:extLst>
              </a:tr>
              <a:tr h="200025">
                <a:tc>
                  <a:txBody>
                    <a:bodyPr/>
                    <a:lstStyle/>
                    <a:p>
                      <a:pPr algn="r" fontAlgn="ctr"/>
                      <a:r>
                        <a:rPr lang="en-GB" sz="1200" b="0" i="0" u="none" strike="noStrike" dirty="0">
                          <a:solidFill>
                            <a:srgbClr val="000000"/>
                          </a:solidFill>
                          <a:effectLst/>
                          <a:latin typeface="Calibri" panose="020F0502020204030204" pitchFamily="34" charset="0"/>
                        </a:rPr>
                        <a:t>2,950,441</a:t>
                      </a:r>
                    </a:p>
                  </a:txBody>
                  <a:tcPr marL="0" marR="85725"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FF"/>
                    </a:solidFill>
                  </a:tcPr>
                </a:tc>
                <a:tc>
                  <a:txBody>
                    <a:bodyPr/>
                    <a:lstStyle/>
                    <a:p>
                      <a:pPr algn="l" fontAlgn="ctr"/>
                      <a:r>
                        <a:rPr lang="en-GB" sz="1200" b="0" i="0" u="none" strike="noStrike">
                          <a:solidFill>
                            <a:srgbClr val="000000"/>
                          </a:solidFill>
                          <a:effectLst/>
                          <a:latin typeface="Calibri" panose="020F0502020204030204" pitchFamily="34" charset="0"/>
                        </a:rPr>
                        <a:t>Pensions</a:t>
                      </a:r>
                    </a:p>
                  </a:txBody>
                  <a:tcPr marL="85725"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ctr"/>
                      <a:r>
                        <a:rPr lang="en-GB" sz="1200" b="0" i="0" u="none" strike="noStrike" dirty="0">
                          <a:solidFill>
                            <a:srgbClr val="000000"/>
                          </a:solidFill>
                          <a:effectLst/>
                          <a:latin typeface="Calibri" panose="020F0502020204030204" pitchFamily="34" charset="0"/>
                        </a:rPr>
                        <a:t>2,928,313</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99FF"/>
                    </a:solidFill>
                  </a:tcPr>
                </a:tc>
                <a:extLst>
                  <a:ext uri="{0D108BD9-81ED-4DB2-BD59-A6C34878D82A}">
                    <a16:rowId xmlns:a16="http://schemas.microsoft.com/office/drawing/2014/main" val="719446453"/>
                  </a:ext>
                </a:extLst>
              </a:tr>
              <a:tr h="209550">
                <a:tc>
                  <a:txBody>
                    <a:bodyPr/>
                    <a:lstStyle/>
                    <a:p>
                      <a:pPr algn="r" fontAlgn="ctr"/>
                      <a:r>
                        <a:rPr lang="en-GB" sz="1200" b="0" i="0" u="none" strike="noStrike" dirty="0">
                          <a:solidFill>
                            <a:srgbClr val="000000"/>
                          </a:solidFill>
                          <a:effectLst/>
                          <a:latin typeface="Calibri" panose="020F0502020204030204" pitchFamily="34" charset="0"/>
                        </a:rPr>
                        <a:t>4,261 </a:t>
                      </a:r>
                    </a:p>
                  </a:txBody>
                  <a:tcPr marL="0" marR="85725"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FF"/>
                    </a:solidFill>
                  </a:tcPr>
                </a:tc>
                <a:tc>
                  <a:txBody>
                    <a:bodyPr/>
                    <a:lstStyle/>
                    <a:p>
                      <a:pPr algn="l" fontAlgn="ctr"/>
                      <a:r>
                        <a:rPr lang="en-GB" sz="1200" b="0" i="0" u="none" strike="noStrike" dirty="0">
                          <a:solidFill>
                            <a:srgbClr val="000000"/>
                          </a:solidFill>
                          <a:effectLst/>
                          <a:latin typeface="Calibri" panose="020F0502020204030204" pitchFamily="34" charset="0"/>
                        </a:rPr>
                        <a:t>Accumulated Absences</a:t>
                      </a:r>
                    </a:p>
                  </a:txBody>
                  <a:tcPr marL="85725"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GB" sz="1200" b="0" i="0" u="none" strike="noStrike" dirty="0">
                          <a:solidFill>
                            <a:srgbClr val="000000"/>
                          </a:solidFill>
                          <a:effectLst/>
                          <a:latin typeface="Calibri" panose="020F0502020204030204" pitchFamily="34" charset="0"/>
                        </a:rPr>
                        <a:t>4,408</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99FF"/>
                    </a:solidFill>
                  </a:tcPr>
                </a:tc>
                <a:extLst>
                  <a:ext uri="{0D108BD9-81ED-4DB2-BD59-A6C34878D82A}">
                    <a16:rowId xmlns:a16="http://schemas.microsoft.com/office/drawing/2014/main" val="1673369943"/>
                  </a:ext>
                </a:extLst>
              </a:tr>
              <a:tr h="209550">
                <a:tc>
                  <a:txBody>
                    <a:bodyPr/>
                    <a:lstStyle/>
                    <a:p>
                      <a:pPr algn="r" fontAlgn="ctr"/>
                      <a:r>
                        <a:rPr lang="en-GB" sz="1200" b="1" i="0" u="none" strike="noStrike" dirty="0">
                          <a:solidFill>
                            <a:srgbClr val="000000"/>
                          </a:solidFill>
                          <a:effectLst/>
                          <a:latin typeface="Calibri" panose="020F0502020204030204" pitchFamily="34" charset="0"/>
                        </a:rPr>
                        <a:t>2,954,702</a:t>
                      </a:r>
                    </a:p>
                  </a:txBody>
                  <a:tcPr marL="0" marR="85725"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l" fontAlgn="ctr"/>
                      <a:r>
                        <a:rPr lang="en-GB" sz="1200" b="1" i="0" u="none" strike="noStrike" dirty="0">
                          <a:solidFill>
                            <a:srgbClr val="000000"/>
                          </a:solidFill>
                          <a:effectLst/>
                          <a:latin typeface="Calibri" panose="020F0502020204030204" pitchFamily="34" charset="0"/>
                        </a:rPr>
                        <a:t>Total</a:t>
                      </a:r>
                    </a:p>
                  </a:txBody>
                  <a:tcPr marL="85725"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1200" b="1" i="0" u="none" strike="noStrike" dirty="0">
                          <a:solidFill>
                            <a:srgbClr val="000000"/>
                          </a:solidFill>
                          <a:effectLst/>
                          <a:latin typeface="Calibri" panose="020F0502020204030204" pitchFamily="34" charset="0"/>
                        </a:rPr>
                        <a:t>2,932,721</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extLst>
                  <a:ext uri="{0D108BD9-81ED-4DB2-BD59-A6C34878D82A}">
                    <a16:rowId xmlns:a16="http://schemas.microsoft.com/office/drawing/2014/main" val="3096333905"/>
                  </a:ext>
                </a:extLst>
              </a:tr>
            </a:tbl>
          </a:graphicData>
        </a:graphic>
      </p:graphicFrame>
      <p:graphicFrame>
        <p:nvGraphicFramePr>
          <p:cNvPr id="12" name="Table 11">
            <a:extLst>
              <a:ext uri="{FF2B5EF4-FFF2-40B4-BE49-F238E27FC236}">
                <a16:creationId xmlns:a16="http://schemas.microsoft.com/office/drawing/2014/main" id="{F07CAEFC-F8CD-4E22-B791-58807160E573}"/>
              </a:ext>
            </a:extLst>
          </p:cNvPr>
          <p:cNvGraphicFramePr>
            <a:graphicFrameLocks noGrp="1"/>
          </p:cNvGraphicFramePr>
          <p:nvPr>
            <p:extLst>
              <p:ext uri="{D42A27DB-BD31-4B8C-83A1-F6EECF244321}">
                <p14:modId xmlns:p14="http://schemas.microsoft.com/office/powerpoint/2010/main" val="1985885180"/>
              </p:ext>
            </p:extLst>
          </p:nvPr>
        </p:nvGraphicFramePr>
        <p:xfrm>
          <a:off x="360509" y="2110581"/>
          <a:ext cx="8945417" cy="2099469"/>
        </p:xfrm>
        <a:graphic>
          <a:graphicData uri="http://schemas.openxmlformats.org/drawingml/2006/table">
            <a:tbl>
              <a:tblPr/>
              <a:tblGrid>
                <a:gridCol w="1632814">
                  <a:extLst>
                    <a:ext uri="{9D8B030D-6E8A-4147-A177-3AD203B41FA5}">
                      <a16:colId xmlns:a16="http://schemas.microsoft.com/office/drawing/2014/main" val="1708391934"/>
                    </a:ext>
                  </a:extLst>
                </a:gridCol>
                <a:gridCol w="5930220">
                  <a:extLst>
                    <a:ext uri="{9D8B030D-6E8A-4147-A177-3AD203B41FA5}">
                      <a16:colId xmlns:a16="http://schemas.microsoft.com/office/drawing/2014/main" val="399520732"/>
                    </a:ext>
                  </a:extLst>
                </a:gridCol>
                <a:gridCol w="1382383">
                  <a:extLst>
                    <a:ext uri="{9D8B030D-6E8A-4147-A177-3AD203B41FA5}">
                      <a16:colId xmlns:a16="http://schemas.microsoft.com/office/drawing/2014/main" val="1816823844"/>
                    </a:ext>
                  </a:extLst>
                </a:gridCol>
              </a:tblGrid>
              <a:tr h="400050">
                <a:tc>
                  <a:txBody>
                    <a:bodyPr/>
                    <a:lstStyle/>
                    <a:p>
                      <a:pPr algn="ctr" fontAlgn="ctr"/>
                      <a:r>
                        <a:rPr lang="en-GB" sz="1200" b="1" i="0" u="none" strike="noStrike" dirty="0">
                          <a:solidFill>
                            <a:srgbClr val="FFFFFF"/>
                          </a:solidFill>
                          <a:effectLst/>
                          <a:latin typeface="Calibri" panose="020F0502020204030204" pitchFamily="34" charset="0"/>
                        </a:rPr>
                        <a:t>31 March 2021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7030A0"/>
                    </a:solidFill>
                  </a:tcPr>
                </a:tc>
                <a:tc>
                  <a:txBody>
                    <a:bodyPr/>
                    <a:lstStyle/>
                    <a:p>
                      <a:pPr algn="ctr" fontAlgn="ctr"/>
                      <a:r>
                        <a:rPr lang="en-GB" sz="1200" b="1" i="0" u="none" strike="noStrike" dirty="0">
                          <a:solidFill>
                            <a:srgbClr val="FFFFFF"/>
                          </a:solidFill>
                          <a:effectLst/>
                          <a:latin typeface="Calibri" panose="020F0502020204030204" pitchFamily="34" charset="0"/>
                        </a:rPr>
                        <a:t>Pensions Reserve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7030A0"/>
                    </a:solidFill>
                  </a:tcPr>
                </a:tc>
                <a:tc>
                  <a:txBody>
                    <a:bodyPr/>
                    <a:lstStyle/>
                    <a:p>
                      <a:pPr algn="ctr" fontAlgn="ctr"/>
                      <a:r>
                        <a:rPr lang="en-GB" sz="1200" b="1" i="0" u="none" strike="noStrike" dirty="0">
                          <a:solidFill>
                            <a:srgbClr val="FFFFFF"/>
                          </a:solidFill>
                          <a:effectLst/>
                          <a:latin typeface="Calibri" panose="020F0502020204030204" pitchFamily="34" charset="0"/>
                        </a:rPr>
                        <a:t>31 March 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7030A0"/>
                    </a:solidFill>
                  </a:tcPr>
                </a:tc>
                <a:extLst>
                  <a:ext uri="{0D108BD9-81ED-4DB2-BD59-A6C34878D82A}">
                    <a16:rowId xmlns:a16="http://schemas.microsoft.com/office/drawing/2014/main" val="3748221326"/>
                  </a:ext>
                </a:extLst>
              </a:tr>
              <a:tr h="209550">
                <a:tc>
                  <a:txBody>
                    <a:bodyPr/>
                    <a:lstStyle/>
                    <a:p>
                      <a:pPr algn="ctr" fontAlgn="ctr"/>
                      <a:r>
                        <a:rPr lang="en-GB" sz="1200" b="1" i="0" u="none" strike="noStrike" dirty="0">
                          <a:solidFill>
                            <a:srgbClr val="FFFFFF"/>
                          </a:solidFill>
                          <a:effectLst/>
                          <a:latin typeface="Calibri" panose="020F0502020204030204" pitchFamily="34" charset="0"/>
                        </a:rPr>
                        <a:t>£000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GB" sz="1200" b="1" i="0" u="none" strike="noStrike">
                          <a:solidFill>
                            <a:srgbClr val="FFFFFF"/>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GB" sz="1200" b="1" i="0" u="none" strike="noStrike">
                          <a:solidFill>
                            <a:srgbClr val="FFFFFF"/>
                          </a:solidFill>
                          <a:effectLst/>
                          <a:latin typeface="Calibri" panose="020F0502020204030204" pitchFamily="34" charset="0"/>
                        </a:rPr>
                        <a:t>£000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298301548"/>
                  </a:ext>
                </a:extLst>
              </a:tr>
              <a:tr h="200025">
                <a:tc>
                  <a:txBody>
                    <a:bodyPr/>
                    <a:lstStyle/>
                    <a:p>
                      <a:pPr algn="r" fontAlgn="ctr"/>
                      <a:r>
                        <a:rPr lang="en-GB" sz="1200" b="0" i="0" u="none" strike="noStrike" dirty="0">
                          <a:solidFill>
                            <a:srgbClr val="000000"/>
                          </a:solidFill>
                          <a:effectLst/>
                          <a:latin typeface="Calibri" panose="020F0502020204030204" pitchFamily="34" charset="0"/>
                        </a:rPr>
                        <a:t>2,666,907</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FF"/>
                    </a:solidFill>
                  </a:tcPr>
                </a:tc>
                <a:tc>
                  <a:txBody>
                    <a:bodyPr/>
                    <a:lstStyle/>
                    <a:p>
                      <a:pPr algn="l" fontAlgn="ctr"/>
                      <a:r>
                        <a:rPr lang="en-GB" sz="1200" b="1" i="0" u="none" strike="noStrike">
                          <a:solidFill>
                            <a:srgbClr val="000000"/>
                          </a:solidFill>
                          <a:effectLst/>
                          <a:latin typeface="Calibri" panose="020F0502020204030204" pitchFamily="34" charset="0"/>
                        </a:rPr>
                        <a:t>Balance 1 April</a:t>
                      </a:r>
                    </a:p>
                  </a:txBody>
                  <a:tcPr marL="85725"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ctr"/>
                      <a:r>
                        <a:rPr lang="en-GB" sz="1200" b="0" i="0" u="none" strike="noStrike" dirty="0">
                          <a:solidFill>
                            <a:srgbClr val="000000"/>
                          </a:solidFill>
                          <a:effectLst/>
                          <a:latin typeface="Calibri" panose="020F0502020204030204" pitchFamily="34" charset="0"/>
                        </a:rPr>
                        <a:t>2,950,440</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99FF"/>
                    </a:solidFill>
                  </a:tcPr>
                </a:tc>
                <a:extLst>
                  <a:ext uri="{0D108BD9-81ED-4DB2-BD59-A6C34878D82A}">
                    <a16:rowId xmlns:a16="http://schemas.microsoft.com/office/drawing/2014/main" val="395146085"/>
                  </a:ext>
                </a:extLst>
              </a:tr>
              <a:tr h="165894">
                <a:tc>
                  <a:txBody>
                    <a:bodyPr/>
                    <a:lstStyle/>
                    <a:p>
                      <a:pPr algn="r" fontAlgn="ctr"/>
                      <a:r>
                        <a:rPr lang="en-GB" sz="1200" b="0" i="0" u="none" strike="noStrike" dirty="0">
                          <a:solidFill>
                            <a:srgbClr val="000000"/>
                          </a:solidFill>
                          <a:effectLst/>
                          <a:latin typeface="Calibri" panose="020F0502020204030204" pitchFamily="34" charset="0"/>
                        </a:rPr>
                        <a:t>-</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l" fontAlgn="ctr"/>
                      <a:r>
                        <a:rPr lang="en-GB" sz="1200" b="0" i="0" u="none" strike="noStrike" dirty="0">
                          <a:solidFill>
                            <a:srgbClr val="000000"/>
                          </a:solidFill>
                          <a:effectLst/>
                          <a:latin typeface="Calibri" panose="020F0502020204030204" pitchFamily="34" charset="0"/>
                        </a:rPr>
                        <a:t>Analysis adjustment between PCC and CC </a:t>
                      </a:r>
                    </a:p>
                  </a:txBody>
                  <a:tcPr marL="85725"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200" b="0" i="0" u="none" strike="noStrike" dirty="0">
                          <a:solidFill>
                            <a:srgbClr val="000000"/>
                          </a:solidFill>
                          <a:effectLst/>
                          <a:latin typeface="Calibri" panose="020F0502020204030204" pitchFamily="34" charset="0"/>
                        </a:rPr>
                        <a:t>-</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99FF"/>
                    </a:solidFill>
                  </a:tcPr>
                </a:tc>
                <a:extLst>
                  <a:ext uri="{0D108BD9-81ED-4DB2-BD59-A6C34878D82A}">
                    <a16:rowId xmlns:a16="http://schemas.microsoft.com/office/drawing/2014/main" val="4255563191"/>
                  </a:ext>
                </a:extLst>
              </a:tr>
              <a:tr h="135414">
                <a:tc>
                  <a:txBody>
                    <a:bodyPr/>
                    <a:lstStyle/>
                    <a:p>
                      <a:pPr algn="r" fontAlgn="ctr"/>
                      <a:r>
                        <a:rPr lang="en-GB" sz="1200" b="0" i="0" u="none" strike="noStrike" dirty="0">
                          <a:solidFill>
                            <a:srgbClr val="000000"/>
                          </a:solidFill>
                          <a:effectLst/>
                          <a:latin typeface="Calibri" panose="020F0502020204030204" pitchFamily="34" charset="0"/>
                        </a:rPr>
                        <a:t>229,802</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l" fontAlgn="ctr"/>
                      <a:r>
                        <a:rPr lang="en-GB" sz="1200" b="0" i="0" u="none" strike="noStrike">
                          <a:solidFill>
                            <a:srgbClr val="000000"/>
                          </a:solidFill>
                          <a:effectLst/>
                          <a:latin typeface="Calibri" panose="020F0502020204030204" pitchFamily="34" charset="0"/>
                        </a:rPr>
                        <a:t>Remeasurements of the net defined benefit liability/(asset)</a:t>
                      </a:r>
                    </a:p>
                  </a:txBody>
                  <a:tcPr marL="85725"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200" b="0" i="0" u="none" strike="noStrike" dirty="0">
                          <a:solidFill>
                            <a:srgbClr val="000000"/>
                          </a:solidFill>
                          <a:effectLst/>
                          <a:latin typeface="Calibri" panose="020F0502020204030204" pitchFamily="34" charset="0"/>
                        </a:rPr>
                        <a:t>(90,095)</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99FF"/>
                    </a:solidFill>
                  </a:tcPr>
                </a:tc>
                <a:extLst>
                  <a:ext uri="{0D108BD9-81ED-4DB2-BD59-A6C34878D82A}">
                    <a16:rowId xmlns:a16="http://schemas.microsoft.com/office/drawing/2014/main" val="435765880"/>
                  </a:ext>
                </a:extLst>
              </a:tr>
              <a:tr h="400209">
                <a:tc>
                  <a:txBody>
                    <a:bodyPr/>
                    <a:lstStyle/>
                    <a:p>
                      <a:pPr algn="r" fontAlgn="ctr"/>
                      <a:r>
                        <a:rPr lang="en-GB" sz="1200" b="0" i="0" u="none" strike="noStrike" dirty="0">
                          <a:solidFill>
                            <a:srgbClr val="000000"/>
                          </a:solidFill>
                          <a:effectLst/>
                          <a:latin typeface="Calibri" panose="020F0502020204030204" pitchFamily="34" charset="0"/>
                        </a:rPr>
                        <a:t>128,502</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l" fontAlgn="ctr"/>
                      <a:r>
                        <a:rPr lang="en-GB" sz="1200" b="0" i="0" u="none" strike="noStrike" dirty="0">
                          <a:solidFill>
                            <a:srgbClr val="000000"/>
                          </a:solidFill>
                          <a:effectLst/>
                          <a:latin typeface="Calibri" panose="020F0502020204030204" pitchFamily="34" charset="0"/>
                        </a:rPr>
                        <a:t>Reversal of items relating to retirement benefits debited or credited to the surplus or deficit on the provision of services in the comprehensive income and expenditure statement</a:t>
                      </a:r>
                    </a:p>
                  </a:txBody>
                  <a:tcPr marL="85725"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200" b="0" i="0" u="none" strike="noStrike" dirty="0">
                          <a:solidFill>
                            <a:srgbClr val="000000"/>
                          </a:solidFill>
                          <a:effectLst/>
                          <a:latin typeface="Calibri" panose="020F0502020204030204" pitchFamily="34" charset="0"/>
                        </a:rPr>
                        <a:t>142,481</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99FF"/>
                    </a:solidFill>
                  </a:tcPr>
                </a:tc>
                <a:extLst>
                  <a:ext uri="{0D108BD9-81ED-4DB2-BD59-A6C34878D82A}">
                    <a16:rowId xmlns:a16="http://schemas.microsoft.com/office/drawing/2014/main" val="1587971474"/>
                  </a:ext>
                </a:extLst>
              </a:tr>
              <a:tr h="314325">
                <a:tc>
                  <a:txBody>
                    <a:bodyPr/>
                    <a:lstStyle/>
                    <a:p>
                      <a:pPr algn="r" fontAlgn="ctr"/>
                      <a:r>
                        <a:rPr lang="en-GB" sz="1200" b="0" i="0" u="none" strike="noStrike" dirty="0">
                          <a:solidFill>
                            <a:srgbClr val="000000"/>
                          </a:solidFill>
                          <a:effectLst/>
                          <a:latin typeface="Calibri" panose="020F0502020204030204" pitchFamily="34" charset="0"/>
                        </a:rPr>
                        <a:t>(74,771)</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FF"/>
                    </a:solidFill>
                  </a:tcPr>
                </a:tc>
                <a:tc>
                  <a:txBody>
                    <a:bodyPr/>
                    <a:lstStyle/>
                    <a:p>
                      <a:pPr algn="l" fontAlgn="ctr"/>
                      <a:r>
                        <a:rPr lang="en-GB" sz="1200" b="0" i="0" u="none" strike="noStrike" dirty="0">
                          <a:solidFill>
                            <a:srgbClr val="000000"/>
                          </a:solidFill>
                          <a:effectLst/>
                          <a:latin typeface="Calibri" panose="020F0502020204030204" pitchFamily="34" charset="0"/>
                        </a:rPr>
                        <a:t>Employer’s contributions to pensions schemes</a:t>
                      </a:r>
                    </a:p>
                  </a:txBody>
                  <a:tcPr marL="85725"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GB" sz="1200" b="0" i="0" u="none" strike="noStrike" dirty="0">
                          <a:solidFill>
                            <a:srgbClr val="000000"/>
                          </a:solidFill>
                          <a:effectLst/>
                          <a:latin typeface="Calibri" panose="020F0502020204030204" pitchFamily="34" charset="0"/>
                        </a:rPr>
                        <a:t>(74,513)</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99FF"/>
                    </a:solidFill>
                  </a:tcPr>
                </a:tc>
                <a:extLst>
                  <a:ext uri="{0D108BD9-81ED-4DB2-BD59-A6C34878D82A}">
                    <a16:rowId xmlns:a16="http://schemas.microsoft.com/office/drawing/2014/main" val="3770937138"/>
                  </a:ext>
                </a:extLst>
              </a:tr>
              <a:tr h="209550">
                <a:tc>
                  <a:txBody>
                    <a:bodyPr/>
                    <a:lstStyle/>
                    <a:p>
                      <a:pPr algn="r" fontAlgn="ctr"/>
                      <a:r>
                        <a:rPr lang="en-GB" sz="1200" b="1" i="0" u="none" strike="noStrike" dirty="0">
                          <a:solidFill>
                            <a:srgbClr val="000000"/>
                          </a:solidFill>
                          <a:effectLst/>
                          <a:latin typeface="Calibri" panose="020F0502020204030204" pitchFamily="34" charset="0"/>
                        </a:rPr>
                        <a:t>2,950,440</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l" fontAlgn="ctr"/>
                      <a:r>
                        <a:rPr lang="en-GB" sz="1200" b="1" i="0" u="none" strike="noStrike">
                          <a:solidFill>
                            <a:srgbClr val="000000"/>
                          </a:solidFill>
                          <a:effectLst/>
                          <a:latin typeface="Calibri" panose="020F0502020204030204" pitchFamily="34" charset="0"/>
                        </a:rPr>
                        <a:t>Balance 31 March</a:t>
                      </a:r>
                    </a:p>
                  </a:txBody>
                  <a:tcPr marL="85725"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1200" b="1" i="0" u="none" strike="noStrike" dirty="0">
                          <a:solidFill>
                            <a:srgbClr val="000000"/>
                          </a:solidFill>
                          <a:effectLst/>
                          <a:latin typeface="Calibri" panose="020F0502020204030204" pitchFamily="34" charset="0"/>
                        </a:rPr>
                        <a:t>2,928,313</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extLst>
                  <a:ext uri="{0D108BD9-81ED-4DB2-BD59-A6C34878D82A}">
                    <a16:rowId xmlns:a16="http://schemas.microsoft.com/office/drawing/2014/main" val="4028502210"/>
                  </a:ext>
                </a:extLst>
              </a:tr>
            </a:tbl>
          </a:graphicData>
        </a:graphic>
      </p:graphicFrame>
      <p:graphicFrame>
        <p:nvGraphicFramePr>
          <p:cNvPr id="3" name="Table 2">
            <a:extLst>
              <a:ext uri="{FF2B5EF4-FFF2-40B4-BE49-F238E27FC236}">
                <a16:creationId xmlns:a16="http://schemas.microsoft.com/office/drawing/2014/main" id="{7AF36C2A-8675-4D04-83A5-FCA83E4D3285}"/>
              </a:ext>
            </a:extLst>
          </p:cNvPr>
          <p:cNvGraphicFramePr>
            <a:graphicFrameLocks noGrp="1"/>
          </p:cNvGraphicFramePr>
          <p:nvPr>
            <p:extLst>
              <p:ext uri="{D42A27DB-BD31-4B8C-83A1-F6EECF244321}">
                <p14:modId xmlns:p14="http://schemas.microsoft.com/office/powerpoint/2010/main" val="2344266486"/>
              </p:ext>
            </p:extLst>
          </p:nvPr>
        </p:nvGraphicFramePr>
        <p:xfrm>
          <a:off x="360509" y="4425156"/>
          <a:ext cx="8931566" cy="2027238"/>
        </p:xfrm>
        <a:graphic>
          <a:graphicData uri="http://schemas.openxmlformats.org/drawingml/2006/table">
            <a:tbl>
              <a:tblPr/>
              <a:tblGrid>
                <a:gridCol w="833028">
                  <a:extLst>
                    <a:ext uri="{9D8B030D-6E8A-4147-A177-3AD203B41FA5}">
                      <a16:colId xmlns:a16="http://schemas.microsoft.com/office/drawing/2014/main" val="4263049108"/>
                    </a:ext>
                  </a:extLst>
                </a:gridCol>
                <a:gridCol w="773549">
                  <a:extLst>
                    <a:ext uri="{9D8B030D-6E8A-4147-A177-3AD203B41FA5}">
                      <a16:colId xmlns:a16="http://schemas.microsoft.com/office/drawing/2014/main" val="2398747410"/>
                    </a:ext>
                  </a:extLst>
                </a:gridCol>
                <a:gridCol w="5956329">
                  <a:extLst>
                    <a:ext uri="{9D8B030D-6E8A-4147-A177-3AD203B41FA5}">
                      <a16:colId xmlns:a16="http://schemas.microsoft.com/office/drawing/2014/main" val="1691877853"/>
                    </a:ext>
                  </a:extLst>
                </a:gridCol>
                <a:gridCol w="715533">
                  <a:extLst>
                    <a:ext uri="{9D8B030D-6E8A-4147-A177-3AD203B41FA5}">
                      <a16:colId xmlns:a16="http://schemas.microsoft.com/office/drawing/2014/main" val="1623330102"/>
                    </a:ext>
                  </a:extLst>
                </a:gridCol>
                <a:gridCol w="653127">
                  <a:extLst>
                    <a:ext uri="{9D8B030D-6E8A-4147-A177-3AD203B41FA5}">
                      <a16:colId xmlns:a16="http://schemas.microsoft.com/office/drawing/2014/main" val="4275193441"/>
                    </a:ext>
                  </a:extLst>
                </a:gridCol>
              </a:tblGrid>
              <a:tr h="323850">
                <a:tc gridSpan="2">
                  <a:txBody>
                    <a:bodyPr/>
                    <a:lstStyle/>
                    <a:p>
                      <a:pPr algn="ctr" fontAlgn="ctr"/>
                      <a:r>
                        <a:rPr lang="en-GB" sz="1200" b="1" i="0" u="none" strike="noStrike" dirty="0">
                          <a:solidFill>
                            <a:srgbClr val="FFFFFF"/>
                          </a:solidFill>
                          <a:effectLst/>
                          <a:latin typeface="Calibri" panose="020F0502020204030204" pitchFamily="34" charset="0"/>
                        </a:rPr>
                        <a:t>31 March 2021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7030A0"/>
                    </a:solidFill>
                  </a:tcPr>
                </a:tc>
                <a:tc hMerge="1">
                  <a:txBody>
                    <a:bodyPr/>
                    <a:lstStyle/>
                    <a:p>
                      <a:endParaRPr lang="en-GB"/>
                    </a:p>
                  </a:txBody>
                  <a:tcPr/>
                </a:tc>
                <a:tc>
                  <a:txBody>
                    <a:bodyPr/>
                    <a:lstStyle/>
                    <a:p>
                      <a:pPr algn="ctr" fontAlgn="ctr"/>
                      <a:r>
                        <a:rPr lang="en-GB" sz="1200" b="1" i="0" u="none" strike="noStrike" dirty="0">
                          <a:solidFill>
                            <a:srgbClr val="FFFFFF"/>
                          </a:solidFill>
                          <a:effectLst/>
                          <a:latin typeface="Calibri" panose="020F0502020204030204" pitchFamily="34" charset="0"/>
                        </a:rPr>
                        <a:t>Accumulated Absence Reserve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7030A0"/>
                    </a:solidFill>
                  </a:tcPr>
                </a:tc>
                <a:tc gridSpan="2">
                  <a:txBody>
                    <a:bodyPr/>
                    <a:lstStyle/>
                    <a:p>
                      <a:pPr algn="ctr" fontAlgn="ctr"/>
                      <a:r>
                        <a:rPr lang="en-GB" sz="1200" b="1" i="0" u="none" strike="noStrike" dirty="0">
                          <a:solidFill>
                            <a:srgbClr val="FFFFFF"/>
                          </a:solidFill>
                          <a:effectLst/>
                          <a:latin typeface="Calibri" panose="020F0502020204030204" pitchFamily="34" charset="0"/>
                        </a:rPr>
                        <a:t>31 March 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7030A0"/>
                    </a:solidFill>
                  </a:tcPr>
                </a:tc>
                <a:tc hMerge="1">
                  <a:txBody>
                    <a:bodyPr/>
                    <a:lstStyle/>
                    <a:p>
                      <a:endParaRPr lang="en-GB"/>
                    </a:p>
                  </a:txBody>
                  <a:tcPr/>
                </a:tc>
                <a:extLst>
                  <a:ext uri="{0D108BD9-81ED-4DB2-BD59-A6C34878D82A}">
                    <a16:rowId xmlns:a16="http://schemas.microsoft.com/office/drawing/2014/main" val="2740822944"/>
                  </a:ext>
                </a:extLst>
              </a:tr>
              <a:tr h="209550">
                <a:tc>
                  <a:txBody>
                    <a:bodyPr/>
                    <a:lstStyle/>
                    <a:p>
                      <a:pPr algn="ctr" fontAlgn="ctr"/>
                      <a:r>
                        <a:rPr lang="en-GB" sz="1200" b="1" i="0" u="none" strike="noStrike" dirty="0">
                          <a:solidFill>
                            <a:srgbClr val="FFFFFF"/>
                          </a:solidFill>
                          <a:effectLst/>
                          <a:latin typeface="Calibri" panose="020F0502020204030204" pitchFamily="34" charset="0"/>
                        </a:rPr>
                        <a:t>£000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ctr"/>
                      <a:r>
                        <a:rPr lang="en-GB" sz="1200" b="1" i="0" u="none" strike="noStrike" dirty="0">
                          <a:solidFill>
                            <a:srgbClr val="FFFFFF"/>
                          </a:solidFill>
                          <a:effectLst/>
                          <a:latin typeface="Calibri" panose="020F0502020204030204" pitchFamily="34" charset="0"/>
                        </a:rPr>
                        <a:t>£000</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GB" sz="1200" b="1" i="0" u="none" strike="noStrike">
                          <a:solidFill>
                            <a:srgbClr val="FFFFFF"/>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GB" sz="1200" b="1" i="0" u="none" strike="noStrike">
                          <a:solidFill>
                            <a:srgbClr val="FFFFFF"/>
                          </a:solidFill>
                          <a:effectLst/>
                          <a:latin typeface="Calibri" panose="020F0502020204030204" pitchFamily="34" charset="0"/>
                        </a:rPr>
                        <a:t>£000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GB" sz="1200" b="1" i="0" u="none" strike="noStrike">
                          <a:solidFill>
                            <a:srgbClr val="FFFFFF"/>
                          </a:solidFill>
                          <a:effectLst/>
                          <a:latin typeface="Calibri" panose="020F0502020204030204" pitchFamily="34" charset="0"/>
                        </a:rPr>
                        <a:t>£000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345712761"/>
                  </a:ext>
                </a:extLst>
              </a:tr>
              <a:tr h="200025">
                <a:tc>
                  <a:txBody>
                    <a:bodyPr/>
                    <a:lstStyle/>
                    <a:p>
                      <a:pPr algn="l" fontAlgn="b"/>
                      <a:r>
                        <a:rPr lang="en-GB" sz="12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CCFF"/>
                    </a:solidFill>
                  </a:tcPr>
                </a:tc>
                <a:tc>
                  <a:txBody>
                    <a:bodyPr/>
                    <a:lstStyle/>
                    <a:p>
                      <a:pPr algn="r" fontAlgn="ctr"/>
                      <a:r>
                        <a:rPr lang="en-GB" sz="1200" b="0" i="0" u="none" strike="noStrike" dirty="0">
                          <a:solidFill>
                            <a:srgbClr val="000000"/>
                          </a:solidFill>
                          <a:effectLst/>
                          <a:latin typeface="Calibri" panose="020F0502020204030204" pitchFamily="34" charset="0"/>
                        </a:rPr>
                        <a:t>3,550</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FF"/>
                    </a:solidFill>
                  </a:tcPr>
                </a:tc>
                <a:tc>
                  <a:txBody>
                    <a:bodyPr/>
                    <a:lstStyle/>
                    <a:p>
                      <a:pPr algn="l" fontAlgn="ctr"/>
                      <a:r>
                        <a:rPr lang="en-GB" sz="1200" b="1" i="0" u="none" strike="noStrike">
                          <a:solidFill>
                            <a:srgbClr val="000000"/>
                          </a:solidFill>
                          <a:effectLst/>
                          <a:latin typeface="Calibri" panose="020F0502020204030204" pitchFamily="34" charset="0"/>
                        </a:rPr>
                        <a:t>Balance 1 April</a:t>
                      </a:r>
                    </a:p>
                  </a:txBody>
                  <a:tcPr marL="85725"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endParaRPr lang="en-GB" sz="1200" b="0" i="0" u="none" strike="noStrike" dirty="0">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99FF"/>
                    </a:solidFill>
                  </a:tcPr>
                </a:tc>
                <a:tc>
                  <a:txBody>
                    <a:bodyPr/>
                    <a:lstStyle/>
                    <a:p>
                      <a:pPr algn="r" fontAlgn="ctr"/>
                      <a:r>
                        <a:rPr lang="en-GB" sz="1200" b="0" i="0" u="none" strike="noStrike" dirty="0">
                          <a:solidFill>
                            <a:srgbClr val="000000"/>
                          </a:solidFill>
                          <a:effectLst/>
                          <a:latin typeface="Calibri" panose="020F0502020204030204" pitchFamily="34" charset="0"/>
                        </a:rPr>
                        <a:t>4,260</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99FF"/>
                    </a:solidFill>
                  </a:tcPr>
                </a:tc>
                <a:extLst>
                  <a:ext uri="{0D108BD9-81ED-4DB2-BD59-A6C34878D82A}">
                    <a16:rowId xmlns:a16="http://schemas.microsoft.com/office/drawing/2014/main" val="923957006"/>
                  </a:ext>
                </a:extLst>
              </a:tr>
              <a:tr h="242094">
                <a:tc>
                  <a:txBody>
                    <a:bodyPr/>
                    <a:lstStyle/>
                    <a:p>
                      <a:pPr algn="r" fontAlgn="ctr"/>
                      <a:r>
                        <a:rPr lang="en-GB" sz="1200" b="0" i="0" u="none" strike="noStrike" dirty="0">
                          <a:solidFill>
                            <a:srgbClr val="000000"/>
                          </a:solidFill>
                          <a:effectLst/>
                          <a:latin typeface="Calibri" panose="020F0502020204030204" pitchFamily="34" charset="0"/>
                        </a:rPr>
                        <a:t>(3,550) </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l" fontAlgn="b"/>
                      <a:r>
                        <a:rPr lang="en-GB" sz="12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l" fontAlgn="t"/>
                      <a:r>
                        <a:rPr lang="en-GB" sz="1200" b="0" i="0" u="none" strike="noStrike" dirty="0">
                          <a:solidFill>
                            <a:srgbClr val="000000"/>
                          </a:solidFill>
                          <a:effectLst/>
                          <a:latin typeface="Calibri" panose="020F0502020204030204" pitchFamily="34" charset="0"/>
                        </a:rPr>
                        <a:t>Settlement or cancellation of accrual made at the end of the preceding year</a:t>
                      </a:r>
                    </a:p>
                  </a:txBody>
                  <a:tcPr marL="85725"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200" b="0" i="0" u="none" strike="noStrike" dirty="0">
                          <a:solidFill>
                            <a:srgbClr val="000000"/>
                          </a:solidFill>
                          <a:effectLst/>
                          <a:latin typeface="Calibri" panose="020F0502020204030204" pitchFamily="34" charset="0"/>
                        </a:rPr>
                        <a:t>(4,260)</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99FF"/>
                    </a:solidFill>
                  </a:tcPr>
                </a:tc>
                <a:tc>
                  <a:txBody>
                    <a:bodyPr/>
                    <a:lstStyle/>
                    <a:p>
                      <a:pPr algn="l" fontAlgn="b"/>
                      <a:endParaRPr lang="en-GB" sz="12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99FF"/>
                    </a:solidFill>
                  </a:tcPr>
                </a:tc>
                <a:extLst>
                  <a:ext uri="{0D108BD9-81ED-4DB2-BD59-A6C34878D82A}">
                    <a16:rowId xmlns:a16="http://schemas.microsoft.com/office/drawing/2014/main" val="3823150332"/>
                  </a:ext>
                </a:extLst>
              </a:tr>
              <a:tr h="209550">
                <a:tc>
                  <a:txBody>
                    <a:bodyPr/>
                    <a:lstStyle/>
                    <a:p>
                      <a:pPr algn="r" fontAlgn="ctr"/>
                      <a:r>
                        <a:rPr lang="en-GB" sz="1200" b="0" i="0" u="none" strike="noStrike" dirty="0">
                          <a:solidFill>
                            <a:srgbClr val="000000"/>
                          </a:solidFill>
                          <a:effectLst/>
                          <a:latin typeface="Calibri" panose="020F0502020204030204" pitchFamily="34" charset="0"/>
                        </a:rPr>
                        <a:t>4,260</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CFF"/>
                    </a:solidFill>
                  </a:tcPr>
                </a:tc>
                <a:tc>
                  <a:txBody>
                    <a:bodyPr/>
                    <a:lstStyle/>
                    <a:p>
                      <a:pPr algn="l" fontAlgn="b"/>
                      <a:r>
                        <a:rPr lang="en-GB" sz="12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l" fontAlgn="t"/>
                      <a:r>
                        <a:rPr lang="en-GB" sz="1200" b="0" i="0" u="none" strike="noStrike" dirty="0">
                          <a:solidFill>
                            <a:srgbClr val="000000"/>
                          </a:solidFill>
                          <a:effectLst/>
                          <a:latin typeface="Calibri" panose="020F0502020204030204" pitchFamily="34" charset="0"/>
                        </a:rPr>
                        <a:t>Amounts accrued at 31 March 2022</a:t>
                      </a:r>
                    </a:p>
                  </a:txBody>
                  <a:tcPr marL="85725"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200" b="0" i="0" u="none" strike="noStrike" dirty="0">
                          <a:solidFill>
                            <a:srgbClr val="000000"/>
                          </a:solidFill>
                          <a:effectLst/>
                          <a:latin typeface="Calibri" panose="020F0502020204030204" pitchFamily="34" charset="0"/>
                        </a:rPr>
                        <a:t>4,408</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C99FF"/>
                    </a:solidFill>
                  </a:tcPr>
                </a:tc>
                <a:tc>
                  <a:txBody>
                    <a:bodyPr/>
                    <a:lstStyle/>
                    <a:p>
                      <a:pPr algn="l" fontAlgn="b"/>
                      <a:endParaRPr lang="en-GB" sz="1200" b="0" i="0" u="none" strike="noStrike" dirty="0">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99FF"/>
                    </a:solidFill>
                  </a:tcPr>
                </a:tc>
                <a:extLst>
                  <a:ext uri="{0D108BD9-81ED-4DB2-BD59-A6C34878D82A}">
                    <a16:rowId xmlns:a16="http://schemas.microsoft.com/office/drawing/2014/main" val="1901753855"/>
                  </a:ext>
                </a:extLst>
              </a:tr>
              <a:tr h="632619">
                <a:tc>
                  <a:txBody>
                    <a:bodyPr/>
                    <a:lstStyle/>
                    <a:p>
                      <a:pPr algn="l" fontAlgn="b"/>
                      <a:r>
                        <a:rPr lang="en-GB" sz="12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r" fontAlgn="ctr"/>
                      <a:r>
                        <a:rPr lang="en-GB" sz="1200" b="0" i="0" u="none" strike="noStrike" dirty="0">
                          <a:solidFill>
                            <a:srgbClr val="000000"/>
                          </a:solidFill>
                          <a:effectLst/>
                          <a:latin typeface="Calibri" panose="020F0502020204030204" pitchFamily="34" charset="0"/>
                        </a:rPr>
                        <a:t>710</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FF"/>
                    </a:solidFill>
                  </a:tcPr>
                </a:tc>
                <a:tc>
                  <a:txBody>
                    <a:bodyPr/>
                    <a:lstStyle/>
                    <a:p>
                      <a:pPr algn="l" fontAlgn="t"/>
                      <a:r>
                        <a:rPr lang="en-GB" sz="1200" b="0" i="0" u="none" strike="noStrike" dirty="0">
                          <a:solidFill>
                            <a:srgbClr val="000000"/>
                          </a:solidFill>
                          <a:effectLst/>
                          <a:latin typeface="Calibri" panose="020F0502020204030204" pitchFamily="34" charset="0"/>
                        </a:rPr>
                        <a:t>Amount by which officer remuneration charged to the comprehensive income and expenditure statement on an accruals basis is different from remuneration chargeable in the year in accordance with statutory requirements</a:t>
                      </a:r>
                    </a:p>
                  </a:txBody>
                  <a:tcPr marL="85725"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endParaRPr lang="en-GB" sz="1200" b="0" i="0" u="none" strike="noStrike" dirty="0">
                        <a:solidFill>
                          <a:srgbClr val="000000"/>
                        </a:solidFill>
                        <a:effectLst/>
                        <a:latin typeface="Calibri" panose="020F0502020204030204" pitchFamily="34" charset="0"/>
                      </a:endParaRP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r" fontAlgn="ctr"/>
                      <a:r>
                        <a:rPr lang="en-GB" sz="1200" b="0" i="0" u="none" strike="noStrike" dirty="0">
                          <a:solidFill>
                            <a:srgbClr val="000000"/>
                          </a:solidFill>
                          <a:effectLst/>
                          <a:latin typeface="Calibri" panose="020F0502020204030204" pitchFamily="34" charset="0"/>
                        </a:rPr>
                        <a:t>147</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99FF"/>
                    </a:solidFill>
                  </a:tcPr>
                </a:tc>
                <a:extLst>
                  <a:ext uri="{0D108BD9-81ED-4DB2-BD59-A6C34878D82A}">
                    <a16:rowId xmlns:a16="http://schemas.microsoft.com/office/drawing/2014/main" val="2574797192"/>
                  </a:ext>
                </a:extLst>
              </a:tr>
              <a:tr h="209550">
                <a:tc>
                  <a:txBody>
                    <a:bodyPr/>
                    <a:lstStyle/>
                    <a:p>
                      <a:pPr algn="l" fontAlgn="b"/>
                      <a:r>
                        <a:rPr lang="en-GB" sz="12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r" fontAlgn="b"/>
                      <a:r>
                        <a:rPr lang="en-GB" sz="1200" b="1" i="0" u="none" strike="noStrike" dirty="0">
                          <a:solidFill>
                            <a:srgbClr val="000000"/>
                          </a:solidFill>
                          <a:effectLst/>
                          <a:latin typeface="Calibri" panose="020F0502020204030204" pitchFamily="34" charset="0"/>
                        </a:rPr>
                        <a:t>4,260</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l" fontAlgn="t"/>
                      <a:r>
                        <a:rPr lang="en-GB" sz="1200" b="1" i="0" u="none" strike="noStrike" dirty="0">
                          <a:solidFill>
                            <a:srgbClr val="000000"/>
                          </a:solidFill>
                          <a:effectLst/>
                          <a:latin typeface="Calibri" panose="020F0502020204030204" pitchFamily="34" charset="0"/>
                        </a:rPr>
                        <a:t>Balance at 31 March</a:t>
                      </a:r>
                    </a:p>
                  </a:txBody>
                  <a:tcPr marL="85725"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12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r" fontAlgn="b"/>
                      <a:r>
                        <a:rPr lang="en-GB" sz="1200" b="1" i="0" u="none" strike="noStrike" dirty="0">
                          <a:solidFill>
                            <a:srgbClr val="000000"/>
                          </a:solidFill>
                          <a:effectLst/>
                          <a:latin typeface="Calibri" panose="020F0502020204030204" pitchFamily="34" charset="0"/>
                        </a:rPr>
                        <a:t>4,408</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extLst>
                  <a:ext uri="{0D108BD9-81ED-4DB2-BD59-A6C34878D82A}">
                    <a16:rowId xmlns:a16="http://schemas.microsoft.com/office/drawing/2014/main" val="3598219334"/>
                  </a:ext>
                </a:extLst>
              </a:tr>
            </a:tbl>
          </a:graphicData>
        </a:graphic>
      </p:graphicFrame>
    </p:spTree>
    <p:extLst>
      <p:ext uri="{BB962C8B-B14F-4D97-AF65-F5344CB8AC3E}">
        <p14:creationId xmlns:p14="http://schemas.microsoft.com/office/powerpoint/2010/main" val="16884870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71888" y="0"/>
            <a:ext cx="338554" cy="6876000"/>
          </a:xfrm>
          <a:prstGeom prst="rect">
            <a:avLst/>
          </a:prstGeom>
          <a:solidFill>
            <a:srgbClr val="7030A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NOTES TO THE ACCOUNTS       </a:t>
            </a:r>
            <a:r>
              <a:rPr lang="en-GB" sz="1000" b="1" dirty="0">
                <a:solidFill>
                  <a:schemeClr val="bg1"/>
                </a:solidFill>
              </a:rPr>
              <a:t>|       STATEMENT OF ACCOUNTS – 2021-22</a:t>
            </a:r>
            <a:endParaRPr lang="en-GB" sz="1000" dirty="0">
              <a:solidFill>
                <a:schemeClr val="bg1"/>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4" y="6356358"/>
            <a:ext cx="319551" cy="365125"/>
          </a:xfrm>
        </p:spPr>
        <p:txBody>
          <a:bodyPr vert="horz"/>
          <a:lstStyle/>
          <a:p>
            <a:fld id="{97D3BC75-7245-4D53-964E-6D1A27AF082C}" type="slidenum">
              <a:rPr lang="en-GB" sz="1000" smtClean="0">
                <a:solidFill>
                  <a:schemeClr val="bg1"/>
                </a:solidFill>
              </a:rPr>
              <a:t>66</a:t>
            </a:fld>
            <a:endParaRPr lang="en-GB" sz="1000" dirty="0">
              <a:solidFill>
                <a:schemeClr val="bg1"/>
              </a:solidFill>
            </a:endParaRPr>
          </a:p>
        </p:txBody>
      </p:sp>
      <p:graphicFrame>
        <p:nvGraphicFramePr>
          <p:cNvPr id="5" name="Table 4">
            <a:extLst>
              <a:ext uri="{FF2B5EF4-FFF2-40B4-BE49-F238E27FC236}">
                <a16:creationId xmlns:a16="http://schemas.microsoft.com/office/drawing/2014/main" id="{4E56888E-3048-4B03-ABB3-6205C656645A}"/>
              </a:ext>
            </a:extLst>
          </p:cNvPr>
          <p:cNvGraphicFramePr>
            <a:graphicFrameLocks noGrp="1"/>
          </p:cNvGraphicFramePr>
          <p:nvPr>
            <p:extLst>
              <p:ext uri="{D42A27DB-BD31-4B8C-83A1-F6EECF244321}">
                <p14:modId xmlns:p14="http://schemas.microsoft.com/office/powerpoint/2010/main" val="3023535057"/>
              </p:ext>
            </p:extLst>
          </p:nvPr>
        </p:nvGraphicFramePr>
        <p:xfrm>
          <a:off x="370035" y="558228"/>
          <a:ext cx="8931567" cy="5904240"/>
        </p:xfrm>
        <a:graphic>
          <a:graphicData uri="http://schemas.openxmlformats.org/drawingml/2006/table">
            <a:tbl>
              <a:tblPr firstRow="1" bandRow="1">
                <a:tableStyleId>{2D5ABB26-0587-4C30-8999-92F81FD0307C}</a:tableStyleId>
              </a:tblPr>
              <a:tblGrid>
                <a:gridCol w="2977189">
                  <a:extLst>
                    <a:ext uri="{9D8B030D-6E8A-4147-A177-3AD203B41FA5}">
                      <a16:colId xmlns:a16="http://schemas.microsoft.com/office/drawing/2014/main" val="2868856792"/>
                    </a:ext>
                  </a:extLst>
                </a:gridCol>
                <a:gridCol w="2977189">
                  <a:extLst>
                    <a:ext uri="{9D8B030D-6E8A-4147-A177-3AD203B41FA5}">
                      <a16:colId xmlns:a16="http://schemas.microsoft.com/office/drawing/2014/main" val="1651142004"/>
                    </a:ext>
                  </a:extLst>
                </a:gridCol>
                <a:gridCol w="2977189">
                  <a:extLst>
                    <a:ext uri="{9D8B030D-6E8A-4147-A177-3AD203B41FA5}">
                      <a16:colId xmlns:a16="http://schemas.microsoft.com/office/drawing/2014/main" val="547597477"/>
                    </a:ext>
                  </a:extLst>
                </a:gridCol>
              </a:tblGrid>
              <a:tr h="0">
                <a:tc>
                  <a:txBody>
                    <a:bodyPr/>
                    <a:lstStyle/>
                    <a:p>
                      <a:endParaRPr lang="en-GB" sz="400" dirty="0">
                        <a:solidFill>
                          <a:srgbClr val="002060"/>
                        </a:solidFill>
                        <a:latin typeface="Verdana" panose="020B0604030504040204" pitchFamily="34" charset="0"/>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400" dirty="0">
                        <a:latin typeface="Verdana" panose="020B0604030504040204" pitchFamily="34" charset="0"/>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400" dirty="0">
                        <a:latin typeface="Verdana" panose="020B0604030504040204" pitchFamily="34" charset="0"/>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8336446"/>
                  </a:ext>
                </a:extLst>
              </a:tr>
              <a:tr h="360000">
                <a:tc gridSpan="2">
                  <a:txBody>
                    <a:bodyPr/>
                    <a:lstStyle/>
                    <a:p>
                      <a:pPr marL="0" indent="0">
                        <a:buFont typeface="+mj-lt"/>
                        <a:buNone/>
                      </a:pPr>
                      <a:r>
                        <a:rPr lang="en-GB" sz="1400" b="1" dirty="0">
                          <a:solidFill>
                            <a:srgbClr val="7030A0"/>
                          </a:solidFill>
                          <a:latin typeface="+mn-lt"/>
                          <a:ea typeface="Verdana" panose="020B0604030504040204" pitchFamily="34" charset="0"/>
                          <a:cs typeface="Arial" panose="020B0604020202020204" pitchFamily="34" charset="0"/>
                        </a:rPr>
                        <a:t>Note 18 – External Audit Costs</a:t>
                      </a: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200" b="1" dirty="0">
                        <a:solidFill>
                          <a:srgbClr val="002060"/>
                        </a:solidFill>
                        <a:latin typeface="+mn-lt"/>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mj-lt"/>
                        <a:buNone/>
                      </a:pPr>
                      <a:endParaRPr lang="en-GB" sz="1400" b="1" dirty="0">
                        <a:solidFill>
                          <a:srgbClr val="002060"/>
                        </a:solidFill>
                        <a:latin typeface="Arial" panose="020B0604020202020204" pitchFamily="34" charset="0"/>
                        <a:ea typeface="Verdana" panose="020B0604030504040204" pitchFamily="34" charset="0"/>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1682969"/>
                  </a:ext>
                </a:extLst>
              </a:tr>
              <a:tr h="556977">
                <a:tc>
                  <a:txBody>
                    <a:bodyPr/>
                    <a:lstStyle/>
                    <a:p>
                      <a:pPr algn="just">
                        <a:lnSpc>
                          <a:spcPct val="100000"/>
                        </a:lnSpc>
                        <a:spcBef>
                          <a:spcPts val="0"/>
                        </a:spcBef>
                        <a:spcAft>
                          <a:spcPts val="600"/>
                        </a:spcAft>
                      </a:pPr>
                      <a:r>
                        <a:rPr lang="en-GB" sz="1200" kern="1200" dirty="0">
                          <a:solidFill>
                            <a:schemeClr val="tx1"/>
                          </a:solidFill>
                          <a:effectLst/>
                          <a:latin typeface="+mn-lt"/>
                          <a:ea typeface="+mn-ea"/>
                          <a:cs typeface="Arial" panose="020B0604020202020204" pitchFamily="34" charset="0"/>
                        </a:rPr>
                        <a:t>Ernst and Young LLP are the appointed external auditors. </a:t>
                      </a:r>
                      <a:endParaRPr lang="en-GB" sz="1200" b="0" dirty="0">
                        <a:solidFill>
                          <a:schemeClr val="tx1"/>
                        </a:solidFill>
                        <a:latin typeface="+mn-lt"/>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just" defTabSz="914400" rtl="0" eaLnBrk="1" fontAlgn="auto" latinLnBrk="0" hangingPunct="1">
                        <a:lnSpc>
                          <a:spcPct val="100000"/>
                        </a:lnSpc>
                        <a:spcBef>
                          <a:spcPts val="0"/>
                        </a:spcBef>
                        <a:spcAft>
                          <a:spcPts val="600"/>
                        </a:spcAft>
                        <a:buClrTx/>
                        <a:buSzTx/>
                        <a:buFontTx/>
                        <a:buNone/>
                        <a:tabLst/>
                        <a:defRPr/>
                      </a:pPr>
                      <a:r>
                        <a:rPr lang="en-GB" sz="1200" kern="1200" dirty="0">
                          <a:solidFill>
                            <a:schemeClr val="tx1"/>
                          </a:solidFill>
                          <a:effectLst/>
                          <a:latin typeface="+mn-lt"/>
                          <a:ea typeface="+mn-ea"/>
                          <a:cs typeface="Arial" panose="020B0604020202020204" pitchFamily="34" charset="0"/>
                        </a:rPr>
                        <a:t>The accrued cost is £0</a:t>
                      </a:r>
                      <a:r>
                        <a:rPr lang="en-GB" sz="1200" b="0" kern="1200" dirty="0">
                          <a:solidFill>
                            <a:schemeClr val="tx1"/>
                          </a:solidFill>
                          <a:effectLst/>
                          <a:latin typeface="+mn-lt"/>
                          <a:ea typeface="+mn-ea"/>
                          <a:cs typeface="Arial" panose="020B0604020202020204" pitchFamily="34" charset="0"/>
                        </a:rPr>
                        <a:t>.069m </a:t>
                      </a:r>
                      <a:r>
                        <a:rPr lang="en-GB" sz="1200" kern="1200" dirty="0">
                          <a:solidFill>
                            <a:schemeClr val="tx1"/>
                          </a:solidFill>
                          <a:effectLst/>
                          <a:latin typeface="+mn-lt"/>
                          <a:ea typeface="+mn-ea"/>
                          <a:cs typeface="Arial" panose="020B0604020202020204" pitchFamily="34" charset="0"/>
                        </a:rPr>
                        <a:t>(£0.069m accrued in 2020-21), but due to delays in the production of the accounts and increased external audit scrutiny, these costs may be increased once the audit of accounts has been completed. </a:t>
                      </a: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GB" sz="1200" kern="1200" dirty="0">
                          <a:solidFill>
                            <a:schemeClr val="tx1"/>
                          </a:solidFill>
                          <a:effectLst/>
                          <a:latin typeface="+mn-lt"/>
                          <a:ea typeface="+mn-ea"/>
                          <a:cs typeface="Arial" panose="020B0604020202020204" pitchFamily="34" charset="0"/>
                        </a:rPr>
                        <a:t>As these figures are not material, any additional costs will be charged to the financial year in which they are paid and the accounts will not be updated for the payments.</a:t>
                      </a: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5890908"/>
                  </a:ext>
                </a:extLst>
              </a:tr>
              <a:tr h="360000">
                <a:tc gridSpan="3">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GB" sz="1400" b="1" dirty="0">
                          <a:solidFill>
                            <a:srgbClr val="7030A0"/>
                          </a:solidFill>
                          <a:latin typeface="+mn-lt"/>
                          <a:ea typeface="Verdana" panose="020B0604030504040204" pitchFamily="34" charset="0"/>
                          <a:cs typeface="Arial" panose="020B0604020202020204" pitchFamily="34" charset="0"/>
                        </a:rPr>
                        <a:t>Note 19 – Defined Benefit Pension Scheme</a:t>
                      </a: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just">
                        <a:lnSpc>
                          <a:spcPct val="100000"/>
                        </a:lnSpc>
                        <a:spcBef>
                          <a:spcPts val="0"/>
                        </a:spcBef>
                        <a:spcAft>
                          <a:spcPts val="600"/>
                        </a:spcAft>
                      </a:pPr>
                      <a:endParaRPr lang="en-GB" sz="1200" kern="1200" dirty="0">
                        <a:solidFill>
                          <a:schemeClr val="tx1"/>
                        </a:solidFill>
                        <a:effectLst/>
                        <a:latin typeface="+mn-lt"/>
                        <a:ea typeface="+mn-ea"/>
                        <a:cs typeface="+mn-cs"/>
                      </a:endParaRPr>
                    </a:p>
                  </a:txBody>
                  <a:tcPr marT="36000" marB="36000">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w="6350" cap="flat" cmpd="sng" algn="ctr">
                      <a:solidFill>
                        <a:srgbClr val="C4591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just">
                        <a:lnSpc>
                          <a:spcPct val="100000"/>
                        </a:lnSpc>
                        <a:spcBef>
                          <a:spcPts val="0"/>
                        </a:spcBef>
                        <a:spcAft>
                          <a:spcPts val="600"/>
                        </a:spcAft>
                      </a:pPr>
                      <a:endParaRPr lang="en-GB" sz="1200" b="1" dirty="0">
                        <a:solidFill>
                          <a:schemeClr val="tx1">
                            <a:lumMod val="50000"/>
                            <a:lumOff val="50000"/>
                          </a:schemeClr>
                        </a:solidFill>
                        <a:latin typeface="+mn-lt"/>
                        <a:cs typeface="Arial" panose="020B0604020202020204" pitchFamily="34" charset="0"/>
                      </a:endParaRPr>
                    </a:p>
                  </a:txBody>
                  <a:tcPr marT="36000" marB="36000">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w="6350" cap="flat" cmpd="sng" algn="ctr">
                      <a:solidFill>
                        <a:srgbClr val="C4591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4439148"/>
                  </a:ext>
                </a:extLst>
              </a:tr>
              <a:tr h="758506">
                <a:tc>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GB" sz="1200" kern="1200" dirty="0">
                          <a:solidFill>
                            <a:schemeClr val="tx1"/>
                          </a:solidFill>
                          <a:effectLst/>
                          <a:latin typeface="+mn-lt"/>
                          <a:ea typeface="+mn-ea"/>
                          <a:cs typeface="Arial" panose="020B0604020202020204" pitchFamily="34" charset="0"/>
                        </a:rPr>
                        <a:t>The employer makes contributions towards the cost of post-employment benefits. Although these benefits will not actually be payable until employees retire, the value of this is included within the CIES. The total value of the liability is carried on the Balance Sheet. The statutory arrangements ensure that funding will meet payments. Actuarial gains and losses are charged to the Pension Reserve.</a:t>
                      </a:r>
                    </a:p>
                    <a:p>
                      <a:pPr marL="0" marR="0" lvl="0" indent="0" algn="just" defTabSz="914400" rtl="0" eaLnBrk="1" fontAlgn="auto" latinLnBrk="0" hangingPunct="1">
                        <a:lnSpc>
                          <a:spcPct val="100000"/>
                        </a:lnSpc>
                        <a:spcBef>
                          <a:spcPts val="0"/>
                        </a:spcBef>
                        <a:spcAft>
                          <a:spcPts val="600"/>
                        </a:spcAft>
                        <a:buClrTx/>
                        <a:buSzTx/>
                        <a:buFontTx/>
                        <a:buNone/>
                        <a:tabLst/>
                        <a:defRPr/>
                      </a:pPr>
                      <a:r>
                        <a:rPr lang="en-GB" sz="1200" kern="1200" dirty="0">
                          <a:solidFill>
                            <a:schemeClr val="tx1"/>
                          </a:solidFill>
                          <a:effectLst/>
                          <a:latin typeface="+mn-lt"/>
                          <a:ea typeface="+mn-ea"/>
                          <a:cs typeface="Arial" panose="020B0604020202020204" pitchFamily="34" charset="0"/>
                        </a:rPr>
                        <a:t>Full pensions notes are included within the Group accounts. </a:t>
                      </a:r>
                      <a:r>
                        <a:rPr lang="en-GB" sz="1200" b="0" kern="1200" dirty="0">
                          <a:solidFill>
                            <a:schemeClr val="tx1"/>
                          </a:solidFill>
                          <a:effectLst/>
                          <a:latin typeface="+mn-lt"/>
                          <a:ea typeface="+mn-ea"/>
                          <a:cs typeface="Arial" panose="020B0604020202020204" pitchFamily="34" charset="0"/>
                        </a:rPr>
                        <a:t>Summary</a:t>
                      </a:r>
                      <a:r>
                        <a:rPr lang="en-GB" sz="1200" b="0" kern="1200" baseline="0" dirty="0">
                          <a:solidFill>
                            <a:schemeClr val="tx1"/>
                          </a:solidFill>
                          <a:effectLst/>
                          <a:latin typeface="+mn-lt"/>
                          <a:ea typeface="+mn-ea"/>
                          <a:cs typeface="Arial" panose="020B0604020202020204" pitchFamily="34" charset="0"/>
                        </a:rPr>
                        <a:t> i</a:t>
                      </a:r>
                      <a:r>
                        <a:rPr lang="en-GB" sz="1200" b="0" kern="1200" dirty="0">
                          <a:solidFill>
                            <a:schemeClr val="tx1"/>
                          </a:solidFill>
                          <a:effectLst/>
                          <a:latin typeface="+mn-lt"/>
                          <a:ea typeface="+mn-ea"/>
                          <a:cs typeface="Arial" panose="020B0604020202020204" pitchFamily="34" charset="0"/>
                        </a:rPr>
                        <a:t>nformation relating to the Chief Constable entity is included here. The Chief</a:t>
                      </a:r>
                      <a:r>
                        <a:rPr lang="en-GB" sz="1200" b="0" kern="1200" baseline="0" dirty="0">
                          <a:solidFill>
                            <a:schemeClr val="tx1"/>
                          </a:solidFill>
                          <a:effectLst/>
                          <a:latin typeface="+mn-lt"/>
                          <a:ea typeface="+mn-ea"/>
                          <a:cs typeface="Arial" panose="020B0604020202020204" pitchFamily="34" charset="0"/>
                        </a:rPr>
                        <a:t> Constable information is extracted on a pro rata basis.</a:t>
                      </a:r>
                      <a:endParaRPr lang="en-GB" sz="1200" b="0" dirty="0">
                        <a:solidFill>
                          <a:schemeClr val="tx1">
                            <a:lumMod val="50000"/>
                            <a:lumOff val="50000"/>
                          </a:schemeClr>
                        </a:solidFill>
                        <a:latin typeface="+mn-lt"/>
                        <a:cs typeface="Arial" panose="020B0604020202020204" pitchFamily="34"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r>
                        <a:rPr lang="en-GB" sz="1200" kern="1200" dirty="0">
                          <a:solidFill>
                            <a:schemeClr val="tx1"/>
                          </a:solidFill>
                          <a:effectLst/>
                          <a:latin typeface="+mn-lt"/>
                          <a:ea typeface="+mn-ea"/>
                          <a:cs typeface="Arial" panose="020B0604020202020204" pitchFamily="34" charset="0"/>
                        </a:rPr>
                        <a:t>Employees are members of two separate defined benefits pension schemes providing retirement lump sums and pensions, earned whilst employed by the Group. There is a scheme for staff and one for officers.</a:t>
                      </a: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u="sng" kern="1200" dirty="0">
                          <a:solidFill>
                            <a:schemeClr val="tx1"/>
                          </a:solidFill>
                          <a:effectLst/>
                          <a:latin typeface="+mn-lt"/>
                          <a:ea typeface="+mn-ea"/>
                          <a:cs typeface="Arial" panose="020B0604020202020204" pitchFamily="34" charset="0"/>
                        </a:rPr>
                        <a:t>The Local Government Pensions Scheme:</a:t>
                      </a:r>
                    </a:p>
                    <a:p>
                      <a:pPr marL="0" marR="0" lvl="0" indent="0" algn="just" defTabSz="914400" rtl="0" eaLnBrk="1" fontAlgn="auto" latinLnBrk="0" hangingPunct="1">
                        <a:lnSpc>
                          <a:spcPct val="100000"/>
                        </a:lnSpc>
                        <a:spcBef>
                          <a:spcPts val="0"/>
                        </a:spcBef>
                        <a:spcAft>
                          <a:spcPts val="600"/>
                        </a:spcAft>
                        <a:buClrTx/>
                        <a:buSzTx/>
                        <a:buFontTx/>
                        <a:buNone/>
                        <a:tabLst/>
                        <a:defRPr/>
                      </a:pPr>
                      <a:r>
                        <a:rPr lang="en-GB" sz="1200" kern="1200" dirty="0">
                          <a:solidFill>
                            <a:schemeClr val="tx1"/>
                          </a:solidFill>
                          <a:effectLst/>
                          <a:latin typeface="+mn-lt"/>
                          <a:ea typeface="+mn-ea"/>
                          <a:cs typeface="Arial" panose="020B0604020202020204" pitchFamily="34" charset="0"/>
                        </a:rPr>
                        <a:t>The Local Government Pensions Scheme (LGPS) for staff is administered by Nottinghamshire County Council. This is a funded scheme, meaning that the Group and employees pay contributions into a fund, calculated at a level intended to balance the pension liabilities with investment assets. This scheme is a multi-employer scheme and the underlying assets and liabilities cannot be directly identified with individual employers. Therefore assets and liabilities are incorporated within these accounts on an apportioned basis</a:t>
                      </a:r>
                      <a:r>
                        <a:rPr lang="en-GB" sz="1200" kern="1200" baseline="0" dirty="0">
                          <a:solidFill>
                            <a:schemeClr val="tx1"/>
                          </a:solidFill>
                          <a:effectLst/>
                          <a:latin typeface="+mn-lt"/>
                          <a:ea typeface="+mn-ea"/>
                          <a:cs typeface="Arial" panose="020B0604020202020204" pitchFamily="34" charset="0"/>
                        </a:rPr>
                        <a:t> at</a:t>
                      </a:r>
                      <a:r>
                        <a:rPr lang="en-GB" sz="1200" kern="1200" dirty="0">
                          <a:solidFill>
                            <a:schemeClr val="tx1"/>
                          </a:solidFill>
                          <a:effectLst/>
                          <a:latin typeface="+mn-lt"/>
                          <a:ea typeface="+mn-ea"/>
                          <a:cs typeface="Arial" panose="020B0604020202020204" pitchFamily="34" charset="0"/>
                        </a:rPr>
                        <a:t> fair value. The figures are calculated by Barnett Waddingham (Actuaries), based on membership data as at 31 March 2022 for members receiving funded benefits and for any members receiving unfunded benefits. </a:t>
                      </a: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u="sng" kern="1200" dirty="0">
                          <a:solidFill>
                            <a:schemeClr val="tx1"/>
                          </a:solidFill>
                          <a:effectLst/>
                          <a:latin typeface="+mn-lt"/>
                          <a:ea typeface="+mn-ea"/>
                          <a:cs typeface="Arial" panose="020B0604020202020204" pitchFamily="34" charset="0"/>
                        </a:rPr>
                        <a:t>The Police Pension Scheme:</a:t>
                      </a:r>
                    </a:p>
                    <a:p>
                      <a:pPr marL="0" marR="0" lvl="0" indent="0" algn="just" defTabSz="914400" rtl="0" eaLnBrk="1" fontAlgn="auto" latinLnBrk="0" hangingPunct="1">
                        <a:lnSpc>
                          <a:spcPct val="100000"/>
                        </a:lnSpc>
                        <a:spcBef>
                          <a:spcPts val="0"/>
                        </a:spcBef>
                        <a:spcAft>
                          <a:spcPts val="600"/>
                        </a:spcAft>
                        <a:buClrTx/>
                        <a:buSzTx/>
                        <a:buFontTx/>
                        <a:buNone/>
                        <a:tabLst/>
                        <a:defRPr/>
                      </a:pPr>
                      <a:r>
                        <a:rPr lang="en-GB" sz="1200" kern="1200" dirty="0">
                          <a:solidFill>
                            <a:schemeClr val="tx1"/>
                          </a:solidFill>
                          <a:effectLst/>
                          <a:latin typeface="+mn-lt"/>
                          <a:ea typeface="+mn-ea"/>
                          <a:cs typeface="Arial" panose="020B0604020202020204" pitchFamily="34" charset="0"/>
                        </a:rPr>
                        <a:t>The Police Pension Scheme for police officers is an unfunded scheme, meaning that there are no investment assets built up to meet the pension liabilities and cash has to be generated to meet actual pension payments as they eventually fall due.</a:t>
                      </a:r>
                      <a:r>
                        <a:rPr lang="en-GB" sz="1200" kern="1200" baseline="0" dirty="0">
                          <a:solidFill>
                            <a:schemeClr val="tx1"/>
                          </a:solidFill>
                          <a:effectLst/>
                          <a:latin typeface="+mn-lt"/>
                          <a:ea typeface="+mn-ea"/>
                          <a:cs typeface="Arial" panose="020B0604020202020204" pitchFamily="34" charset="0"/>
                        </a:rPr>
                        <a:t> </a:t>
                      </a:r>
                      <a:r>
                        <a:rPr lang="en-GB" sz="1200" kern="1200" dirty="0">
                          <a:solidFill>
                            <a:schemeClr val="tx1"/>
                          </a:solidFill>
                          <a:effectLst/>
                          <a:latin typeface="+mn-lt"/>
                          <a:ea typeface="+mn-ea"/>
                          <a:cs typeface="Arial" panose="020B0604020202020204" pitchFamily="34" charset="0"/>
                        </a:rPr>
                        <a:t>Under the Police Pension Fund Regulations 2007, the Group must transfer amounts to reduce the balance on the Pension Fund to zero. This is via the Pension Top-up</a:t>
                      </a:r>
                      <a:r>
                        <a:rPr lang="en-GB" sz="1200" kern="1200" baseline="0" dirty="0">
                          <a:solidFill>
                            <a:schemeClr val="tx1"/>
                          </a:solidFill>
                          <a:effectLst/>
                          <a:latin typeface="+mn-lt"/>
                          <a:ea typeface="+mn-ea"/>
                          <a:cs typeface="Arial" panose="020B0604020202020204" pitchFamily="34" charset="0"/>
                        </a:rPr>
                        <a:t> grant from the Home Office. Conversely a surplus would be paid over. </a:t>
                      </a:r>
                      <a:r>
                        <a:rPr lang="en-GB" sz="1200" kern="1200" dirty="0">
                          <a:solidFill>
                            <a:schemeClr val="tx1"/>
                          </a:solidFill>
                          <a:effectLst/>
                          <a:latin typeface="+mn-lt"/>
                          <a:ea typeface="+mn-ea"/>
                          <a:cs typeface="Arial" panose="020B0604020202020204" pitchFamily="34" charset="0"/>
                        </a:rPr>
                        <a:t>Employee’s and employer’s contribution levels are based on percentages of pensionable pay set nationally by the Home Office and subject to triennial revaluation by the Government Actuary’s Department. The figures are based on a detailed valuation using information as at 31 March 2020.</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sz="1200" b="1" dirty="0">
                        <a:solidFill>
                          <a:schemeClr val="tx1"/>
                        </a:solidFill>
                        <a:latin typeface="+mn-lt"/>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9766314"/>
                  </a:ext>
                </a:extLst>
              </a:tr>
            </a:tbl>
          </a:graphicData>
        </a:graphic>
      </p:graphicFrame>
    </p:spTree>
    <p:extLst>
      <p:ext uri="{BB962C8B-B14F-4D97-AF65-F5344CB8AC3E}">
        <p14:creationId xmlns:p14="http://schemas.microsoft.com/office/powerpoint/2010/main" val="41409078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71888" y="0"/>
            <a:ext cx="338554" cy="6876000"/>
          </a:xfrm>
          <a:prstGeom prst="rect">
            <a:avLst/>
          </a:prstGeom>
          <a:solidFill>
            <a:srgbClr val="7030A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NOTES TO THE ACCOUNTS       </a:t>
            </a:r>
            <a:r>
              <a:rPr lang="en-GB" sz="1000" b="1" dirty="0">
                <a:solidFill>
                  <a:schemeClr val="bg1"/>
                </a:solidFill>
              </a:rPr>
              <a:t>|       STATEMENT OF ACCOUNTS – 2021-22</a:t>
            </a:r>
            <a:endParaRPr lang="en-GB" sz="1000" dirty="0">
              <a:solidFill>
                <a:schemeClr val="bg1"/>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4" y="6356358"/>
            <a:ext cx="319551" cy="365125"/>
          </a:xfrm>
        </p:spPr>
        <p:txBody>
          <a:bodyPr vert="horz"/>
          <a:lstStyle/>
          <a:p>
            <a:fld id="{97D3BC75-7245-4D53-964E-6D1A27AF082C}" type="slidenum">
              <a:rPr lang="en-GB" sz="1000" smtClean="0">
                <a:solidFill>
                  <a:schemeClr val="bg1"/>
                </a:solidFill>
              </a:rPr>
              <a:t>67</a:t>
            </a:fld>
            <a:endParaRPr lang="en-GB" sz="1000" dirty="0">
              <a:solidFill>
                <a:schemeClr val="bg1"/>
              </a:solidFill>
            </a:endParaRPr>
          </a:p>
        </p:txBody>
      </p:sp>
      <p:graphicFrame>
        <p:nvGraphicFramePr>
          <p:cNvPr id="5" name="Table 4">
            <a:extLst>
              <a:ext uri="{FF2B5EF4-FFF2-40B4-BE49-F238E27FC236}">
                <a16:creationId xmlns:a16="http://schemas.microsoft.com/office/drawing/2014/main" id="{4E56888E-3048-4B03-ABB3-6205C656645A}"/>
              </a:ext>
            </a:extLst>
          </p:cNvPr>
          <p:cNvGraphicFramePr>
            <a:graphicFrameLocks noGrp="1"/>
          </p:cNvGraphicFramePr>
          <p:nvPr>
            <p:extLst>
              <p:ext uri="{D42A27DB-BD31-4B8C-83A1-F6EECF244321}">
                <p14:modId xmlns:p14="http://schemas.microsoft.com/office/powerpoint/2010/main" val="3901748841"/>
              </p:ext>
            </p:extLst>
          </p:nvPr>
        </p:nvGraphicFramePr>
        <p:xfrm>
          <a:off x="370035" y="558228"/>
          <a:ext cx="8931567" cy="5358614"/>
        </p:xfrm>
        <a:graphic>
          <a:graphicData uri="http://schemas.openxmlformats.org/drawingml/2006/table">
            <a:tbl>
              <a:tblPr firstRow="1" bandRow="1">
                <a:tableStyleId>{2D5ABB26-0587-4C30-8999-92F81FD0307C}</a:tableStyleId>
              </a:tblPr>
              <a:tblGrid>
                <a:gridCol w="2977189">
                  <a:extLst>
                    <a:ext uri="{9D8B030D-6E8A-4147-A177-3AD203B41FA5}">
                      <a16:colId xmlns:a16="http://schemas.microsoft.com/office/drawing/2014/main" val="2868856792"/>
                    </a:ext>
                  </a:extLst>
                </a:gridCol>
                <a:gridCol w="1170068">
                  <a:extLst>
                    <a:ext uri="{9D8B030D-6E8A-4147-A177-3AD203B41FA5}">
                      <a16:colId xmlns:a16="http://schemas.microsoft.com/office/drawing/2014/main" val="1651142004"/>
                    </a:ext>
                  </a:extLst>
                </a:gridCol>
                <a:gridCol w="1807121">
                  <a:extLst>
                    <a:ext uri="{9D8B030D-6E8A-4147-A177-3AD203B41FA5}">
                      <a16:colId xmlns:a16="http://schemas.microsoft.com/office/drawing/2014/main" val="20002"/>
                    </a:ext>
                  </a:extLst>
                </a:gridCol>
                <a:gridCol w="2977189">
                  <a:extLst>
                    <a:ext uri="{9D8B030D-6E8A-4147-A177-3AD203B41FA5}">
                      <a16:colId xmlns:a16="http://schemas.microsoft.com/office/drawing/2014/main" val="547597477"/>
                    </a:ext>
                  </a:extLst>
                </a:gridCol>
              </a:tblGrid>
              <a:tr h="184621">
                <a:tc>
                  <a:txBody>
                    <a:bodyPr/>
                    <a:lstStyle/>
                    <a:p>
                      <a:endParaRPr lang="en-GB" sz="400" dirty="0">
                        <a:solidFill>
                          <a:srgbClr val="002060"/>
                        </a:solidFill>
                        <a:latin typeface="Verdana" panose="020B0604030504040204" pitchFamily="34" charset="0"/>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endParaRPr lang="en-GB" sz="400" dirty="0">
                        <a:latin typeface="Verdana" panose="020B0604030504040204" pitchFamily="34" charset="0"/>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a:txBody>
                    <a:bodyPr/>
                    <a:lstStyle/>
                    <a:p>
                      <a:endParaRPr lang="en-GB" sz="400" dirty="0">
                        <a:latin typeface="Verdana" panose="020B0604030504040204" pitchFamily="34" charset="0"/>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8336446"/>
                  </a:ext>
                </a:extLst>
              </a:tr>
              <a:tr h="438553">
                <a:tc gridSpan="4">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GB" sz="1400" b="1" dirty="0">
                          <a:solidFill>
                            <a:srgbClr val="7030A0"/>
                          </a:solidFill>
                          <a:latin typeface="+mn-lt"/>
                          <a:ea typeface="Verdana" panose="020B0604030504040204" pitchFamily="34" charset="0"/>
                          <a:cs typeface="Arial" panose="020B0604020202020204" pitchFamily="34" charset="0"/>
                        </a:rPr>
                        <a:t>Note 19 – Defined Benefit Pension Scheme (continued)</a:t>
                      </a: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endParaRPr lang="en-GB" sz="1400" b="1" dirty="0">
                        <a:solidFill>
                          <a:srgbClr val="7030A0"/>
                        </a:solidFill>
                        <a:latin typeface="+mn-lt"/>
                        <a:ea typeface="Verdana" panose="020B0604030504040204" pitchFamily="34" charset="0"/>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endParaRPr lang="en-GB" sz="1400" b="1" dirty="0">
                        <a:solidFill>
                          <a:srgbClr val="7030A0"/>
                        </a:solidFill>
                        <a:latin typeface="+mn-lt"/>
                        <a:ea typeface="Verdana" panose="020B0604030504040204" pitchFamily="34" charset="0"/>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4439148"/>
                  </a:ext>
                </a:extLst>
              </a:tr>
              <a:tr h="3542999">
                <a:tc gridSpan="2">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GB" sz="1200" kern="1200" dirty="0">
                          <a:solidFill>
                            <a:schemeClr val="tx1"/>
                          </a:solidFill>
                          <a:effectLst/>
                          <a:latin typeface="+mn-lt"/>
                          <a:ea typeface="+mn-ea"/>
                          <a:cs typeface="Arial" panose="020B0604020202020204" pitchFamily="34" charset="0"/>
                        </a:rPr>
                        <a:t>When assessing the potential implications of McCloud on the IAS19 liabilities, the actuary has considered those members with benefits in the 2015 scheme who were former members of the 1987 and 2006 schemes. The actuary has calculated the additional liability arising had these members not ceased to accrue benefits in the 1987 and 2006 schemes on 1 April 2015 (or after this date if their start date in the 2015 Scheme was tapered) and had continued instead to accrue final salary benefits in the 1987 and 2006 Schemes. The actuary has also included the impact for those who retired after joining the 2015 Scheme. Whilst members who left the service over this period and took deferred benefits were considered, the actuary concluded the effects are not material. </a:t>
                      </a:r>
                      <a:endParaRPr lang="en-GB" sz="1200" b="1" dirty="0">
                        <a:solidFill>
                          <a:schemeClr val="tx1"/>
                        </a:solidFill>
                        <a:latin typeface="+mn-lt"/>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endParaRPr lang="en-GB" sz="1200" kern="1200" dirty="0">
                        <a:solidFill>
                          <a:schemeClr val="tx1"/>
                        </a:solidFill>
                        <a:effectLst/>
                        <a:latin typeface="+mn-lt"/>
                        <a:ea typeface="+mn-ea"/>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GB" sz="1200" kern="1200" dirty="0">
                          <a:solidFill>
                            <a:schemeClr val="tx1"/>
                          </a:solidFill>
                          <a:effectLst/>
                          <a:latin typeface="+mn-lt"/>
                          <a:ea typeface="+mn-ea"/>
                          <a:cs typeface="Arial" panose="020B0604020202020204" pitchFamily="34" charset="0"/>
                        </a:rPr>
                        <a:t>The costs emerging are sensitive to the underlying assumptions The impact of an increase in scheme liabilities arising from McCloud/Sargeant judgment will be measured through the pension valuation process, which determines employer and employee contribution rates. The next Police Pension valuation took place in 2020 with implementation of the results planned for 2023-24 and forces will need to plan for the impact of this on employer contribution rates alongside other changes identified through the valuation process. </a:t>
                      </a:r>
                    </a:p>
                    <a:p>
                      <a:pPr marL="0" marR="0" lvl="0" indent="0" algn="just" defTabSz="914400" rtl="0" eaLnBrk="1" fontAlgn="auto" latinLnBrk="0" hangingPunct="1">
                        <a:lnSpc>
                          <a:spcPct val="100000"/>
                        </a:lnSpc>
                        <a:spcBef>
                          <a:spcPts val="0"/>
                        </a:spcBef>
                        <a:spcAft>
                          <a:spcPts val="600"/>
                        </a:spcAft>
                        <a:buClrTx/>
                        <a:buSzTx/>
                        <a:buFontTx/>
                        <a:buNone/>
                        <a:tabLst/>
                        <a:defRPr/>
                      </a:pPr>
                      <a:r>
                        <a:rPr lang="en-GB" sz="1200" kern="1200" dirty="0">
                          <a:solidFill>
                            <a:schemeClr val="tx1"/>
                          </a:solidFill>
                          <a:effectLst/>
                          <a:latin typeface="+mn-lt"/>
                          <a:ea typeface="+mn-ea"/>
                          <a:cs typeface="Arial" panose="020B0604020202020204" pitchFamily="34" charset="0"/>
                        </a:rPr>
                        <a:t>The impact of an increase in annual pension payments arising from McCloud/Sargeant is determined through The Police Pension Fund Regulations 2007. These require a police authority to maintain a police pension fund into which officer and employer contributions are paid and out of which pension payments to retired officers are made. If the police pension fund does not have enough funds to meet the cost of pensions in year the amount required to meet the deficit is then paid by the Secretary of State to the police authority in the form of a central government top-up grant.</a:t>
                      </a:r>
                    </a:p>
                    <a:p>
                      <a:pPr marL="0" marR="0" lvl="0" indent="0" algn="just" defTabSz="914400" rtl="0" eaLnBrk="1" fontAlgn="auto" latinLnBrk="0" hangingPunct="1">
                        <a:lnSpc>
                          <a:spcPct val="100000"/>
                        </a:lnSpc>
                        <a:spcBef>
                          <a:spcPts val="0"/>
                        </a:spcBef>
                        <a:spcAft>
                          <a:spcPts val="600"/>
                        </a:spcAft>
                        <a:buClrTx/>
                        <a:buSzTx/>
                        <a:buFontTx/>
                        <a:buNone/>
                        <a:tabLst/>
                        <a:defRPr/>
                      </a:pPr>
                      <a:endParaRPr lang="en-GB" sz="1200" kern="1200" dirty="0">
                        <a:solidFill>
                          <a:schemeClr val="tx1"/>
                        </a:solidFill>
                        <a:effectLst/>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br>
                        <a:rPr lang="en-GB" sz="1200" kern="1200" dirty="0">
                          <a:solidFill>
                            <a:schemeClr val="tx1"/>
                          </a:solidFill>
                          <a:effectLst/>
                          <a:latin typeface="+mn-lt"/>
                          <a:ea typeface="+mn-ea"/>
                          <a:cs typeface="Arial" panose="020B0604020202020204" pitchFamily="34" charset="0"/>
                        </a:rPr>
                      </a:br>
                      <a:endParaRPr lang="en-GB" sz="1200" kern="1200" dirty="0">
                        <a:solidFill>
                          <a:schemeClr val="tx1"/>
                        </a:solidFill>
                        <a:effectLst/>
                        <a:latin typeface="+mn-lt"/>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endParaRPr lang="en-GB" sz="1200" kern="1200" dirty="0">
                        <a:solidFill>
                          <a:schemeClr val="tx1"/>
                        </a:solidFill>
                        <a:effectLst/>
                        <a:latin typeface="+mn-lt"/>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endParaRPr lang="en-GB" sz="1200" kern="1200" dirty="0">
                        <a:solidFill>
                          <a:schemeClr val="tx1"/>
                        </a:solidFill>
                        <a:effectLst/>
                        <a:latin typeface="+mn-lt"/>
                        <a:ea typeface="+mn-ea"/>
                        <a:cs typeface="Arial" panose="020B0604020202020204" pitchFamily="34" charset="0"/>
                      </a:endParaRPr>
                    </a:p>
                    <a:p>
                      <a:pPr algn="just">
                        <a:lnSpc>
                          <a:spcPct val="100000"/>
                        </a:lnSpc>
                        <a:spcBef>
                          <a:spcPts val="0"/>
                        </a:spcBef>
                        <a:spcAft>
                          <a:spcPts val="600"/>
                        </a:spcAft>
                      </a:pPr>
                      <a:endParaRPr lang="en-GB" sz="1200" b="1" dirty="0">
                        <a:solidFill>
                          <a:schemeClr val="tx1"/>
                        </a:solidFill>
                        <a:latin typeface="+mn-lt"/>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endParaRPr lang="en-GB" sz="1200" kern="1200" dirty="0">
                        <a:solidFill>
                          <a:schemeClr val="tx1"/>
                        </a:solidFill>
                        <a:effectLst/>
                        <a:latin typeface="+mn-lt"/>
                        <a:ea typeface="+mn-ea"/>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9766314"/>
                  </a:ext>
                </a:extLst>
              </a:tr>
            </a:tbl>
          </a:graphicData>
        </a:graphic>
      </p:graphicFrame>
    </p:spTree>
    <p:extLst>
      <p:ext uri="{BB962C8B-B14F-4D97-AF65-F5344CB8AC3E}">
        <p14:creationId xmlns:p14="http://schemas.microsoft.com/office/powerpoint/2010/main" val="5511221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1AF3F9-78D6-48C5-8127-16EA56DB94EB}"/>
              </a:ext>
            </a:extLst>
          </p:cNvPr>
          <p:cNvSpPr txBox="1"/>
          <p:nvPr/>
        </p:nvSpPr>
        <p:spPr>
          <a:xfrm>
            <a:off x="9571888" y="0"/>
            <a:ext cx="338554" cy="6876000"/>
          </a:xfrm>
          <a:prstGeom prst="rect">
            <a:avLst/>
          </a:prstGeom>
          <a:solidFill>
            <a:srgbClr val="7030A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NOTES TO THE ACCOUNTS       </a:t>
            </a:r>
            <a:r>
              <a:rPr lang="en-GB" sz="1000" b="1" dirty="0">
                <a:solidFill>
                  <a:schemeClr val="bg1"/>
                </a:solidFill>
              </a:rPr>
              <a:t>|       STATEMENT OF ACCOUNTS – 2021-22</a:t>
            </a:r>
            <a:endParaRPr lang="en-GB" sz="1000" dirty="0">
              <a:solidFill>
                <a:schemeClr val="bg1"/>
              </a:solidFill>
            </a:endParaRPr>
          </a:p>
        </p:txBody>
      </p:sp>
      <p:sp>
        <p:nvSpPr>
          <p:cNvPr id="5" name="TextBox 4"/>
          <p:cNvSpPr txBox="1"/>
          <p:nvPr/>
        </p:nvSpPr>
        <p:spPr>
          <a:xfrm>
            <a:off x="9610358" y="6481620"/>
            <a:ext cx="316112" cy="246221"/>
          </a:xfrm>
          <a:prstGeom prst="rect">
            <a:avLst/>
          </a:prstGeom>
          <a:noFill/>
        </p:spPr>
        <p:txBody>
          <a:bodyPr wrap="none" rtlCol="0">
            <a:spAutoFit/>
          </a:bodyPr>
          <a:lstStyle/>
          <a:p>
            <a:r>
              <a:rPr lang="en-GB" sz="1000" dirty="0">
                <a:solidFill>
                  <a:schemeClr val="bg1"/>
                </a:solidFill>
                <a:cs typeface="Arial" panose="020B0604020202020204" pitchFamily="34" charset="0"/>
              </a:rPr>
              <a:t>68</a:t>
            </a:r>
          </a:p>
        </p:txBody>
      </p:sp>
      <p:sp>
        <p:nvSpPr>
          <p:cNvPr id="4" name="Rectangle 3"/>
          <p:cNvSpPr/>
          <p:nvPr/>
        </p:nvSpPr>
        <p:spPr>
          <a:xfrm>
            <a:off x="438151" y="548075"/>
            <a:ext cx="6157958" cy="307777"/>
          </a:xfrm>
          <a:prstGeom prst="rect">
            <a:avLst/>
          </a:prstGeom>
        </p:spPr>
        <p:txBody>
          <a:bodyPr wrap="square">
            <a:spAutoFit/>
          </a:bodyPr>
          <a:lstStyle/>
          <a:p>
            <a:pPr lvl="0" algn="just" defTabSz="914400">
              <a:spcAft>
                <a:spcPts val="600"/>
              </a:spcAft>
              <a:defRPr/>
            </a:pPr>
            <a:r>
              <a:rPr lang="en-GB" sz="1400" b="1" dirty="0">
                <a:solidFill>
                  <a:srgbClr val="7030A0"/>
                </a:solidFill>
                <a:ea typeface="Verdana" panose="020B0604030504040204" pitchFamily="34" charset="0"/>
                <a:cs typeface="Arial" panose="020B0604020202020204" pitchFamily="34" charset="0"/>
              </a:rPr>
              <a:t>Note 19 – Defined Benefit Pension Scheme (continued)</a:t>
            </a:r>
          </a:p>
        </p:txBody>
      </p:sp>
      <p:graphicFrame>
        <p:nvGraphicFramePr>
          <p:cNvPr id="2" name="Table 1"/>
          <p:cNvGraphicFramePr>
            <a:graphicFrameLocks noGrp="1"/>
          </p:cNvGraphicFramePr>
          <p:nvPr>
            <p:extLst>
              <p:ext uri="{D42A27DB-BD31-4B8C-83A1-F6EECF244321}">
                <p14:modId xmlns:p14="http://schemas.microsoft.com/office/powerpoint/2010/main" val="3212272391"/>
              </p:ext>
            </p:extLst>
          </p:nvPr>
        </p:nvGraphicFramePr>
        <p:xfrm>
          <a:off x="485775" y="1176351"/>
          <a:ext cx="8835777" cy="4177276"/>
        </p:xfrm>
        <a:graphic>
          <a:graphicData uri="http://schemas.openxmlformats.org/drawingml/2006/table">
            <a:tbl>
              <a:tblPr/>
              <a:tblGrid>
                <a:gridCol w="923925">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5238750">
                  <a:extLst>
                    <a:ext uri="{9D8B030D-6E8A-4147-A177-3AD203B41FA5}">
                      <a16:colId xmlns:a16="http://schemas.microsoft.com/office/drawing/2014/main" val="20002"/>
                    </a:ext>
                  </a:extLst>
                </a:gridCol>
                <a:gridCol w="895350">
                  <a:extLst>
                    <a:ext uri="{9D8B030D-6E8A-4147-A177-3AD203B41FA5}">
                      <a16:colId xmlns:a16="http://schemas.microsoft.com/office/drawing/2014/main" val="20003"/>
                    </a:ext>
                  </a:extLst>
                </a:gridCol>
                <a:gridCol w="863352">
                  <a:extLst>
                    <a:ext uri="{9D8B030D-6E8A-4147-A177-3AD203B41FA5}">
                      <a16:colId xmlns:a16="http://schemas.microsoft.com/office/drawing/2014/main" val="20004"/>
                    </a:ext>
                  </a:extLst>
                </a:gridCol>
              </a:tblGrid>
              <a:tr h="261924">
                <a:tc gridSpan="2">
                  <a:txBody>
                    <a:bodyPr/>
                    <a:lstStyle/>
                    <a:p>
                      <a:pPr algn="ctr" fontAlgn="ctr"/>
                      <a:r>
                        <a:rPr lang="en-GB" sz="1400" b="1" i="0" u="none" strike="noStrike" dirty="0">
                          <a:solidFill>
                            <a:schemeClr val="bg1"/>
                          </a:solidFill>
                          <a:effectLst/>
                          <a:latin typeface="+mn-lt"/>
                        </a:rPr>
                        <a:t>2020-21</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30A0"/>
                    </a:solidFill>
                  </a:tcPr>
                </a:tc>
                <a:tc hMerge="1">
                  <a:txBody>
                    <a:bodyPr/>
                    <a:lstStyle/>
                    <a:p>
                      <a:endParaRPr lang="en-GB"/>
                    </a:p>
                  </a:txBody>
                  <a:tcPr/>
                </a:tc>
                <a:tc>
                  <a:txBody>
                    <a:bodyPr/>
                    <a:lstStyle/>
                    <a:p>
                      <a:pPr algn="ctr" fontAlgn="b"/>
                      <a:r>
                        <a:rPr lang="en-GB" sz="1400" b="1" i="0" u="none" strike="noStrike" dirty="0">
                          <a:solidFill>
                            <a:schemeClr val="bg1"/>
                          </a:solidFill>
                          <a:effectLst/>
                          <a:latin typeface="+mn-lt"/>
                        </a:rPr>
                        <a:t>Pension Fund</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7030A0"/>
                    </a:solidFill>
                  </a:tcPr>
                </a:tc>
                <a:tc gridSpan="2">
                  <a:txBody>
                    <a:bodyPr/>
                    <a:lstStyle/>
                    <a:p>
                      <a:pPr algn="ctr" fontAlgn="ctr"/>
                      <a:r>
                        <a:rPr lang="en-GB" sz="1400" b="1" i="0" u="none" strike="noStrike" dirty="0">
                          <a:solidFill>
                            <a:schemeClr val="bg1"/>
                          </a:solidFill>
                          <a:effectLst/>
                          <a:latin typeface="+mn-lt"/>
                        </a:rPr>
                        <a:t>2021-22</a:t>
                      </a:r>
                    </a:p>
                  </a:txBody>
                  <a:tcPr marL="0" marR="0"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30A0"/>
                    </a:solidFill>
                  </a:tcPr>
                </a:tc>
                <a:tc hMerge="1">
                  <a:txBody>
                    <a:bodyPr/>
                    <a:lstStyle/>
                    <a:p>
                      <a:endParaRPr lang="en-GB"/>
                    </a:p>
                  </a:txBody>
                  <a:tcPr/>
                </a:tc>
                <a:extLst>
                  <a:ext uri="{0D108BD9-81ED-4DB2-BD59-A6C34878D82A}">
                    <a16:rowId xmlns:a16="http://schemas.microsoft.com/office/drawing/2014/main" val="10000"/>
                  </a:ext>
                </a:extLst>
              </a:tr>
              <a:tr h="289118">
                <a:tc>
                  <a:txBody>
                    <a:bodyPr/>
                    <a:lstStyle/>
                    <a:p>
                      <a:pPr algn="ctr" fontAlgn="ctr"/>
                      <a:r>
                        <a:rPr lang="en-GB" sz="1200" b="1" i="0" u="none" strike="noStrike" dirty="0">
                          <a:solidFill>
                            <a:schemeClr val="bg1"/>
                          </a:solidFill>
                          <a:effectLst/>
                          <a:latin typeface="+mn-lt"/>
                        </a:rPr>
                        <a:t>LGPS</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7030A0"/>
                    </a:solidFill>
                  </a:tcPr>
                </a:tc>
                <a:tc>
                  <a:txBody>
                    <a:bodyPr/>
                    <a:lstStyle/>
                    <a:p>
                      <a:pPr algn="ctr" fontAlgn="ctr"/>
                      <a:r>
                        <a:rPr lang="en-GB" sz="1200" b="1" i="0" u="none" strike="noStrike" dirty="0">
                          <a:solidFill>
                            <a:schemeClr val="bg1"/>
                          </a:solidFill>
                          <a:effectLst/>
                          <a:latin typeface="+mn-lt"/>
                        </a:rPr>
                        <a:t>Police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7030A0"/>
                    </a:solidFill>
                  </a:tcPr>
                </a:tc>
                <a:tc>
                  <a:txBody>
                    <a:bodyPr/>
                    <a:lstStyle/>
                    <a:p>
                      <a:pPr algn="ctr" fontAlgn="b"/>
                      <a:r>
                        <a:rPr lang="en-GB" sz="1200" b="1" i="0" u="none" strike="noStrike" dirty="0">
                          <a:solidFill>
                            <a:schemeClr val="bg1"/>
                          </a:solidFill>
                          <a:effectLst/>
                          <a:latin typeface="+mn-lt"/>
                        </a:rPr>
                        <a:t>Comprehensive Income and Expenditure Statement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7030A0"/>
                    </a:solidFill>
                  </a:tcPr>
                </a:tc>
                <a:tc>
                  <a:txBody>
                    <a:bodyPr/>
                    <a:lstStyle/>
                    <a:p>
                      <a:pPr algn="ctr" fontAlgn="ctr"/>
                      <a:r>
                        <a:rPr lang="en-GB" sz="1200" b="1" i="0" u="none" strike="noStrike" dirty="0">
                          <a:solidFill>
                            <a:schemeClr val="bg1"/>
                          </a:solidFill>
                          <a:effectLst/>
                          <a:latin typeface="+mn-lt"/>
                        </a:rPr>
                        <a:t>LGPS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7030A0"/>
                    </a:solidFill>
                  </a:tcPr>
                </a:tc>
                <a:tc>
                  <a:txBody>
                    <a:bodyPr/>
                    <a:lstStyle/>
                    <a:p>
                      <a:pPr algn="ctr" fontAlgn="ctr"/>
                      <a:r>
                        <a:rPr lang="en-GB" sz="1200" b="1" i="0" u="none" strike="noStrike" dirty="0">
                          <a:solidFill>
                            <a:schemeClr val="bg1"/>
                          </a:solidFill>
                          <a:effectLst/>
                          <a:latin typeface="+mn-lt"/>
                        </a:rPr>
                        <a:t>Police</a:t>
                      </a:r>
                    </a:p>
                  </a:txBody>
                  <a:tcPr marL="0" marR="0"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7030A0"/>
                    </a:solidFill>
                  </a:tcPr>
                </a:tc>
                <a:extLst>
                  <a:ext uri="{0D108BD9-81ED-4DB2-BD59-A6C34878D82A}">
                    <a16:rowId xmlns:a16="http://schemas.microsoft.com/office/drawing/2014/main" val="10001"/>
                  </a:ext>
                </a:extLst>
              </a:tr>
              <a:tr h="221062">
                <a:tc>
                  <a:txBody>
                    <a:bodyPr/>
                    <a:lstStyle/>
                    <a:p>
                      <a:pPr algn="ctr" fontAlgn="ctr"/>
                      <a:r>
                        <a:rPr lang="en-GB" sz="1200" b="1" i="0" u="none" strike="noStrike" dirty="0">
                          <a:solidFill>
                            <a:schemeClr val="bg1"/>
                          </a:solidFill>
                          <a:effectLst/>
                          <a:latin typeface="+mn-lt"/>
                        </a:rPr>
                        <a:t>£000</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GB" sz="1200" b="1" i="0" u="none" strike="noStrike" dirty="0">
                          <a:solidFill>
                            <a:schemeClr val="bg1"/>
                          </a:solidFill>
                          <a:effectLst/>
                          <a:latin typeface="+mn-lt"/>
                        </a:rPr>
                        <a:t>£000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GB" sz="1200" b="1" i="0" u="none" strike="noStrike" dirty="0">
                          <a:solidFill>
                            <a:schemeClr val="bg1"/>
                          </a:solidFill>
                          <a:effectLst/>
                          <a:latin typeface="+mn-lt"/>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GB" sz="1200" b="1" i="0" u="none" strike="noStrike" dirty="0">
                          <a:solidFill>
                            <a:schemeClr val="bg1"/>
                          </a:solidFill>
                          <a:effectLst/>
                          <a:latin typeface="+mn-lt"/>
                        </a:rPr>
                        <a:t>£000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GB" sz="1200" b="1" i="0" u="none" strike="noStrike" dirty="0">
                          <a:solidFill>
                            <a:schemeClr val="bg1"/>
                          </a:solidFill>
                          <a:effectLst/>
                          <a:latin typeface="+mn-lt"/>
                        </a:rPr>
                        <a:t>£000</a:t>
                      </a:r>
                    </a:p>
                  </a:txBody>
                  <a:tcPr marL="0" marR="0"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0002"/>
                  </a:ext>
                </a:extLst>
              </a:tr>
              <a:tr h="241965">
                <a:tc>
                  <a:txBody>
                    <a:bodyPr/>
                    <a:lstStyle/>
                    <a:p>
                      <a:pPr algn="r" fontAlgn="ctr"/>
                      <a:r>
                        <a:rPr lang="en-GB" sz="1200" b="0" i="0" u="none" strike="noStrike" dirty="0">
                          <a:solidFill>
                            <a:srgbClr val="000000"/>
                          </a:solidFill>
                          <a:effectLst/>
                          <a:latin typeface="+mn-lt"/>
                        </a:rPr>
                        <a:t>16,102</a:t>
                      </a:r>
                    </a:p>
                  </a:txBody>
                  <a:tcPr marL="0"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FF"/>
                    </a:solidFill>
                  </a:tcPr>
                </a:tc>
                <a:tc>
                  <a:txBody>
                    <a:bodyPr/>
                    <a:lstStyle/>
                    <a:p>
                      <a:pPr algn="r" fontAlgn="ctr"/>
                      <a:r>
                        <a:rPr lang="en-GB" sz="1200" b="0" i="0" u="none" strike="noStrike" dirty="0">
                          <a:solidFill>
                            <a:srgbClr val="000000"/>
                          </a:solidFill>
                          <a:effectLst/>
                          <a:latin typeface="+mn-lt"/>
                        </a:rPr>
                        <a:t>52,020</a:t>
                      </a:r>
                    </a:p>
                  </a:txBody>
                  <a:tcPr marL="0"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FF"/>
                    </a:solidFill>
                  </a:tcPr>
                </a:tc>
                <a:tc>
                  <a:txBody>
                    <a:bodyPr/>
                    <a:lstStyle/>
                    <a:p>
                      <a:pPr algn="l" fontAlgn="ctr"/>
                      <a:r>
                        <a:rPr lang="en-GB" sz="1200" b="0" i="0" u="none" strike="noStrike" dirty="0">
                          <a:solidFill>
                            <a:srgbClr val="000000"/>
                          </a:solidFill>
                          <a:effectLst/>
                          <a:latin typeface="+mn-lt"/>
                        </a:rPr>
                        <a:t>  Current Service Cost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ctr"/>
                      <a:r>
                        <a:rPr lang="en-GB" sz="1200" b="0" i="0" u="none" strike="noStrike" dirty="0">
                          <a:solidFill>
                            <a:srgbClr val="000000"/>
                          </a:solidFill>
                          <a:effectLst/>
                          <a:latin typeface="+mn-lt"/>
                        </a:rPr>
                        <a:t>21,839</a:t>
                      </a:r>
                    </a:p>
                  </a:txBody>
                  <a:tcPr marL="0"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66FF"/>
                    </a:solidFill>
                  </a:tcPr>
                </a:tc>
                <a:tc>
                  <a:txBody>
                    <a:bodyPr/>
                    <a:lstStyle/>
                    <a:p>
                      <a:pPr algn="r" fontAlgn="ctr"/>
                      <a:r>
                        <a:rPr lang="en-GB" sz="1200" b="0" i="0" u="none" strike="noStrike" dirty="0">
                          <a:solidFill>
                            <a:srgbClr val="000000"/>
                          </a:solidFill>
                          <a:effectLst/>
                          <a:latin typeface="+mn-lt"/>
                        </a:rPr>
                        <a:t>60,430</a:t>
                      </a:r>
                    </a:p>
                  </a:txBody>
                  <a:tcPr marL="0"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66FF"/>
                    </a:solidFill>
                  </a:tcPr>
                </a:tc>
                <a:extLst>
                  <a:ext uri="{0D108BD9-81ED-4DB2-BD59-A6C34878D82A}">
                    <a16:rowId xmlns:a16="http://schemas.microsoft.com/office/drawing/2014/main" val="10003"/>
                  </a:ext>
                </a:extLst>
              </a:tr>
              <a:tr h="241965">
                <a:tc>
                  <a:txBody>
                    <a:bodyPr/>
                    <a:lstStyle/>
                    <a:p>
                      <a:pPr algn="r" fontAlgn="ctr"/>
                      <a:r>
                        <a:rPr lang="en-GB" sz="1200" b="0" i="0" u="none" strike="noStrike" dirty="0">
                          <a:solidFill>
                            <a:srgbClr val="000000"/>
                          </a:solidFill>
                          <a:effectLst/>
                          <a:latin typeface="+mn-lt"/>
                        </a:rPr>
                        <a:t>92</a:t>
                      </a:r>
                    </a:p>
                  </a:txBody>
                  <a:tcPr marL="0"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r" fontAlgn="ctr"/>
                      <a:r>
                        <a:rPr lang="en-GB" sz="1200" b="0" i="0" u="none" strike="noStrike" dirty="0">
                          <a:solidFill>
                            <a:srgbClr val="000000"/>
                          </a:solidFill>
                          <a:effectLst/>
                          <a:latin typeface="+mn-lt"/>
                        </a:rPr>
                        <a:t>-</a:t>
                      </a:r>
                    </a:p>
                  </a:txBody>
                  <a:tcPr marL="0"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l" fontAlgn="ctr"/>
                      <a:r>
                        <a:rPr lang="en-GB" sz="1200" b="0" i="0" u="none" strike="noStrike" dirty="0">
                          <a:solidFill>
                            <a:srgbClr val="000000"/>
                          </a:solidFill>
                          <a:effectLst/>
                          <a:latin typeface="+mn-lt"/>
                        </a:rPr>
                        <a:t>  Admin Expense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200" b="0" i="0" u="none" strike="noStrike" dirty="0">
                          <a:solidFill>
                            <a:srgbClr val="000000"/>
                          </a:solidFill>
                          <a:effectLst/>
                          <a:latin typeface="+mn-lt"/>
                        </a:rPr>
                        <a:t>140</a:t>
                      </a:r>
                    </a:p>
                  </a:txBody>
                  <a:tcPr marL="0"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r" fontAlgn="ctr"/>
                      <a:r>
                        <a:rPr lang="en-GB" sz="1200" b="0" i="0" u="none" strike="noStrike" dirty="0">
                          <a:solidFill>
                            <a:srgbClr val="000000"/>
                          </a:solidFill>
                          <a:effectLst/>
                          <a:latin typeface="+mn-lt"/>
                        </a:rPr>
                        <a:t>-</a:t>
                      </a:r>
                    </a:p>
                  </a:txBody>
                  <a:tcPr marL="0"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10004"/>
                  </a:ext>
                </a:extLst>
              </a:tr>
              <a:tr h="241965">
                <a:tc>
                  <a:txBody>
                    <a:bodyPr/>
                    <a:lstStyle/>
                    <a:p>
                      <a:pPr algn="r" fontAlgn="ctr"/>
                      <a:r>
                        <a:rPr lang="en-GB" sz="1200" b="0" i="0" u="none" strike="noStrike" dirty="0">
                          <a:solidFill>
                            <a:srgbClr val="000000"/>
                          </a:solidFill>
                          <a:effectLst/>
                          <a:latin typeface="+mn-lt"/>
                        </a:rPr>
                        <a:t>38</a:t>
                      </a:r>
                    </a:p>
                  </a:txBody>
                  <a:tcPr marL="0"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r" fontAlgn="ctr"/>
                      <a:r>
                        <a:rPr lang="en-GB" sz="1200" b="0" i="0" u="none" strike="noStrike" dirty="0">
                          <a:solidFill>
                            <a:srgbClr val="000000"/>
                          </a:solidFill>
                          <a:effectLst/>
                          <a:latin typeface="+mn-lt"/>
                        </a:rPr>
                        <a:t>-</a:t>
                      </a:r>
                    </a:p>
                  </a:txBody>
                  <a:tcPr marL="0"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l" fontAlgn="ctr"/>
                      <a:r>
                        <a:rPr lang="en-GB" sz="1200" b="0" i="0" u="none" strike="noStrike" dirty="0">
                          <a:solidFill>
                            <a:srgbClr val="000000"/>
                          </a:solidFill>
                          <a:effectLst/>
                          <a:latin typeface="+mn-lt"/>
                        </a:rPr>
                        <a:t>  Past Service Cost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200" b="0" i="0" u="none" strike="noStrike" dirty="0">
                          <a:solidFill>
                            <a:srgbClr val="000000"/>
                          </a:solidFill>
                          <a:effectLst/>
                          <a:latin typeface="+mn-lt"/>
                        </a:rPr>
                        <a:t>872</a:t>
                      </a:r>
                    </a:p>
                  </a:txBody>
                  <a:tcPr marL="0"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r" fontAlgn="ctr"/>
                      <a:r>
                        <a:rPr lang="en-GB" sz="1200" b="0" i="0" u="none" strike="noStrike" dirty="0">
                          <a:solidFill>
                            <a:srgbClr val="000000"/>
                          </a:solidFill>
                          <a:effectLst/>
                          <a:latin typeface="+mn-lt"/>
                        </a:rPr>
                        <a:t>-</a:t>
                      </a:r>
                    </a:p>
                  </a:txBody>
                  <a:tcPr marL="0"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10005"/>
                  </a:ext>
                </a:extLst>
              </a:tr>
              <a:tr h="259627">
                <a:tc>
                  <a:txBody>
                    <a:bodyPr/>
                    <a:lstStyle/>
                    <a:p>
                      <a:pPr algn="r" fontAlgn="ctr"/>
                      <a:r>
                        <a:rPr lang="en-GB" sz="1200" b="0" i="0" u="none" strike="noStrike" dirty="0">
                          <a:solidFill>
                            <a:srgbClr val="000000"/>
                          </a:solidFill>
                          <a:effectLst/>
                          <a:latin typeface="+mn-lt"/>
                        </a:rPr>
                        <a:t>-</a:t>
                      </a:r>
                    </a:p>
                  </a:txBody>
                  <a:tcPr marL="0"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r" fontAlgn="ctr"/>
                      <a:r>
                        <a:rPr lang="en-GB" sz="1200" b="0" i="0" u="none" strike="noStrike" dirty="0">
                          <a:solidFill>
                            <a:srgbClr val="000000"/>
                          </a:solidFill>
                          <a:effectLst/>
                          <a:latin typeface="+mn-lt"/>
                        </a:rPr>
                        <a:t>-</a:t>
                      </a:r>
                    </a:p>
                  </a:txBody>
                  <a:tcPr marL="0"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l" fontAlgn="ctr"/>
                      <a:r>
                        <a:rPr lang="en-GB" sz="1200" b="0" i="0" u="none" strike="noStrike" dirty="0">
                          <a:solidFill>
                            <a:srgbClr val="000000"/>
                          </a:solidFill>
                          <a:effectLst/>
                          <a:latin typeface="+mn-lt"/>
                        </a:rPr>
                        <a:t>  (Gain) / loss from curtailments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200" b="0" i="0" u="none" strike="noStrike" dirty="0">
                          <a:solidFill>
                            <a:srgbClr val="000000"/>
                          </a:solidFill>
                          <a:effectLst/>
                          <a:latin typeface="+mn-lt"/>
                        </a:rPr>
                        <a:t>-</a:t>
                      </a:r>
                    </a:p>
                  </a:txBody>
                  <a:tcPr marL="0"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r" fontAlgn="ctr"/>
                      <a:r>
                        <a:rPr lang="en-GB" sz="1200" b="0" i="0" u="none" strike="noStrike" dirty="0">
                          <a:solidFill>
                            <a:srgbClr val="000000"/>
                          </a:solidFill>
                          <a:effectLst/>
                          <a:latin typeface="+mn-lt"/>
                        </a:rPr>
                        <a:t>-</a:t>
                      </a:r>
                    </a:p>
                  </a:txBody>
                  <a:tcPr marL="0"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10006"/>
                  </a:ext>
                </a:extLst>
              </a:tr>
              <a:tr h="241965">
                <a:tc>
                  <a:txBody>
                    <a:bodyPr/>
                    <a:lstStyle/>
                    <a:p>
                      <a:pPr algn="r" fontAlgn="ctr"/>
                      <a:r>
                        <a:rPr lang="en-GB" sz="1200" b="0" i="0" u="none" strike="noStrike" dirty="0">
                          <a:solidFill>
                            <a:srgbClr val="000000"/>
                          </a:solidFill>
                          <a:effectLst/>
                          <a:latin typeface="+mn-lt"/>
                        </a:rPr>
                        <a:t>3,530</a:t>
                      </a:r>
                    </a:p>
                  </a:txBody>
                  <a:tcPr marL="0"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FF"/>
                    </a:solidFill>
                  </a:tcPr>
                </a:tc>
                <a:tc>
                  <a:txBody>
                    <a:bodyPr/>
                    <a:lstStyle/>
                    <a:p>
                      <a:pPr algn="r" fontAlgn="ctr"/>
                      <a:r>
                        <a:rPr lang="en-GB" sz="1200" b="0" i="0" u="none" strike="noStrike" dirty="0">
                          <a:solidFill>
                            <a:srgbClr val="000000"/>
                          </a:solidFill>
                          <a:effectLst/>
                          <a:latin typeface="+mn-lt"/>
                        </a:rPr>
                        <a:t>56,720</a:t>
                      </a:r>
                    </a:p>
                  </a:txBody>
                  <a:tcPr marL="0"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FF"/>
                    </a:solidFill>
                  </a:tcPr>
                </a:tc>
                <a:tc>
                  <a:txBody>
                    <a:bodyPr/>
                    <a:lstStyle/>
                    <a:p>
                      <a:pPr algn="l" fontAlgn="ctr"/>
                      <a:r>
                        <a:rPr lang="en-GB" sz="1200" b="0" i="0" u="none" strike="noStrike" dirty="0">
                          <a:solidFill>
                            <a:srgbClr val="000000"/>
                          </a:solidFill>
                          <a:effectLst/>
                          <a:latin typeface="+mn-lt"/>
                        </a:rPr>
                        <a:t>  Net interest expense / (income)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GB" sz="1200" b="0" i="0" u="none" strike="noStrike" dirty="0">
                          <a:solidFill>
                            <a:srgbClr val="000000"/>
                          </a:solidFill>
                          <a:effectLst/>
                          <a:latin typeface="+mn-lt"/>
                        </a:rPr>
                        <a:t>4,769</a:t>
                      </a:r>
                    </a:p>
                  </a:txBody>
                  <a:tcPr marL="0"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66FF"/>
                    </a:solidFill>
                  </a:tcPr>
                </a:tc>
                <a:tc>
                  <a:txBody>
                    <a:bodyPr/>
                    <a:lstStyle/>
                    <a:p>
                      <a:pPr algn="r" fontAlgn="ctr"/>
                      <a:r>
                        <a:rPr lang="en-GB" sz="1200" b="0" i="0" u="none" strike="noStrike" dirty="0">
                          <a:solidFill>
                            <a:srgbClr val="000000"/>
                          </a:solidFill>
                          <a:effectLst/>
                          <a:latin typeface="+mn-lt"/>
                        </a:rPr>
                        <a:t>54,430</a:t>
                      </a:r>
                    </a:p>
                  </a:txBody>
                  <a:tcPr marL="0"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66FF"/>
                    </a:solidFill>
                  </a:tcPr>
                </a:tc>
                <a:extLst>
                  <a:ext uri="{0D108BD9-81ED-4DB2-BD59-A6C34878D82A}">
                    <a16:rowId xmlns:a16="http://schemas.microsoft.com/office/drawing/2014/main" val="10007"/>
                  </a:ext>
                </a:extLst>
              </a:tr>
              <a:tr h="241965">
                <a:tc>
                  <a:txBody>
                    <a:bodyPr/>
                    <a:lstStyle/>
                    <a:p>
                      <a:pPr algn="r" fontAlgn="ctr"/>
                      <a:r>
                        <a:rPr lang="en-GB" sz="1200" b="1" i="0" u="none" strike="noStrike" dirty="0">
                          <a:solidFill>
                            <a:srgbClr val="000000"/>
                          </a:solidFill>
                          <a:effectLst/>
                          <a:latin typeface="+mn-lt"/>
                        </a:rPr>
                        <a:t>19,762</a:t>
                      </a:r>
                    </a:p>
                  </a:txBody>
                  <a:tcPr marL="0"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r" fontAlgn="ctr"/>
                      <a:r>
                        <a:rPr lang="en-GB" sz="1200" b="1" i="0" u="none" strike="noStrike" dirty="0">
                          <a:solidFill>
                            <a:srgbClr val="000000"/>
                          </a:solidFill>
                          <a:effectLst/>
                          <a:latin typeface="+mn-lt"/>
                        </a:rPr>
                        <a:t>108,740</a:t>
                      </a:r>
                    </a:p>
                  </a:txBody>
                  <a:tcPr marL="0"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l" fontAlgn="ctr"/>
                      <a:r>
                        <a:rPr lang="en-GB" sz="1200" b="1" i="0" u="none" strike="noStrike" dirty="0">
                          <a:solidFill>
                            <a:srgbClr val="000000"/>
                          </a:solidFill>
                          <a:effectLst/>
                          <a:latin typeface="+mn-lt"/>
                        </a:rPr>
                        <a:t>  Total charged to (Surplus) and Deficit on Provision of Services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1200" b="1" i="0" u="none" strike="noStrike" dirty="0">
                          <a:solidFill>
                            <a:srgbClr val="000000"/>
                          </a:solidFill>
                          <a:effectLst/>
                          <a:latin typeface="+mn-lt"/>
                        </a:rPr>
                        <a:t>27,621</a:t>
                      </a:r>
                    </a:p>
                  </a:txBody>
                  <a:tcPr marL="0"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FF"/>
                    </a:solidFill>
                  </a:tcPr>
                </a:tc>
                <a:tc>
                  <a:txBody>
                    <a:bodyPr/>
                    <a:lstStyle/>
                    <a:p>
                      <a:pPr algn="r" fontAlgn="ctr"/>
                      <a:r>
                        <a:rPr lang="en-GB" sz="1200" b="1" i="0" u="none" strike="noStrike" dirty="0">
                          <a:solidFill>
                            <a:srgbClr val="000000"/>
                          </a:solidFill>
                          <a:effectLst/>
                          <a:latin typeface="+mn-lt"/>
                        </a:rPr>
                        <a:t>114,860</a:t>
                      </a:r>
                    </a:p>
                  </a:txBody>
                  <a:tcPr marL="0"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FF"/>
                    </a:solidFill>
                  </a:tcPr>
                </a:tc>
                <a:extLst>
                  <a:ext uri="{0D108BD9-81ED-4DB2-BD59-A6C34878D82A}">
                    <a16:rowId xmlns:a16="http://schemas.microsoft.com/office/drawing/2014/main" val="10008"/>
                  </a:ext>
                </a:extLst>
              </a:tr>
              <a:tr h="241965">
                <a:tc>
                  <a:txBody>
                    <a:bodyPr/>
                    <a:lstStyle/>
                    <a:p>
                      <a:pPr algn="r" fontAlgn="ctr"/>
                      <a:endParaRPr lang="en-GB" sz="1200" b="0" i="0" u="none" strike="noStrike" dirty="0">
                        <a:solidFill>
                          <a:srgbClr val="000000"/>
                        </a:solidFill>
                        <a:effectLst/>
                        <a:latin typeface="Calibri" panose="020F0502020204030204" pitchFamily="34" charset="0"/>
                      </a:endParaRP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FF"/>
                    </a:solidFill>
                  </a:tcPr>
                </a:tc>
                <a:tc>
                  <a:txBody>
                    <a:bodyPr/>
                    <a:lstStyle/>
                    <a:p>
                      <a:pPr algn="r" fontAlgn="ctr"/>
                      <a:r>
                        <a:rPr lang="en-GB" sz="1200" b="0" i="0" u="none" strike="noStrike" dirty="0">
                          <a:solidFill>
                            <a:srgbClr val="000000"/>
                          </a:solidFill>
                          <a:effectLst/>
                          <a:latin typeface="Calibri" panose="020F0502020204030204" pitchFamily="34" charset="0"/>
                        </a:rPr>
                        <a:t> </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FF"/>
                    </a:solidFill>
                  </a:tcPr>
                </a:tc>
                <a:tc>
                  <a:txBody>
                    <a:bodyPr/>
                    <a:lstStyle/>
                    <a:p>
                      <a:pPr algn="l" fontAlgn="ctr"/>
                      <a:r>
                        <a:rPr lang="en-GB" sz="1200" b="1" i="0" u="none" strike="noStrike" dirty="0">
                          <a:solidFill>
                            <a:srgbClr val="000000"/>
                          </a:solidFill>
                          <a:effectLst/>
                          <a:latin typeface="+mn-lt"/>
                        </a:rPr>
                        <a:t>  Other Costs - Remeasurement of the defined benefit liability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ctr"/>
                      <a:endParaRPr lang="en-GB" sz="1200" b="0" i="0" u="none" strike="noStrike" dirty="0">
                        <a:solidFill>
                          <a:srgbClr val="000000"/>
                        </a:solidFill>
                        <a:effectLst/>
                        <a:latin typeface="+mn-lt"/>
                      </a:endParaRPr>
                    </a:p>
                  </a:txBody>
                  <a:tcPr marL="0"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66FF"/>
                    </a:solidFill>
                  </a:tcPr>
                </a:tc>
                <a:tc>
                  <a:txBody>
                    <a:bodyPr/>
                    <a:lstStyle/>
                    <a:p>
                      <a:pPr algn="r" fontAlgn="ctr"/>
                      <a:endParaRPr lang="en-GB" sz="1200" b="0" i="0" u="none" strike="noStrike" dirty="0">
                        <a:solidFill>
                          <a:srgbClr val="000000"/>
                        </a:solidFill>
                        <a:effectLst/>
                        <a:latin typeface="+mn-lt"/>
                      </a:endParaRPr>
                    </a:p>
                  </a:txBody>
                  <a:tcPr marL="0"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66FF"/>
                    </a:solidFill>
                  </a:tcPr>
                </a:tc>
                <a:extLst>
                  <a:ext uri="{0D108BD9-81ED-4DB2-BD59-A6C34878D82A}">
                    <a16:rowId xmlns:a16="http://schemas.microsoft.com/office/drawing/2014/main" val="10009"/>
                  </a:ext>
                </a:extLst>
              </a:tr>
              <a:tr h="241965">
                <a:tc>
                  <a:txBody>
                    <a:bodyPr/>
                    <a:lstStyle/>
                    <a:p>
                      <a:pPr algn="r" fontAlgn="ctr"/>
                      <a:r>
                        <a:rPr lang="en-GB" sz="1200" b="0" i="0" u="none" strike="noStrike" dirty="0">
                          <a:solidFill>
                            <a:srgbClr val="000000"/>
                          </a:solidFill>
                          <a:effectLst/>
                          <a:latin typeface="Calibri" panose="020F0502020204030204" pitchFamily="34" charset="0"/>
                        </a:rPr>
                        <a:t>(42,140)</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r" fontAlgn="ctr"/>
                      <a:r>
                        <a:rPr lang="en-GB" sz="1200" b="0" i="0" u="none" strike="noStrike" dirty="0">
                          <a:solidFill>
                            <a:srgbClr val="000000"/>
                          </a:solidFill>
                          <a:effectLst/>
                          <a:latin typeface="Calibri" panose="020F0502020204030204" pitchFamily="34" charset="0"/>
                        </a:rPr>
                        <a:t>- </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l" fontAlgn="ctr"/>
                      <a:r>
                        <a:rPr lang="en-GB" sz="1200" b="0" i="0" u="none" strike="noStrike" dirty="0">
                          <a:solidFill>
                            <a:srgbClr val="000000"/>
                          </a:solidFill>
                          <a:effectLst/>
                          <a:latin typeface="+mn-lt"/>
                        </a:rPr>
                        <a:t>  Return on Assets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200" b="0" i="0" u="none" strike="noStrike" dirty="0">
                          <a:solidFill>
                            <a:srgbClr val="000000"/>
                          </a:solidFill>
                          <a:effectLst/>
                          <a:latin typeface="+mn-lt"/>
                        </a:rPr>
                        <a:t>(20,892)</a:t>
                      </a:r>
                    </a:p>
                  </a:txBody>
                  <a:tcPr marL="0"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r" fontAlgn="ctr"/>
                      <a:r>
                        <a:rPr lang="en-GB" sz="1200" b="0" i="0" u="none" strike="noStrike" dirty="0">
                          <a:solidFill>
                            <a:srgbClr val="000000"/>
                          </a:solidFill>
                          <a:effectLst/>
                          <a:latin typeface="+mn-lt"/>
                        </a:rPr>
                        <a:t>-</a:t>
                      </a:r>
                    </a:p>
                  </a:txBody>
                  <a:tcPr marL="0"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10010"/>
                  </a:ext>
                </a:extLst>
              </a:tr>
              <a:tr h="241965">
                <a:tc>
                  <a:txBody>
                    <a:bodyPr/>
                    <a:lstStyle/>
                    <a:p>
                      <a:pPr algn="r" fontAlgn="ctr"/>
                      <a:r>
                        <a:rPr lang="en-GB" sz="1200" b="0" i="0" u="none" strike="noStrike">
                          <a:solidFill>
                            <a:srgbClr val="000000"/>
                          </a:solidFill>
                          <a:effectLst/>
                          <a:latin typeface="Calibri" panose="020F0502020204030204" pitchFamily="34" charset="0"/>
                        </a:rPr>
                        <a:t>(4,129)</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r" fontAlgn="ctr"/>
                      <a:r>
                        <a:rPr lang="en-GB" sz="1200" b="0" i="0" u="none" strike="noStrike" dirty="0">
                          <a:solidFill>
                            <a:srgbClr val="000000"/>
                          </a:solidFill>
                          <a:effectLst/>
                          <a:latin typeface="Calibri" panose="020F0502020204030204" pitchFamily="34" charset="0"/>
                        </a:rPr>
                        <a:t>(133,920)</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l" fontAlgn="ctr"/>
                      <a:r>
                        <a:rPr lang="en-GB" sz="1200" b="0" i="0" u="none" strike="noStrike" dirty="0">
                          <a:solidFill>
                            <a:srgbClr val="000000"/>
                          </a:solidFill>
                          <a:effectLst/>
                          <a:latin typeface="+mn-lt"/>
                        </a:rPr>
                        <a:t>  Actuarial (gains) &amp; losses – experience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200" b="0" i="0" u="none" strike="noStrike" dirty="0">
                          <a:solidFill>
                            <a:srgbClr val="000000"/>
                          </a:solidFill>
                          <a:effectLst/>
                          <a:latin typeface="+mn-lt"/>
                        </a:rPr>
                        <a:t>(15,806)</a:t>
                      </a:r>
                    </a:p>
                  </a:txBody>
                  <a:tcPr marL="0"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r" fontAlgn="ctr"/>
                      <a:r>
                        <a:rPr lang="en-GB" sz="1200" b="0" i="0" u="none" strike="noStrike" dirty="0">
                          <a:solidFill>
                            <a:srgbClr val="000000"/>
                          </a:solidFill>
                          <a:effectLst/>
                          <a:latin typeface="+mn-lt"/>
                        </a:rPr>
                        <a:t>24,460</a:t>
                      </a:r>
                    </a:p>
                  </a:txBody>
                  <a:tcPr marL="0"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10011"/>
                  </a:ext>
                </a:extLst>
              </a:tr>
              <a:tr h="241965">
                <a:tc>
                  <a:txBody>
                    <a:bodyPr/>
                    <a:lstStyle/>
                    <a:p>
                      <a:pPr algn="r" fontAlgn="ctr"/>
                      <a:r>
                        <a:rPr lang="en-GB" sz="1200" b="0" i="0" u="none" strike="noStrike">
                          <a:solidFill>
                            <a:srgbClr val="000000"/>
                          </a:solidFill>
                          <a:effectLst/>
                          <a:latin typeface="Calibri" panose="020F0502020204030204" pitchFamily="34" charset="0"/>
                        </a:rPr>
                        <a:t>(3,762)</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r" fontAlgn="ctr"/>
                      <a:r>
                        <a:rPr lang="en-GB" sz="1200" b="0" i="0" u="none" strike="noStrike" dirty="0">
                          <a:solidFill>
                            <a:srgbClr val="000000"/>
                          </a:solidFill>
                          <a:effectLst/>
                          <a:latin typeface="Calibri" panose="020F0502020204030204" pitchFamily="34" charset="0"/>
                        </a:rPr>
                        <a:t>- </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l" fontAlgn="ctr"/>
                      <a:r>
                        <a:rPr lang="en-GB" sz="1200" b="0" i="0" u="none" strike="noStrike" dirty="0">
                          <a:solidFill>
                            <a:srgbClr val="000000"/>
                          </a:solidFill>
                          <a:effectLst/>
                          <a:latin typeface="+mn-lt"/>
                        </a:rPr>
                        <a:t>  Actuarial (gains) &amp; losses arising on changes in demographic assumptions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200" b="0" i="0" u="none" strike="noStrike" dirty="0">
                          <a:solidFill>
                            <a:srgbClr val="000000"/>
                          </a:solidFill>
                          <a:effectLst/>
                          <a:latin typeface="+mn-lt"/>
                        </a:rPr>
                        <a:t>(21,795)</a:t>
                      </a:r>
                    </a:p>
                  </a:txBody>
                  <a:tcPr marL="0"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r" fontAlgn="ctr"/>
                      <a:r>
                        <a:rPr lang="en-GB" sz="1200" b="0" i="0" u="none" strike="noStrike" dirty="0">
                          <a:solidFill>
                            <a:srgbClr val="000000"/>
                          </a:solidFill>
                          <a:effectLst/>
                          <a:latin typeface="+mn-lt"/>
                        </a:rPr>
                        <a:t>-</a:t>
                      </a:r>
                    </a:p>
                  </a:txBody>
                  <a:tcPr marL="0"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10012"/>
                  </a:ext>
                </a:extLst>
              </a:tr>
              <a:tr h="241965">
                <a:tc>
                  <a:txBody>
                    <a:bodyPr/>
                    <a:lstStyle/>
                    <a:p>
                      <a:pPr algn="r" fontAlgn="ctr"/>
                      <a:r>
                        <a:rPr lang="en-GB" sz="1200" b="0" i="0" u="none" strike="noStrike">
                          <a:solidFill>
                            <a:srgbClr val="000000"/>
                          </a:solidFill>
                          <a:effectLst/>
                          <a:latin typeface="Calibri" panose="020F0502020204030204" pitchFamily="34" charset="0"/>
                        </a:rPr>
                        <a:t>124,372 </a:t>
                      </a: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r" fontAlgn="ctr"/>
                      <a:r>
                        <a:rPr lang="en-GB" sz="1200" b="0" i="0" u="none" strike="noStrike" dirty="0">
                          <a:solidFill>
                            <a:srgbClr val="000000"/>
                          </a:solidFill>
                          <a:effectLst/>
                          <a:latin typeface="Calibri" panose="020F0502020204030204" pitchFamily="34" charset="0"/>
                        </a:rPr>
                        <a:t>289,380 </a:t>
                      </a: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l" fontAlgn="ctr"/>
                      <a:r>
                        <a:rPr lang="en-GB" sz="1200" b="0" i="0" u="none" strike="noStrike" dirty="0">
                          <a:solidFill>
                            <a:srgbClr val="000000"/>
                          </a:solidFill>
                          <a:effectLst/>
                          <a:latin typeface="+mn-lt"/>
                        </a:rPr>
                        <a:t>  Actuarial (gains) &amp; losses arising on changes in financial assumptions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1200" b="0" i="0" u="none" strike="noStrike" dirty="0">
                          <a:solidFill>
                            <a:srgbClr val="000000"/>
                          </a:solidFill>
                          <a:effectLst/>
                          <a:latin typeface="+mn-lt"/>
                        </a:rPr>
                        <a:t>(23,863)</a:t>
                      </a:r>
                    </a:p>
                  </a:txBody>
                  <a:tcPr marL="0" marR="65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66FF"/>
                    </a:solidFill>
                  </a:tcPr>
                </a:tc>
                <a:tc>
                  <a:txBody>
                    <a:bodyPr/>
                    <a:lstStyle/>
                    <a:p>
                      <a:pPr algn="r" fontAlgn="ctr"/>
                      <a:r>
                        <a:rPr lang="en-GB" sz="1200" b="0" i="0" u="none" strike="noStrike" dirty="0">
                          <a:solidFill>
                            <a:srgbClr val="000000"/>
                          </a:solidFill>
                          <a:effectLst/>
                          <a:latin typeface="+mn-lt"/>
                        </a:rPr>
                        <a:t>(35,620)</a:t>
                      </a:r>
                    </a:p>
                  </a:txBody>
                  <a:tcPr marL="0" marR="65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66FF"/>
                    </a:solidFill>
                  </a:tcPr>
                </a:tc>
                <a:extLst>
                  <a:ext uri="{0D108BD9-81ED-4DB2-BD59-A6C34878D82A}">
                    <a16:rowId xmlns:a16="http://schemas.microsoft.com/office/drawing/2014/main" val="10013"/>
                  </a:ext>
                </a:extLst>
              </a:tr>
              <a:tr h="241965">
                <a:tc>
                  <a:txBody>
                    <a:bodyPr/>
                    <a:lstStyle/>
                    <a:p>
                      <a:pPr algn="r" fontAlgn="ctr"/>
                      <a:r>
                        <a:rPr lang="en-GB" sz="1200" b="0" i="0" u="none" strike="noStrike" dirty="0">
                          <a:solidFill>
                            <a:srgbClr val="000000"/>
                          </a:solidFill>
                          <a:effectLst/>
                          <a:latin typeface="Calibri" panose="020F0502020204030204" pitchFamily="34" charset="0"/>
                        </a:rPr>
                        <a:t>-</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CCFF"/>
                    </a:solidFill>
                  </a:tcPr>
                </a:tc>
                <a:tc>
                  <a:txBody>
                    <a:bodyPr/>
                    <a:lstStyle/>
                    <a:p>
                      <a:pPr algn="r" fontAlgn="ctr"/>
                      <a:r>
                        <a:rPr lang="en-GB" sz="1200" b="0" i="0" u="none" strike="noStrike" dirty="0">
                          <a:solidFill>
                            <a:srgbClr val="000000"/>
                          </a:solidFill>
                          <a:effectLst/>
                          <a:latin typeface="Calibri" panose="020F0502020204030204" pitchFamily="34" charset="0"/>
                        </a:rPr>
                        <a:t>-</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CCFF"/>
                    </a:solidFill>
                  </a:tcPr>
                </a:tc>
                <a:tc>
                  <a:txBody>
                    <a:bodyPr/>
                    <a:lstStyle/>
                    <a:p>
                      <a:pPr algn="l" fontAlgn="ctr"/>
                      <a:r>
                        <a:rPr lang="en-GB" sz="1200" b="0" i="0" u="none" strike="noStrike" dirty="0">
                          <a:solidFill>
                            <a:srgbClr val="000000"/>
                          </a:solidFill>
                          <a:effectLst/>
                          <a:latin typeface="+mn-lt"/>
                        </a:rPr>
                        <a:t>  Other Actuarial (gains) and losses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ctr"/>
                      <a:r>
                        <a:rPr lang="en-GB" sz="1200" b="0" i="0" u="none" strike="noStrike" dirty="0">
                          <a:solidFill>
                            <a:srgbClr val="000000"/>
                          </a:solidFill>
                          <a:effectLst/>
                          <a:latin typeface="+mn-lt"/>
                        </a:rPr>
                        <a:t>3,422</a:t>
                      </a:r>
                    </a:p>
                  </a:txBody>
                  <a:tcPr marL="0"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66FF"/>
                    </a:solidFill>
                  </a:tcPr>
                </a:tc>
                <a:tc>
                  <a:txBody>
                    <a:bodyPr/>
                    <a:lstStyle/>
                    <a:p>
                      <a:pPr algn="r" fontAlgn="ctr"/>
                      <a:endParaRPr lang="en-GB" sz="1200" b="0" i="0" u="none" strike="noStrike" dirty="0">
                        <a:solidFill>
                          <a:srgbClr val="000000"/>
                        </a:solidFill>
                        <a:effectLst/>
                        <a:latin typeface="+mn-lt"/>
                      </a:endParaRPr>
                    </a:p>
                  </a:txBody>
                  <a:tcPr marL="0"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66FF"/>
                    </a:solidFill>
                  </a:tcPr>
                </a:tc>
                <a:extLst>
                  <a:ext uri="{0D108BD9-81ED-4DB2-BD59-A6C34878D82A}">
                    <a16:rowId xmlns:a16="http://schemas.microsoft.com/office/drawing/2014/main" val="1801791512"/>
                  </a:ext>
                </a:extLst>
              </a:tr>
              <a:tr h="241965">
                <a:tc>
                  <a:txBody>
                    <a:bodyPr/>
                    <a:lstStyle/>
                    <a:p>
                      <a:pPr algn="r" fontAlgn="ctr"/>
                      <a:r>
                        <a:rPr lang="en-GB" sz="1200" b="0" i="0" u="none" strike="noStrike" dirty="0">
                          <a:solidFill>
                            <a:srgbClr val="000000"/>
                          </a:solidFill>
                          <a:effectLst/>
                          <a:latin typeface="Calibri" panose="020F0502020204030204" pitchFamily="34" charset="0"/>
                        </a:rPr>
                        <a:t>- </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r" fontAlgn="ctr"/>
                      <a:r>
                        <a:rPr lang="en-GB" sz="1200" b="0" i="0" u="none" strike="noStrike" dirty="0">
                          <a:solidFill>
                            <a:srgbClr val="000000"/>
                          </a:solidFill>
                          <a:effectLst/>
                          <a:latin typeface="Calibri" panose="020F0502020204030204" pitchFamily="34" charset="0"/>
                        </a:rPr>
                        <a:t>- </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l" fontAlgn="ctr"/>
                      <a:r>
                        <a:rPr lang="en-GB" sz="1200" b="0" i="0" u="none" strike="noStrike" dirty="0">
                          <a:solidFill>
                            <a:srgbClr val="000000"/>
                          </a:solidFill>
                          <a:effectLst/>
                          <a:latin typeface="+mn-lt"/>
                        </a:rPr>
                        <a:t>  Return on plan assets (exc amount included in the net interest expense)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1200" b="0" i="0" u="none" strike="noStrike" dirty="0">
                          <a:solidFill>
                            <a:srgbClr val="000000"/>
                          </a:solidFill>
                          <a:effectLst/>
                          <a:latin typeface="+mn-lt"/>
                        </a:rPr>
                        <a:t>-</a:t>
                      </a:r>
                    </a:p>
                  </a:txBody>
                  <a:tcPr marL="0"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FF"/>
                    </a:solidFill>
                  </a:tcPr>
                </a:tc>
                <a:tc>
                  <a:txBody>
                    <a:bodyPr/>
                    <a:lstStyle/>
                    <a:p>
                      <a:pPr algn="r" fontAlgn="ctr"/>
                      <a:r>
                        <a:rPr lang="en-GB" sz="1200" b="0" i="0" u="none" strike="noStrike" dirty="0">
                          <a:solidFill>
                            <a:srgbClr val="000000"/>
                          </a:solidFill>
                          <a:effectLst/>
                          <a:latin typeface="+mn-lt"/>
                        </a:rPr>
                        <a:t>-</a:t>
                      </a:r>
                    </a:p>
                  </a:txBody>
                  <a:tcPr marL="0"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FF"/>
                    </a:solidFill>
                  </a:tcPr>
                </a:tc>
                <a:extLst>
                  <a:ext uri="{0D108BD9-81ED-4DB2-BD59-A6C34878D82A}">
                    <a16:rowId xmlns:a16="http://schemas.microsoft.com/office/drawing/2014/main" val="10014"/>
                  </a:ext>
                </a:extLst>
              </a:tr>
              <a:tr h="241965">
                <a:tc>
                  <a:txBody>
                    <a:bodyPr/>
                    <a:lstStyle/>
                    <a:p>
                      <a:pPr algn="r" fontAlgn="ctr"/>
                      <a:r>
                        <a:rPr lang="en-GB" sz="1200" b="1" i="0" u="none" strike="noStrike">
                          <a:solidFill>
                            <a:srgbClr val="000000"/>
                          </a:solidFill>
                          <a:effectLst/>
                          <a:latin typeface="Calibri" panose="020F0502020204030204" pitchFamily="34" charset="0"/>
                        </a:rPr>
                        <a:t>94,104 </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r" fontAlgn="ctr"/>
                      <a:r>
                        <a:rPr lang="en-GB" sz="1200" b="1" i="0" u="none" strike="noStrike" dirty="0">
                          <a:solidFill>
                            <a:srgbClr val="000000"/>
                          </a:solidFill>
                          <a:effectLst/>
                          <a:latin typeface="Calibri" panose="020F0502020204030204" pitchFamily="34" charset="0"/>
                        </a:rPr>
                        <a:t>264,200 </a:t>
                      </a:r>
                    </a:p>
                  </a:txBody>
                  <a:tcPr marL="0"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l" fontAlgn="ctr"/>
                      <a:r>
                        <a:rPr lang="en-GB" sz="1200" b="1" i="0" u="none" strike="noStrike" dirty="0">
                          <a:solidFill>
                            <a:srgbClr val="000000"/>
                          </a:solidFill>
                          <a:effectLst/>
                          <a:latin typeface="+mn-lt"/>
                        </a:rPr>
                        <a:t>  Total charged to the Comprehensive Income and Expenditure Statement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1200" b="1" i="0" u="none" strike="noStrike" dirty="0">
                          <a:solidFill>
                            <a:srgbClr val="000000"/>
                          </a:solidFill>
                          <a:effectLst/>
                          <a:latin typeface="+mn-lt"/>
                        </a:rPr>
                        <a:t>(51,314)</a:t>
                      </a:r>
                    </a:p>
                  </a:txBody>
                  <a:tcPr marL="0"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FF"/>
                    </a:solidFill>
                  </a:tcPr>
                </a:tc>
                <a:tc>
                  <a:txBody>
                    <a:bodyPr/>
                    <a:lstStyle/>
                    <a:p>
                      <a:pPr algn="r" fontAlgn="ctr"/>
                      <a:r>
                        <a:rPr lang="en-GB" sz="1200" b="1" i="0" u="none" strike="noStrike" dirty="0">
                          <a:solidFill>
                            <a:srgbClr val="000000"/>
                          </a:solidFill>
                          <a:effectLst/>
                          <a:latin typeface="+mn-lt"/>
                        </a:rPr>
                        <a:t>103,700</a:t>
                      </a:r>
                    </a:p>
                  </a:txBody>
                  <a:tcPr marL="0"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FF"/>
                    </a:solid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664862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1AF3F9-78D6-48C5-8127-16EA56DB94EB}"/>
              </a:ext>
            </a:extLst>
          </p:cNvPr>
          <p:cNvSpPr txBox="1"/>
          <p:nvPr/>
        </p:nvSpPr>
        <p:spPr>
          <a:xfrm>
            <a:off x="9571888" y="0"/>
            <a:ext cx="338554" cy="6876000"/>
          </a:xfrm>
          <a:prstGeom prst="rect">
            <a:avLst/>
          </a:prstGeom>
          <a:solidFill>
            <a:srgbClr val="7030A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NOTES TO THE ACCOUNTS       </a:t>
            </a:r>
            <a:r>
              <a:rPr lang="en-GB" sz="1000" b="1" dirty="0">
                <a:solidFill>
                  <a:schemeClr val="bg1"/>
                </a:solidFill>
              </a:rPr>
              <a:t>|       STATEMENT OF ACCOUNTS – 2021-22</a:t>
            </a:r>
            <a:endParaRPr lang="en-GB" sz="1000" dirty="0">
              <a:solidFill>
                <a:schemeClr val="bg1"/>
              </a:solidFill>
            </a:endParaRPr>
          </a:p>
        </p:txBody>
      </p:sp>
      <p:sp>
        <p:nvSpPr>
          <p:cNvPr id="4" name="TextBox 3"/>
          <p:cNvSpPr txBox="1"/>
          <p:nvPr/>
        </p:nvSpPr>
        <p:spPr>
          <a:xfrm>
            <a:off x="9590364" y="6446220"/>
            <a:ext cx="334112" cy="246221"/>
          </a:xfrm>
          <a:prstGeom prst="rect">
            <a:avLst/>
          </a:prstGeom>
          <a:noFill/>
        </p:spPr>
        <p:txBody>
          <a:bodyPr wrap="square" rtlCol="0">
            <a:spAutoFit/>
          </a:bodyPr>
          <a:lstStyle/>
          <a:p>
            <a:r>
              <a:rPr lang="en-GB" sz="1000" dirty="0">
                <a:solidFill>
                  <a:schemeClr val="bg1"/>
                </a:solidFill>
                <a:cs typeface="Arial" panose="020B0604020202020204" pitchFamily="34" charset="0"/>
              </a:rPr>
              <a:t>69</a:t>
            </a:r>
          </a:p>
        </p:txBody>
      </p:sp>
      <p:graphicFrame>
        <p:nvGraphicFramePr>
          <p:cNvPr id="7" name="Table 6"/>
          <p:cNvGraphicFramePr>
            <a:graphicFrameLocks noGrp="1"/>
          </p:cNvGraphicFramePr>
          <p:nvPr>
            <p:extLst>
              <p:ext uri="{D42A27DB-BD31-4B8C-83A1-F6EECF244321}">
                <p14:modId xmlns:p14="http://schemas.microsoft.com/office/powerpoint/2010/main" val="572101110"/>
              </p:ext>
            </p:extLst>
          </p:nvPr>
        </p:nvGraphicFramePr>
        <p:xfrm>
          <a:off x="314036" y="3888509"/>
          <a:ext cx="8952172" cy="2164829"/>
        </p:xfrm>
        <a:graphic>
          <a:graphicData uri="http://schemas.openxmlformats.org/drawingml/2006/table">
            <a:tbl>
              <a:tblPr/>
              <a:tblGrid>
                <a:gridCol w="896635">
                  <a:extLst>
                    <a:ext uri="{9D8B030D-6E8A-4147-A177-3AD203B41FA5}">
                      <a16:colId xmlns:a16="http://schemas.microsoft.com/office/drawing/2014/main" val="20000"/>
                    </a:ext>
                  </a:extLst>
                </a:gridCol>
                <a:gridCol w="953049">
                  <a:extLst>
                    <a:ext uri="{9D8B030D-6E8A-4147-A177-3AD203B41FA5}">
                      <a16:colId xmlns:a16="http://schemas.microsoft.com/office/drawing/2014/main" val="20001"/>
                    </a:ext>
                  </a:extLst>
                </a:gridCol>
                <a:gridCol w="5382312">
                  <a:extLst>
                    <a:ext uri="{9D8B030D-6E8A-4147-A177-3AD203B41FA5}">
                      <a16:colId xmlns:a16="http://schemas.microsoft.com/office/drawing/2014/main" val="20002"/>
                    </a:ext>
                  </a:extLst>
                </a:gridCol>
                <a:gridCol w="795683">
                  <a:extLst>
                    <a:ext uri="{9D8B030D-6E8A-4147-A177-3AD203B41FA5}">
                      <a16:colId xmlns:a16="http://schemas.microsoft.com/office/drawing/2014/main" val="20003"/>
                    </a:ext>
                  </a:extLst>
                </a:gridCol>
                <a:gridCol w="924493">
                  <a:extLst>
                    <a:ext uri="{9D8B030D-6E8A-4147-A177-3AD203B41FA5}">
                      <a16:colId xmlns:a16="http://schemas.microsoft.com/office/drawing/2014/main" val="20004"/>
                    </a:ext>
                  </a:extLst>
                </a:gridCol>
              </a:tblGrid>
              <a:tr h="292423">
                <a:tc gridSpan="2">
                  <a:txBody>
                    <a:bodyPr/>
                    <a:lstStyle/>
                    <a:p>
                      <a:pPr algn="ctr" fontAlgn="ctr"/>
                      <a:r>
                        <a:rPr lang="en-GB" sz="1400" b="1" i="0" u="none" strike="noStrike" dirty="0">
                          <a:solidFill>
                            <a:schemeClr val="bg1"/>
                          </a:solidFill>
                          <a:effectLst/>
                          <a:latin typeface="+mn-lt"/>
                        </a:rPr>
                        <a:t>2020-21</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30A0"/>
                    </a:solidFill>
                  </a:tcPr>
                </a:tc>
                <a:tc hMerge="1">
                  <a:txBody>
                    <a:bodyPr/>
                    <a:lstStyle/>
                    <a:p>
                      <a:endParaRPr lang="en-GB"/>
                    </a:p>
                  </a:txBody>
                  <a:tcPr/>
                </a:tc>
                <a:tc>
                  <a:txBody>
                    <a:bodyPr/>
                    <a:lstStyle/>
                    <a:p>
                      <a:pPr algn="ctr" fontAlgn="b"/>
                      <a:r>
                        <a:rPr lang="en-GB" sz="1400" b="1" i="0" u="none" strike="noStrike" dirty="0">
                          <a:solidFill>
                            <a:schemeClr val="bg1"/>
                          </a:solidFill>
                          <a:effectLst/>
                          <a:latin typeface="+mn-lt"/>
                        </a:rPr>
                        <a:t>Pensions Assets and Liabilities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7030A0"/>
                    </a:solidFill>
                  </a:tcPr>
                </a:tc>
                <a:tc gridSpan="2">
                  <a:txBody>
                    <a:bodyPr/>
                    <a:lstStyle/>
                    <a:p>
                      <a:pPr algn="ctr" fontAlgn="ctr"/>
                      <a:r>
                        <a:rPr lang="en-GB" sz="1400" b="1" i="0" u="none" strike="noStrike" dirty="0">
                          <a:solidFill>
                            <a:schemeClr val="bg1"/>
                          </a:solidFill>
                          <a:effectLst/>
                          <a:latin typeface="+mn-lt"/>
                        </a:rPr>
                        <a:t>2021-22</a:t>
                      </a:r>
                    </a:p>
                  </a:txBody>
                  <a:tcPr marL="0" marR="0"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30A0"/>
                    </a:solidFill>
                  </a:tcPr>
                </a:tc>
                <a:tc hMerge="1">
                  <a:txBody>
                    <a:bodyPr/>
                    <a:lstStyle/>
                    <a:p>
                      <a:endParaRPr lang="en-GB"/>
                    </a:p>
                  </a:txBody>
                  <a:tcPr/>
                </a:tc>
                <a:extLst>
                  <a:ext uri="{0D108BD9-81ED-4DB2-BD59-A6C34878D82A}">
                    <a16:rowId xmlns:a16="http://schemas.microsoft.com/office/drawing/2014/main" val="10000"/>
                  </a:ext>
                </a:extLst>
              </a:tr>
              <a:tr h="338465">
                <a:tc>
                  <a:txBody>
                    <a:bodyPr/>
                    <a:lstStyle/>
                    <a:p>
                      <a:pPr algn="ctr" fontAlgn="ctr"/>
                      <a:r>
                        <a:rPr lang="en-GB" sz="1200" b="1" i="0" u="none" strike="noStrike" dirty="0">
                          <a:solidFill>
                            <a:schemeClr val="bg1"/>
                          </a:solidFill>
                          <a:effectLst/>
                          <a:latin typeface="+mn-lt"/>
                        </a:rPr>
                        <a:t>LGPS</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7030A0"/>
                    </a:solidFill>
                  </a:tcPr>
                </a:tc>
                <a:tc>
                  <a:txBody>
                    <a:bodyPr/>
                    <a:lstStyle/>
                    <a:p>
                      <a:pPr algn="ctr" fontAlgn="ctr"/>
                      <a:r>
                        <a:rPr lang="en-GB" sz="1200" b="1" i="0" u="none" strike="noStrike" dirty="0">
                          <a:solidFill>
                            <a:schemeClr val="bg1"/>
                          </a:solidFill>
                          <a:effectLst/>
                          <a:latin typeface="+mn-lt"/>
                        </a:rPr>
                        <a:t>Police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7030A0"/>
                    </a:solidFill>
                  </a:tcPr>
                </a:tc>
                <a:tc>
                  <a:txBody>
                    <a:bodyPr/>
                    <a:lstStyle/>
                    <a:p>
                      <a:pPr algn="ctr" fontAlgn="b"/>
                      <a:r>
                        <a:rPr lang="en-GB" sz="1200" b="1" i="0" u="none" strike="noStrike" dirty="0">
                          <a:solidFill>
                            <a:schemeClr val="bg1"/>
                          </a:solidFill>
                          <a:effectLst/>
                          <a:latin typeface="+mn-lt"/>
                        </a:rPr>
                        <a:t>Recognised in the Balance Sheet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7030A0"/>
                    </a:solidFill>
                  </a:tcPr>
                </a:tc>
                <a:tc>
                  <a:txBody>
                    <a:bodyPr/>
                    <a:lstStyle/>
                    <a:p>
                      <a:pPr algn="ctr" fontAlgn="ctr"/>
                      <a:r>
                        <a:rPr lang="en-GB" sz="1200" b="1" i="0" u="none" strike="noStrike" dirty="0">
                          <a:solidFill>
                            <a:schemeClr val="bg1"/>
                          </a:solidFill>
                          <a:effectLst/>
                          <a:latin typeface="+mn-lt"/>
                        </a:rPr>
                        <a:t>LGPS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7030A0"/>
                    </a:solidFill>
                  </a:tcPr>
                </a:tc>
                <a:tc>
                  <a:txBody>
                    <a:bodyPr/>
                    <a:lstStyle/>
                    <a:p>
                      <a:pPr algn="ctr" fontAlgn="ctr"/>
                      <a:r>
                        <a:rPr lang="en-GB" sz="1200" b="1" i="0" u="none" strike="noStrike" dirty="0">
                          <a:solidFill>
                            <a:schemeClr val="bg1"/>
                          </a:solidFill>
                          <a:effectLst/>
                          <a:latin typeface="+mn-lt"/>
                        </a:rPr>
                        <a:t>Police</a:t>
                      </a:r>
                    </a:p>
                  </a:txBody>
                  <a:tcPr marL="0" marR="0"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7030A0"/>
                    </a:solidFill>
                  </a:tcPr>
                </a:tc>
                <a:extLst>
                  <a:ext uri="{0D108BD9-81ED-4DB2-BD59-A6C34878D82A}">
                    <a16:rowId xmlns:a16="http://schemas.microsoft.com/office/drawing/2014/main" val="10001"/>
                  </a:ext>
                </a:extLst>
              </a:tr>
              <a:tr h="334385">
                <a:tc>
                  <a:txBody>
                    <a:bodyPr/>
                    <a:lstStyle/>
                    <a:p>
                      <a:pPr algn="ctr" fontAlgn="ctr"/>
                      <a:r>
                        <a:rPr lang="en-GB" sz="1200" b="1" i="0" u="none" strike="noStrike" dirty="0">
                          <a:solidFill>
                            <a:schemeClr val="bg1"/>
                          </a:solidFill>
                          <a:effectLst/>
                          <a:latin typeface="+mn-lt"/>
                        </a:rPr>
                        <a:t>£000</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GB" sz="1200" b="1" i="0" u="none" strike="noStrike" dirty="0">
                          <a:solidFill>
                            <a:schemeClr val="bg1"/>
                          </a:solidFill>
                          <a:effectLst/>
                          <a:latin typeface="+mn-lt"/>
                        </a:rPr>
                        <a:t>£000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GB" sz="1200" b="1" i="0" u="none" strike="noStrike" dirty="0">
                          <a:solidFill>
                            <a:schemeClr val="bg1"/>
                          </a:solidFill>
                          <a:effectLst/>
                          <a:latin typeface="+mn-lt"/>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GB" sz="1200" b="1" i="0" u="none" strike="noStrike" dirty="0">
                          <a:solidFill>
                            <a:schemeClr val="bg1"/>
                          </a:solidFill>
                          <a:effectLst/>
                          <a:latin typeface="+mn-lt"/>
                        </a:rPr>
                        <a:t>£000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GB" sz="1200" b="1" i="0" u="none" strike="noStrike" dirty="0">
                          <a:solidFill>
                            <a:schemeClr val="bg1"/>
                          </a:solidFill>
                          <a:effectLst/>
                          <a:latin typeface="+mn-lt"/>
                        </a:rPr>
                        <a:t>£000</a:t>
                      </a:r>
                    </a:p>
                  </a:txBody>
                  <a:tcPr marL="0" marR="0"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0002"/>
                  </a:ext>
                </a:extLst>
              </a:tr>
              <a:tr h="299889">
                <a:tc>
                  <a:txBody>
                    <a:bodyPr/>
                    <a:lstStyle/>
                    <a:p>
                      <a:pPr algn="r" fontAlgn="ctr"/>
                      <a:r>
                        <a:rPr lang="en-GB" sz="1200" b="0" i="0" u="none" strike="noStrike" dirty="0">
                          <a:solidFill>
                            <a:srgbClr val="000000"/>
                          </a:solidFill>
                          <a:effectLst/>
                          <a:latin typeface="+mn-lt"/>
                        </a:rPr>
                        <a:t>(487,108)</a:t>
                      </a:r>
                    </a:p>
                  </a:txBody>
                  <a:tcPr marL="0" marR="66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FF"/>
                    </a:solidFill>
                  </a:tcPr>
                </a:tc>
                <a:tc>
                  <a:txBody>
                    <a:bodyPr/>
                    <a:lstStyle/>
                    <a:p>
                      <a:pPr algn="r" fontAlgn="ctr"/>
                      <a:r>
                        <a:rPr lang="en-GB" sz="1200" b="0" i="0" u="none" strike="noStrike" dirty="0">
                          <a:solidFill>
                            <a:srgbClr val="000000"/>
                          </a:solidFill>
                          <a:effectLst/>
                          <a:latin typeface="+mn-lt"/>
                        </a:rPr>
                        <a:t>(2,725,020)</a:t>
                      </a:r>
                    </a:p>
                  </a:txBody>
                  <a:tcPr marL="0" marR="66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FF"/>
                    </a:solidFill>
                  </a:tcPr>
                </a:tc>
                <a:tc>
                  <a:txBody>
                    <a:bodyPr/>
                    <a:lstStyle/>
                    <a:p>
                      <a:pPr algn="l" fontAlgn="ctr"/>
                      <a:r>
                        <a:rPr lang="en-GB" sz="1200" b="0" i="0" u="none" strike="noStrike" dirty="0">
                          <a:solidFill>
                            <a:srgbClr val="000000"/>
                          </a:solidFill>
                          <a:effectLst/>
                          <a:latin typeface="+mn-lt"/>
                        </a:rPr>
                        <a:t>  Present value of the defined obligation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ctr"/>
                      <a:r>
                        <a:rPr lang="en-GB" sz="1200" b="0" i="0" u="none" strike="noStrike" dirty="0">
                          <a:solidFill>
                            <a:srgbClr val="000000"/>
                          </a:solidFill>
                          <a:effectLst/>
                          <a:latin typeface="+mn-lt"/>
                        </a:rPr>
                        <a:t>(451,977)</a:t>
                      </a:r>
                    </a:p>
                  </a:txBody>
                  <a:tcPr marL="0" marR="66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66FF"/>
                    </a:solidFill>
                  </a:tcPr>
                </a:tc>
                <a:tc>
                  <a:txBody>
                    <a:bodyPr/>
                    <a:lstStyle/>
                    <a:p>
                      <a:pPr algn="r" fontAlgn="ctr"/>
                      <a:r>
                        <a:rPr lang="en-GB" sz="1200" b="0" i="0" u="none" strike="noStrike" dirty="0">
                          <a:solidFill>
                            <a:srgbClr val="000000"/>
                          </a:solidFill>
                          <a:effectLst/>
                          <a:latin typeface="+mn-lt"/>
                        </a:rPr>
                        <a:t>(2,761,540)</a:t>
                      </a:r>
                    </a:p>
                  </a:txBody>
                  <a:tcPr marL="0" marR="66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66FF"/>
                    </a:solidFill>
                  </a:tcPr>
                </a:tc>
                <a:extLst>
                  <a:ext uri="{0D108BD9-81ED-4DB2-BD59-A6C34878D82A}">
                    <a16:rowId xmlns:a16="http://schemas.microsoft.com/office/drawing/2014/main" val="10003"/>
                  </a:ext>
                </a:extLst>
              </a:tr>
              <a:tr h="299889">
                <a:tc>
                  <a:txBody>
                    <a:bodyPr/>
                    <a:lstStyle/>
                    <a:p>
                      <a:pPr algn="r" fontAlgn="ctr"/>
                      <a:r>
                        <a:rPr lang="en-GB" sz="1200" b="0" i="0" u="none" strike="noStrike" dirty="0">
                          <a:solidFill>
                            <a:srgbClr val="000000"/>
                          </a:solidFill>
                          <a:effectLst/>
                          <a:latin typeface="+mn-lt"/>
                        </a:rPr>
                        <a:t>261,688</a:t>
                      </a:r>
                    </a:p>
                  </a:txBody>
                  <a:tcPr marL="0" marR="66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CFF"/>
                    </a:solidFill>
                  </a:tcPr>
                </a:tc>
                <a:tc>
                  <a:txBody>
                    <a:bodyPr/>
                    <a:lstStyle/>
                    <a:p>
                      <a:pPr algn="r" fontAlgn="ctr"/>
                      <a:r>
                        <a:rPr lang="en-GB" sz="1200" b="0" i="0" u="none" strike="noStrike" dirty="0">
                          <a:solidFill>
                            <a:srgbClr val="000000"/>
                          </a:solidFill>
                          <a:effectLst/>
                          <a:latin typeface="+mn-lt"/>
                        </a:rPr>
                        <a:t>-</a:t>
                      </a:r>
                    </a:p>
                  </a:txBody>
                  <a:tcPr marL="0" marR="66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CFF"/>
                    </a:solidFill>
                  </a:tcPr>
                </a:tc>
                <a:tc>
                  <a:txBody>
                    <a:bodyPr/>
                    <a:lstStyle/>
                    <a:p>
                      <a:pPr algn="l" fontAlgn="ctr"/>
                      <a:r>
                        <a:rPr lang="en-GB" sz="1200" b="0" i="0" u="none" strike="noStrike" dirty="0">
                          <a:solidFill>
                            <a:srgbClr val="000000"/>
                          </a:solidFill>
                          <a:effectLst/>
                          <a:latin typeface="+mn-lt"/>
                        </a:rPr>
                        <a:t>  Fair value of plan assets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GB" sz="1200" b="0" i="0" u="none" strike="noStrike" dirty="0">
                          <a:solidFill>
                            <a:srgbClr val="000000"/>
                          </a:solidFill>
                          <a:effectLst/>
                          <a:latin typeface="+mn-lt"/>
                        </a:rPr>
                        <a:t>285,768</a:t>
                      </a:r>
                    </a:p>
                  </a:txBody>
                  <a:tcPr marL="0" marR="66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C66FF"/>
                    </a:solidFill>
                  </a:tcPr>
                </a:tc>
                <a:tc>
                  <a:txBody>
                    <a:bodyPr/>
                    <a:lstStyle/>
                    <a:p>
                      <a:pPr algn="r" fontAlgn="ctr"/>
                      <a:r>
                        <a:rPr lang="en-GB" sz="1200" b="0" i="0" u="none" strike="noStrike" dirty="0">
                          <a:solidFill>
                            <a:srgbClr val="000000"/>
                          </a:solidFill>
                          <a:effectLst/>
                          <a:latin typeface="+mn-lt"/>
                        </a:rPr>
                        <a:t>-</a:t>
                      </a:r>
                    </a:p>
                  </a:txBody>
                  <a:tcPr marL="0" marR="66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C66FF"/>
                    </a:solidFill>
                  </a:tcPr>
                </a:tc>
                <a:extLst>
                  <a:ext uri="{0D108BD9-81ED-4DB2-BD59-A6C34878D82A}">
                    <a16:rowId xmlns:a16="http://schemas.microsoft.com/office/drawing/2014/main" val="10004"/>
                  </a:ext>
                </a:extLst>
              </a:tr>
              <a:tr h="299889">
                <a:tc>
                  <a:txBody>
                    <a:bodyPr/>
                    <a:lstStyle/>
                    <a:p>
                      <a:pPr algn="r" fontAlgn="ctr"/>
                      <a:r>
                        <a:rPr lang="en-GB" sz="1200" b="0" i="0" u="none" strike="noStrike" dirty="0">
                          <a:solidFill>
                            <a:srgbClr val="000000"/>
                          </a:solidFill>
                          <a:effectLst/>
                          <a:latin typeface="+mn-lt"/>
                        </a:rPr>
                        <a:t>(225,421)</a:t>
                      </a:r>
                    </a:p>
                  </a:txBody>
                  <a:tcPr marL="0" marR="66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r" fontAlgn="ctr"/>
                      <a:r>
                        <a:rPr lang="en-GB" sz="1200" b="0" i="0" u="none" strike="noStrike" dirty="0">
                          <a:solidFill>
                            <a:srgbClr val="000000"/>
                          </a:solidFill>
                          <a:effectLst/>
                          <a:latin typeface="+mn-lt"/>
                        </a:rPr>
                        <a:t>(2,725,020)</a:t>
                      </a:r>
                    </a:p>
                  </a:txBody>
                  <a:tcPr marL="0" marR="66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l" fontAlgn="ctr"/>
                      <a:r>
                        <a:rPr lang="en-GB" sz="1200" b="0" i="0" u="none" strike="noStrike" dirty="0">
                          <a:solidFill>
                            <a:srgbClr val="000000"/>
                          </a:solidFill>
                          <a:effectLst/>
                          <a:latin typeface="+mn-lt"/>
                        </a:rPr>
                        <a:t>  Value of Assets / (Liabilities)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1200" b="0" i="0" u="none" strike="noStrike" dirty="0">
                          <a:solidFill>
                            <a:srgbClr val="000000"/>
                          </a:solidFill>
                          <a:effectLst/>
                          <a:latin typeface="+mn-lt"/>
                        </a:rPr>
                        <a:t>(166,209)</a:t>
                      </a:r>
                    </a:p>
                  </a:txBody>
                  <a:tcPr marL="0" marR="66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FF"/>
                    </a:solidFill>
                  </a:tcPr>
                </a:tc>
                <a:tc>
                  <a:txBody>
                    <a:bodyPr/>
                    <a:lstStyle/>
                    <a:p>
                      <a:pPr algn="r" fontAlgn="ctr"/>
                      <a:r>
                        <a:rPr lang="en-GB" sz="1200" b="0" i="0" u="none" strike="noStrike" dirty="0">
                          <a:solidFill>
                            <a:srgbClr val="000000"/>
                          </a:solidFill>
                          <a:effectLst/>
                          <a:latin typeface="+mn-lt"/>
                        </a:rPr>
                        <a:t>(2,761,540)</a:t>
                      </a:r>
                    </a:p>
                  </a:txBody>
                  <a:tcPr marL="0" marR="66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FF"/>
                    </a:solidFill>
                  </a:tcPr>
                </a:tc>
                <a:extLst>
                  <a:ext uri="{0D108BD9-81ED-4DB2-BD59-A6C34878D82A}">
                    <a16:rowId xmlns:a16="http://schemas.microsoft.com/office/drawing/2014/main" val="10005"/>
                  </a:ext>
                </a:extLst>
              </a:tr>
              <a:tr h="299889">
                <a:tc>
                  <a:txBody>
                    <a:bodyPr/>
                    <a:lstStyle/>
                    <a:p>
                      <a:pPr algn="r" fontAlgn="ctr"/>
                      <a:r>
                        <a:rPr lang="en-GB" sz="1200" b="1" i="0" u="none" strike="noStrike" dirty="0">
                          <a:solidFill>
                            <a:srgbClr val="000000"/>
                          </a:solidFill>
                          <a:effectLst/>
                          <a:latin typeface="+mn-lt"/>
                        </a:rPr>
                        <a:t>(225,421)</a:t>
                      </a:r>
                    </a:p>
                  </a:txBody>
                  <a:tcPr marL="0" marR="66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r" fontAlgn="ctr"/>
                      <a:r>
                        <a:rPr lang="en-GB" sz="1200" b="1" i="0" u="none" strike="noStrike" dirty="0">
                          <a:solidFill>
                            <a:srgbClr val="000000"/>
                          </a:solidFill>
                          <a:effectLst/>
                          <a:latin typeface="+mn-lt"/>
                        </a:rPr>
                        <a:t>(2,725,020)</a:t>
                      </a:r>
                    </a:p>
                  </a:txBody>
                  <a:tcPr marL="0" marR="66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l" fontAlgn="ctr"/>
                      <a:r>
                        <a:rPr lang="en-GB" sz="1200" b="1" i="0" u="none" strike="noStrike" dirty="0">
                          <a:solidFill>
                            <a:srgbClr val="000000"/>
                          </a:solidFill>
                          <a:effectLst/>
                          <a:latin typeface="+mn-lt"/>
                        </a:rPr>
                        <a:t>  Net (liability) / assets arising from the defined benefit obligation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1200" b="1" i="0" u="none" strike="noStrike" dirty="0">
                          <a:solidFill>
                            <a:srgbClr val="000000"/>
                          </a:solidFill>
                          <a:effectLst/>
                          <a:latin typeface="+mn-lt"/>
                        </a:rPr>
                        <a:t>(166,209)</a:t>
                      </a:r>
                    </a:p>
                  </a:txBody>
                  <a:tcPr marL="0" marR="66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FF"/>
                    </a:solidFill>
                  </a:tcPr>
                </a:tc>
                <a:tc>
                  <a:txBody>
                    <a:bodyPr/>
                    <a:lstStyle/>
                    <a:p>
                      <a:pPr algn="r" fontAlgn="ctr"/>
                      <a:r>
                        <a:rPr lang="en-GB" sz="1200" b="1" i="0" u="none" strike="noStrike" dirty="0">
                          <a:solidFill>
                            <a:srgbClr val="000000"/>
                          </a:solidFill>
                          <a:effectLst/>
                          <a:latin typeface="+mn-lt"/>
                        </a:rPr>
                        <a:t>(2,761,540)</a:t>
                      </a:r>
                    </a:p>
                  </a:txBody>
                  <a:tcPr marL="0" marR="66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FF"/>
                    </a:solidFill>
                  </a:tcPr>
                </a:tc>
                <a:extLst>
                  <a:ext uri="{0D108BD9-81ED-4DB2-BD59-A6C34878D82A}">
                    <a16:rowId xmlns:a16="http://schemas.microsoft.com/office/drawing/2014/main" val="10006"/>
                  </a:ext>
                </a:extLst>
              </a:tr>
            </a:tbl>
          </a:graphicData>
        </a:graphic>
      </p:graphicFrame>
      <p:sp>
        <p:nvSpPr>
          <p:cNvPr id="6" name="Rectangle 5">
            <a:extLst>
              <a:ext uri="{FF2B5EF4-FFF2-40B4-BE49-F238E27FC236}">
                <a16:creationId xmlns:a16="http://schemas.microsoft.com/office/drawing/2014/main" id="{0487E984-CEC1-4D89-B798-F864D90B571E}"/>
              </a:ext>
            </a:extLst>
          </p:cNvPr>
          <p:cNvSpPr/>
          <p:nvPr/>
        </p:nvSpPr>
        <p:spPr>
          <a:xfrm>
            <a:off x="419100" y="679114"/>
            <a:ext cx="5919555" cy="307777"/>
          </a:xfrm>
          <a:prstGeom prst="rect">
            <a:avLst/>
          </a:prstGeom>
        </p:spPr>
        <p:txBody>
          <a:bodyPr wrap="square">
            <a:spAutoFit/>
          </a:bodyPr>
          <a:lstStyle/>
          <a:p>
            <a:pPr lvl="0" algn="just" defTabSz="914400">
              <a:spcAft>
                <a:spcPts val="600"/>
              </a:spcAft>
              <a:defRPr/>
            </a:pPr>
            <a:r>
              <a:rPr lang="en-GB" sz="1400" b="1" dirty="0">
                <a:solidFill>
                  <a:srgbClr val="7030A0"/>
                </a:solidFill>
                <a:ea typeface="Verdana" panose="020B0604030504040204" pitchFamily="34" charset="0"/>
                <a:cs typeface="Arial" panose="020B0604020202020204" pitchFamily="34" charset="0"/>
              </a:rPr>
              <a:t>Note 19 – Defined Benefit Pension Scheme (continued)</a:t>
            </a:r>
          </a:p>
        </p:txBody>
      </p:sp>
      <p:graphicFrame>
        <p:nvGraphicFramePr>
          <p:cNvPr id="12" name="Table 11">
            <a:extLst>
              <a:ext uri="{FF2B5EF4-FFF2-40B4-BE49-F238E27FC236}">
                <a16:creationId xmlns:a16="http://schemas.microsoft.com/office/drawing/2014/main" id="{CC624810-F7C5-4A3A-A6E6-115915187311}"/>
              </a:ext>
            </a:extLst>
          </p:cNvPr>
          <p:cNvGraphicFramePr>
            <a:graphicFrameLocks noGrp="1"/>
          </p:cNvGraphicFramePr>
          <p:nvPr>
            <p:extLst>
              <p:ext uri="{D42A27DB-BD31-4B8C-83A1-F6EECF244321}">
                <p14:modId xmlns:p14="http://schemas.microsoft.com/office/powerpoint/2010/main" val="3117102905"/>
              </p:ext>
            </p:extLst>
          </p:nvPr>
        </p:nvGraphicFramePr>
        <p:xfrm>
          <a:off x="314036" y="1080655"/>
          <a:ext cx="9003077" cy="2096654"/>
        </p:xfrm>
        <a:graphic>
          <a:graphicData uri="http://schemas.openxmlformats.org/drawingml/2006/table">
            <a:tbl>
              <a:tblPr/>
              <a:tblGrid>
                <a:gridCol w="911982">
                  <a:extLst>
                    <a:ext uri="{9D8B030D-6E8A-4147-A177-3AD203B41FA5}">
                      <a16:colId xmlns:a16="http://schemas.microsoft.com/office/drawing/2014/main" val="20000"/>
                    </a:ext>
                  </a:extLst>
                </a:gridCol>
                <a:gridCol w="952614">
                  <a:extLst>
                    <a:ext uri="{9D8B030D-6E8A-4147-A177-3AD203B41FA5}">
                      <a16:colId xmlns:a16="http://schemas.microsoft.com/office/drawing/2014/main" val="20001"/>
                    </a:ext>
                  </a:extLst>
                </a:gridCol>
                <a:gridCol w="5360707">
                  <a:extLst>
                    <a:ext uri="{9D8B030D-6E8A-4147-A177-3AD203B41FA5}">
                      <a16:colId xmlns:a16="http://schemas.microsoft.com/office/drawing/2014/main" val="20002"/>
                    </a:ext>
                  </a:extLst>
                </a:gridCol>
                <a:gridCol w="890777">
                  <a:extLst>
                    <a:ext uri="{9D8B030D-6E8A-4147-A177-3AD203B41FA5}">
                      <a16:colId xmlns:a16="http://schemas.microsoft.com/office/drawing/2014/main" val="20003"/>
                    </a:ext>
                  </a:extLst>
                </a:gridCol>
                <a:gridCol w="886997">
                  <a:extLst>
                    <a:ext uri="{9D8B030D-6E8A-4147-A177-3AD203B41FA5}">
                      <a16:colId xmlns:a16="http://schemas.microsoft.com/office/drawing/2014/main" val="20004"/>
                    </a:ext>
                  </a:extLst>
                </a:gridCol>
              </a:tblGrid>
              <a:tr h="343426">
                <a:tc gridSpan="2">
                  <a:txBody>
                    <a:bodyPr/>
                    <a:lstStyle/>
                    <a:p>
                      <a:pPr algn="ctr" fontAlgn="ctr"/>
                      <a:r>
                        <a:rPr lang="en-GB" sz="1400" b="1" i="0" u="none" strike="noStrike" dirty="0">
                          <a:solidFill>
                            <a:schemeClr val="bg1"/>
                          </a:solidFill>
                          <a:effectLst/>
                          <a:latin typeface="+mn-lt"/>
                        </a:rPr>
                        <a:t>2020-21</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30A0"/>
                    </a:solidFill>
                  </a:tcPr>
                </a:tc>
                <a:tc hMerge="1">
                  <a:txBody>
                    <a:bodyPr/>
                    <a:lstStyle/>
                    <a:p>
                      <a:endParaRPr lang="en-GB"/>
                    </a:p>
                  </a:txBody>
                  <a:tcPr/>
                </a:tc>
                <a:tc>
                  <a:txBody>
                    <a:bodyPr/>
                    <a:lstStyle/>
                    <a:p>
                      <a:pPr algn="ctr" fontAlgn="b"/>
                      <a:r>
                        <a:rPr lang="en-GB" sz="1400" b="1" i="0" u="none" strike="noStrike" dirty="0">
                          <a:solidFill>
                            <a:schemeClr val="bg1"/>
                          </a:solidFill>
                          <a:effectLst/>
                          <a:latin typeface="+mn-lt"/>
                        </a:rPr>
                        <a:t>Pension Fund</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7030A0"/>
                    </a:solidFill>
                  </a:tcPr>
                </a:tc>
                <a:tc gridSpan="2">
                  <a:txBody>
                    <a:bodyPr/>
                    <a:lstStyle/>
                    <a:p>
                      <a:pPr algn="ctr" fontAlgn="ctr"/>
                      <a:r>
                        <a:rPr lang="en-GB" sz="1400" b="1" i="0" u="none" strike="noStrike" dirty="0">
                          <a:solidFill>
                            <a:schemeClr val="bg1"/>
                          </a:solidFill>
                          <a:effectLst/>
                          <a:latin typeface="+mn-lt"/>
                        </a:rPr>
                        <a:t>2021-22</a:t>
                      </a:r>
                    </a:p>
                  </a:txBody>
                  <a:tcPr marL="0" marR="0"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30A0"/>
                    </a:solidFill>
                  </a:tcPr>
                </a:tc>
                <a:tc hMerge="1">
                  <a:txBody>
                    <a:bodyPr/>
                    <a:lstStyle/>
                    <a:p>
                      <a:endParaRPr lang="en-GB"/>
                    </a:p>
                  </a:txBody>
                  <a:tcPr/>
                </a:tc>
                <a:extLst>
                  <a:ext uri="{0D108BD9-81ED-4DB2-BD59-A6C34878D82A}">
                    <a16:rowId xmlns:a16="http://schemas.microsoft.com/office/drawing/2014/main" val="10000"/>
                  </a:ext>
                </a:extLst>
              </a:tr>
              <a:tr h="304271">
                <a:tc>
                  <a:txBody>
                    <a:bodyPr/>
                    <a:lstStyle/>
                    <a:p>
                      <a:pPr algn="ctr" fontAlgn="ctr"/>
                      <a:r>
                        <a:rPr lang="en-GB" sz="1200" b="1" i="0" u="none" strike="noStrike" dirty="0">
                          <a:solidFill>
                            <a:schemeClr val="bg1"/>
                          </a:solidFill>
                          <a:effectLst/>
                          <a:latin typeface="+mn-lt"/>
                        </a:rPr>
                        <a:t>LGPS</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7030A0"/>
                    </a:solidFill>
                  </a:tcPr>
                </a:tc>
                <a:tc>
                  <a:txBody>
                    <a:bodyPr/>
                    <a:lstStyle/>
                    <a:p>
                      <a:pPr algn="ctr" fontAlgn="ctr"/>
                      <a:r>
                        <a:rPr lang="en-GB" sz="1200" b="1" i="0" u="none" strike="noStrike" dirty="0">
                          <a:solidFill>
                            <a:schemeClr val="bg1"/>
                          </a:solidFill>
                          <a:effectLst/>
                          <a:latin typeface="+mn-lt"/>
                        </a:rPr>
                        <a:t>Police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7030A0"/>
                    </a:solidFill>
                  </a:tcPr>
                </a:tc>
                <a:tc>
                  <a:txBody>
                    <a:bodyPr/>
                    <a:lstStyle/>
                    <a:p>
                      <a:pPr algn="ctr" fontAlgn="b"/>
                      <a:r>
                        <a:rPr lang="en-GB" sz="1200" b="1" i="0" u="none" strike="noStrike" dirty="0">
                          <a:solidFill>
                            <a:schemeClr val="bg1"/>
                          </a:solidFill>
                          <a:effectLst/>
                          <a:latin typeface="+mn-lt"/>
                        </a:rPr>
                        <a:t>Movement in Reserves Statement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7030A0"/>
                    </a:solidFill>
                  </a:tcPr>
                </a:tc>
                <a:tc>
                  <a:txBody>
                    <a:bodyPr/>
                    <a:lstStyle/>
                    <a:p>
                      <a:pPr algn="ctr" fontAlgn="ctr"/>
                      <a:r>
                        <a:rPr lang="en-GB" sz="1200" b="1" i="0" u="none" strike="noStrike" dirty="0">
                          <a:solidFill>
                            <a:schemeClr val="bg1"/>
                          </a:solidFill>
                          <a:effectLst/>
                          <a:latin typeface="+mn-lt"/>
                        </a:rPr>
                        <a:t>LGPS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7030A0"/>
                    </a:solidFill>
                  </a:tcPr>
                </a:tc>
                <a:tc>
                  <a:txBody>
                    <a:bodyPr/>
                    <a:lstStyle/>
                    <a:p>
                      <a:pPr algn="ctr" fontAlgn="ctr"/>
                      <a:r>
                        <a:rPr lang="en-GB" sz="1200" b="1" i="0" u="none" strike="noStrike" dirty="0">
                          <a:solidFill>
                            <a:schemeClr val="bg1"/>
                          </a:solidFill>
                          <a:effectLst/>
                          <a:latin typeface="+mn-lt"/>
                        </a:rPr>
                        <a:t>Police</a:t>
                      </a:r>
                    </a:p>
                  </a:txBody>
                  <a:tcPr marL="0" marR="0"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7030A0"/>
                    </a:solidFill>
                  </a:tcPr>
                </a:tc>
                <a:extLst>
                  <a:ext uri="{0D108BD9-81ED-4DB2-BD59-A6C34878D82A}">
                    <a16:rowId xmlns:a16="http://schemas.microsoft.com/office/drawing/2014/main" val="10001"/>
                  </a:ext>
                </a:extLst>
              </a:tr>
              <a:tr h="265117">
                <a:tc>
                  <a:txBody>
                    <a:bodyPr/>
                    <a:lstStyle/>
                    <a:p>
                      <a:pPr algn="ctr" fontAlgn="ctr"/>
                      <a:r>
                        <a:rPr lang="en-GB" sz="1200" b="1" i="0" u="none" strike="noStrike" dirty="0">
                          <a:solidFill>
                            <a:schemeClr val="bg1"/>
                          </a:solidFill>
                          <a:effectLst/>
                          <a:latin typeface="+mn-lt"/>
                        </a:rPr>
                        <a:t>£000</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GB" sz="1200" b="1" i="0" u="none" strike="noStrike" dirty="0">
                          <a:solidFill>
                            <a:schemeClr val="bg1"/>
                          </a:solidFill>
                          <a:effectLst/>
                          <a:latin typeface="+mn-lt"/>
                        </a:rPr>
                        <a:t>£000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GB" sz="1200" b="1" i="0" u="none" strike="noStrike" dirty="0">
                          <a:solidFill>
                            <a:schemeClr val="bg1"/>
                          </a:solidFill>
                          <a:effectLst/>
                          <a:latin typeface="+mn-lt"/>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GB" sz="1200" b="1" i="0" u="none" strike="noStrike" dirty="0">
                          <a:solidFill>
                            <a:schemeClr val="bg1"/>
                          </a:solidFill>
                          <a:effectLst/>
                          <a:latin typeface="+mn-lt"/>
                        </a:rPr>
                        <a:t>£000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GB" sz="1200" b="1" i="0" u="none" strike="noStrike" dirty="0">
                          <a:solidFill>
                            <a:schemeClr val="bg1"/>
                          </a:solidFill>
                          <a:effectLst/>
                          <a:latin typeface="+mn-lt"/>
                        </a:rPr>
                        <a:t>£000</a:t>
                      </a:r>
                    </a:p>
                  </a:txBody>
                  <a:tcPr marL="0" marR="0"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0002"/>
                  </a:ext>
                </a:extLst>
              </a:tr>
              <a:tr h="295960">
                <a:tc>
                  <a:txBody>
                    <a:bodyPr/>
                    <a:lstStyle/>
                    <a:p>
                      <a:pPr algn="r" fontAlgn="ctr"/>
                      <a:r>
                        <a:rPr lang="en-GB" sz="1200" b="0" i="0" u="none" strike="noStrike" dirty="0">
                          <a:solidFill>
                            <a:srgbClr val="000000"/>
                          </a:solidFill>
                          <a:effectLst/>
                          <a:latin typeface="+mn-lt"/>
                        </a:rPr>
                        <a:t>19,762</a:t>
                      </a:r>
                    </a:p>
                  </a:txBody>
                  <a:tcPr marL="0" marR="66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FF"/>
                    </a:solidFill>
                  </a:tcPr>
                </a:tc>
                <a:tc>
                  <a:txBody>
                    <a:bodyPr/>
                    <a:lstStyle/>
                    <a:p>
                      <a:pPr algn="r" fontAlgn="ctr"/>
                      <a:r>
                        <a:rPr lang="en-GB" sz="1200" b="0" i="0" u="none" strike="noStrike" dirty="0">
                          <a:solidFill>
                            <a:srgbClr val="000000"/>
                          </a:solidFill>
                          <a:effectLst/>
                          <a:latin typeface="+mn-lt"/>
                        </a:rPr>
                        <a:t>108,740</a:t>
                      </a:r>
                    </a:p>
                  </a:txBody>
                  <a:tcPr marL="0" marR="66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FF"/>
                    </a:solidFill>
                  </a:tcPr>
                </a:tc>
                <a:tc>
                  <a:txBody>
                    <a:bodyPr/>
                    <a:lstStyle/>
                    <a:p>
                      <a:pPr algn="l" fontAlgn="ctr"/>
                      <a:r>
                        <a:rPr lang="en-GB" sz="1200" b="0" i="0" u="none" strike="noStrike" dirty="0">
                          <a:solidFill>
                            <a:srgbClr val="000000"/>
                          </a:solidFill>
                          <a:effectLst/>
                          <a:latin typeface="+mn-lt"/>
                        </a:rPr>
                        <a:t>  Reversal of net charges made to the (Surplus) or Deficit on the Provision of Services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ctr"/>
                      <a:r>
                        <a:rPr lang="en-GB" sz="1200" b="0" i="0" u="none" strike="noStrike" dirty="0">
                          <a:solidFill>
                            <a:srgbClr val="000000"/>
                          </a:solidFill>
                          <a:effectLst/>
                          <a:latin typeface="+mn-lt"/>
                        </a:rPr>
                        <a:t>27,621</a:t>
                      </a:r>
                    </a:p>
                  </a:txBody>
                  <a:tcPr marL="0" marR="66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66FF"/>
                    </a:solidFill>
                  </a:tcPr>
                </a:tc>
                <a:tc>
                  <a:txBody>
                    <a:bodyPr/>
                    <a:lstStyle/>
                    <a:p>
                      <a:pPr algn="r" fontAlgn="ctr"/>
                      <a:r>
                        <a:rPr lang="en-GB" sz="1200" b="0" i="0" u="none" strike="noStrike" dirty="0">
                          <a:solidFill>
                            <a:srgbClr val="000000"/>
                          </a:solidFill>
                          <a:effectLst/>
                          <a:latin typeface="+mn-lt"/>
                        </a:rPr>
                        <a:t>114,860</a:t>
                      </a:r>
                    </a:p>
                  </a:txBody>
                  <a:tcPr marL="0" marR="66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66FF"/>
                    </a:solidFill>
                  </a:tcPr>
                </a:tc>
                <a:extLst>
                  <a:ext uri="{0D108BD9-81ED-4DB2-BD59-A6C34878D82A}">
                    <a16:rowId xmlns:a16="http://schemas.microsoft.com/office/drawing/2014/main" val="10003"/>
                  </a:ext>
                </a:extLst>
              </a:tr>
              <a:tr h="295960">
                <a:tc>
                  <a:txBody>
                    <a:bodyPr/>
                    <a:lstStyle/>
                    <a:p>
                      <a:pPr algn="r" fontAlgn="ctr"/>
                      <a:endParaRPr lang="en-GB" sz="1200" b="0" i="0" u="none" strike="noStrike" dirty="0">
                        <a:solidFill>
                          <a:srgbClr val="000000"/>
                        </a:solidFill>
                        <a:effectLst/>
                        <a:latin typeface="+mn-lt"/>
                      </a:endParaRPr>
                    </a:p>
                  </a:txBody>
                  <a:tcPr marL="0" marR="66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r" fontAlgn="ctr"/>
                      <a:endParaRPr lang="en-GB" sz="1200" b="0" i="0" u="none" strike="noStrike" dirty="0">
                        <a:solidFill>
                          <a:srgbClr val="000000"/>
                        </a:solidFill>
                        <a:effectLst/>
                        <a:latin typeface="+mn-lt"/>
                      </a:endParaRPr>
                    </a:p>
                  </a:txBody>
                  <a:tcPr marL="0" marR="66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l" fontAlgn="ctr"/>
                      <a:r>
                        <a:rPr lang="en-GB" sz="1200" b="1" i="0" u="none" strike="noStrike" dirty="0">
                          <a:solidFill>
                            <a:srgbClr val="000000"/>
                          </a:solidFill>
                          <a:effectLst/>
                          <a:latin typeface="+mn-lt"/>
                        </a:rPr>
                        <a:t>  Amount charged against the general fund balance for pensions in the year: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endParaRPr lang="en-GB" sz="1200" b="0" i="0" u="none" strike="noStrike" dirty="0">
                        <a:solidFill>
                          <a:srgbClr val="000000"/>
                        </a:solidFill>
                        <a:effectLst/>
                        <a:latin typeface="+mn-lt"/>
                      </a:endParaRPr>
                    </a:p>
                  </a:txBody>
                  <a:tcPr marL="0" marR="66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r" fontAlgn="ctr"/>
                      <a:endParaRPr lang="en-GB" sz="1200" b="0" i="0" u="none" strike="noStrike" dirty="0">
                        <a:solidFill>
                          <a:srgbClr val="000000"/>
                        </a:solidFill>
                        <a:effectLst/>
                        <a:latin typeface="+mn-lt"/>
                      </a:endParaRPr>
                    </a:p>
                  </a:txBody>
                  <a:tcPr marL="0" marR="66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10004"/>
                  </a:ext>
                </a:extLst>
              </a:tr>
              <a:tr h="295960">
                <a:tc>
                  <a:txBody>
                    <a:bodyPr/>
                    <a:lstStyle/>
                    <a:p>
                      <a:pPr algn="r" fontAlgn="ctr"/>
                      <a:r>
                        <a:rPr lang="en-GB" sz="1200" b="0" i="0" u="none" strike="noStrike" dirty="0">
                          <a:solidFill>
                            <a:srgbClr val="000000"/>
                          </a:solidFill>
                          <a:effectLst/>
                          <a:latin typeface="+mn-lt"/>
                        </a:rPr>
                        <a:t>(7,451)</a:t>
                      </a:r>
                    </a:p>
                  </a:txBody>
                  <a:tcPr marL="0" marR="66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r" fontAlgn="ctr"/>
                      <a:r>
                        <a:rPr lang="en-GB" sz="1200" b="0" i="0" u="none" strike="noStrike" dirty="0">
                          <a:solidFill>
                            <a:srgbClr val="000000"/>
                          </a:solidFill>
                          <a:effectLst/>
                          <a:latin typeface="+mn-lt"/>
                        </a:rPr>
                        <a:t>-</a:t>
                      </a:r>
                    </a:p>
                  </a:txBody>
                  <a:tcPr marL="0" marR="66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l" fontAlgn="ctr"/>
                      <a:r>
                        <a:rPr lang="en-GB" sz="1200" b="0" i="0" u="none" strike="noStrike" dirty="0">
                          <a:solidFill>
                            <a:srgbClr val="000000"/>
                          </a:solidFill>
                          <a:effectLst/>
                          <a:latin typeface="+mn-lt"/>
                        </a:rPr>
                        <a:t>  Employers' contributions payable to the scheme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200" b="0" i="0" u="none" strike="noStrike" dirty="0">
                          <a:solidFill>
                            <a:srgbClr val="000000"/>
                          </a:solidFill>
                          <a:effectLst/>
                          <a:latin typeface="+mn-lt"/>
                        </a:rPr>
                        <a:t>(7,333)</a:t>
                      </a:r>
                    </a:p>
                  </a:txBody>
                  <a:tcPr marL="0" marR="66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r" fontAlgn="ctr"/>
                      <a:r>
                        <a:rPr lang="en-GB" sz="1200" b="0" i="0" u="none" strike="noStrike" dirty="0">
                          <a:solidFill>
                            <a:srgbClr val="000000"/>
                          </a:solidFill>
                          <a:effectLst/>
                          <a:latin typeface="+mn-lt"/>
                        </a:rPr>
                        <a:t>-</a:t>
                      </a:r>
                    </a:p>
                  </a:txBody>
                  <a:tcPr marL="0" marR="66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10005"/>
                  </a:ext>
                </a:extLst>
              </a:tr>
              <a:tr h="295960">
                <a:tc>
                  <a:txBody>
                    <a:bodyPr/>
                    <a:lstStyle/>
                    <a:p>
                      <a:pPr algn="r" fontAlgn="ctr"/>
                      <a:r>
                        <a:rPr lang="en-GB" sz="1200" b="0" i="0" u="none" strike="noStrike" dirty="0">
                          <a:solidFill>
                            <a:srgbClr val="000000"/>
                          </a:solidFill>
                          <a:effectLst/>
                          <a:latin typeface="+mn-lt"/>
                        </a:rPr>
                        <a:t>-</a:t>
                      </a:r>
                    </a:p>
                  </a:txBody>
                  <a:tcPr marL="0" marR="66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FF"/>
                    </a:solidFill>
                  </a:tcPr>
                </a:tc>
                <a:tc>
                  <a:txBody>
                    <a:bodyPr/>
                    <a:lstStyle/>
                    <a:p>
                      <a:pPr algn="r" fontAlgn="ctr"/>
                      <a:r>
                        <a:rPr lang="en-GB" sz="1200" b="0" i="0" u="none" strike="noStrike" dirty="0">
                          <a:solidFill>
                            <a:srgbClr val="000000"/>
                          </a:solidFill>
                          <a:effectLst/>
                          <a:latin typeface="+mn-lt"/>
                        </a:rPr>
                        <a:t>(67,320)</a:t>
                      </a:r>
                    </a:p>
                  </a:txBody>
                  <a:tcPr marL="0" marR="66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FF"/>
                    </a:solidFill>
                  </a:tcPr>
                </a:tc>
                <a:tc>
                  <a:txBody>
                    <a:bodyPr/>
                    <a:lstStyle/>
                    <a:p>
                      <a:pPr algn="l" fontAlgn="ctr"/>
                      <a:r>
                        <a:rPr lang="en-GB" sz="1200" b="0" i="0" u="none" strike="noStrike" dirty="0">
                          <a:solidFill>
                            <a:srgbClr val="000000"/>
                          </a:solidFill>
                          <a:effectLst/>
                          <a:latin typeface="+mn-lt"/>
                        </a:rPr>
                        <a:t>  Retirement benefits payable to pensioners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GB" sz="1200" b="0" i="0" u="none" strike="noStrike" dirty="0">
                          <a:solidFill>
                            <a:srgbClr val="000000"/>
                          </a:solidFill>
                          <a:effectLst/>
                          <a:latin typeface="+mn-lt"/>
                        </a:rPr>
                        <a:t>-</a:t>
                      </a:r>
                    </a:p>
                  </a:txBody>
                  <a:tcPr marL="0" marR="66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66FF"/>
                    </a:solidFill>
                  </a:tcPr>
                </a:tc>
                <a:tc>
                  <a:txBody>
                    <a:bodyPr/>
                    <a:lstStyle/>
                    <a:p>
                      <a:pPr algn="r" fontAlgn="ctr"/>
                      <a:r>
                        <a:rPr lang="en-GB" sz="1200" b="0" i="0" u="none" strike="noStrike" dirty="0">
                          <a:solidFill>
                            <a:srgbClr val="000000"/>
                          </a:solidFill>
                          <a:effectLst/>
                          <a:latin typeface="+mn-lt"/>
                        </a:rPr>
                        <a:t>(67,180)</a:t>
                      </a:r>
                    </a:p>
                  </a:txBody>
                  <a:tcPr marL="0" marR="66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66FF"/>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97526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67446" y="0"/>
            <a:ext cx="338554" cy="6876000"/>
          </a:xfrm>
          <a:prstGeom prst="rect">
            <a:avLst/>
          </a:prstGeom>
          <a:solidFill>
            <a:srgbClr val="00206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CHIEF OFFICER’S NARRATIVE REPORT     </a:t>
            </a:r>
            <a:r>
              <a:rPr lang="en-GB" sz="1000" b="1" dirty="0">
                <a:solidFill>
                  <a:schemeClr val="bg1"/>
                </a:solidFill>
              </a:rPr>
              <a:t>|      STATEMENT OF ACCOUNTS – 2021-22</a:t>
            </a: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4" y="6356358"/>
            <a:ext cx="276271" cy="365125"/>
          </a:xfrm>
        </p:spPr>
        <p:txBody>
          <a:bodyPr vert="horz"/>
          <a:lstStyle/>
          <a:p>
            <a:fld id="{97D3BC75-7245-4D53-964E-6D1A27AF082C}" type="slidenum">
              <a:rPr lang="en-GB" sz="1000" smtClean="0">
                <a:solidFill>
                  <a:schemeClr val="bg1"/>
                </a:solidFill>
              </a:rPr>
              <a:t>7</a:t>
            </a:fld>
            <a:endParaRPr lang="en-GB" sz="1000" dirty="0">
              <a:solidFill>
                <a:schemeClr val="bg1"/>
              </a:solidFill>
            </a:endParaRPr>
          </a:p>
        </p:txBody>
      </p:sp>
      <p:graphicFrame>
        <p:nvGraphicFramePr>
          <p:cNvPr id="5" name="Table 4">
            <a:extLst>
              <a:ext uri="{FF2B5EF4-FFF2-40B4-BE49-F238E27FC236}">
                <a16:creationId xmlns:a16="http://schemas.microsoft.com/office/drawing/2014/main" id="{4E56888E-3048-4B03-ABB3-6205C656645A}"/>
              </a:ext>
            </a:extLst>
          </p:cNvPr>
          <p:cNvGraphicFramePr>
            <a:graphicFrameLocks noGrp="1"/>
          </p:cNvGraphicFramePr>
          <p:nvPr>
            <p:extLst>
              <p:ext uri="{D42A27DB-BD31-4B8C-83A1-F6EECF244321}">
                <p14:modId xmlns:p14="http://schemas.microsoft.com/office/powerpoint/2010/main" val="2181217136"/>
              </p:ext>
            </p:extLst>
          </p:nvPr>
        </p:nvGraphicFramePr>
        <p:xfrm>
          <a:off x="350984" y="251122"/>
          <a:ext cx="8931567" cy="6303010"/>
        </p:xfrm>
        <a:graphic>
          <a:graphicData uri="http://schemas.openxmlformats.org/drawingml/2006/table">
            <a:tbl>
              <a:tblPr firstRow="1" bandRow="1">
                <a:tableStyleId>{2D5ABB26-0587-4C30-8999-92F81FD0307C}</a:tableStyleId>
              </a:tblPr>
              <a:tblGrid>
                <a:gridCol w="2977189">
                  <a:extLst>
                    <a:ext uri="{9D8B030D-6E8A-4147-A177-3AD203B41FA5}">
                      <a16:colId xmlns:a16="http://schemas.microsoft.com/office/drawing/2014/main" val="2868856792"/>
                    </a:ext>
                  </a:extLst>
                </a:gridCol>
                <a:gridCol w="2977189">
                  <a:extLst>
                    <a:ext uri="{9D8B030D-6E8A-4147-A177-3AD203B41FA5}">
                      <a16:colId xmlns:a16="http://schemas.microsoft.com/office/drawing/2014/main" val="1651142004"/>
                    </a:ext>
                  </a:extLst>
                </a:gridCol>
                <a:gridCol w="2977189">
                  <a:extLst>
                    <a:ext uri="{9D8B030D-6E8A-4147-A177-3AD203B41FA5}">
                      <a16:colId xmlns:a16="http://schemas.microsoft.com/office/drawing/2014/main" val="547597477"/>
                    </a:ext>
                  </a:extLst>
                </a:gridCol>
              </a:tblGrid>
              <a:tr h="243040">
                <a:tc gridSpan="3">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400" b="1" i="0" u="none" strike="noStrike" kern="1200" cap="none" spc="0" normalizeH="0" baseline="0" noProof="0" dirty="0">
                          <a:ln>
                            <a:noFill/>
                          </a:ln>
                          <a:solidFill>
                            <a:srgbClr val="002060"/>
                          </a:solidFill>
                          <a:effectLst/>
                          <a:uLnTx/>
                          <a:uFillTx/>
                          <a:latin typeface="+mn-lt"/>
                          <a:ea typeface="Verdana" panose="020B0604030504040204" pitchFamily="34" charset="0"/>
                          <a:cs typeface="Arial" panose="020B0604020202020204" pitchFamily="34" charset="0"/>
                        </a:rPr>
                        <a:t>PERFORMANCE</a:t>
                      </a:r>
                      <a:r>
                        <a:rPr kumimoji="0" lang="en-GB" sz="1200" b="1" i="0" u="none" strike="noStrike" kern="1200" cap="none" spc="0" normalizeH="0" baseline="0" noProof="0" dirty="0">
                          <a:ln>
                            <a:noFill/>
                          </a:ln>
                          <a:solidFill>
                            <a:srgbClr val="002060"/>
                          </a:solidFill>
                          <a:effectLst/>
                          <a:uLnTx/>
                          <a:uFillTx/>
                          <a:latin typeface="+mn-lt"/>
                          <a:ea typeface="Verdana" panose="020B0604030504040204" pitchFamily="34" charset="0"/>
                          <a:cs typeface="Arial" panose="020B0604020202020204" pitchFamily="34" charset="0"/>
                        </a:rPr>
                        <a:t> (continued)</a:t>
                      </a:r>
                      <a:endParaRPr lang="en-GB" sz="800" dirty="0">
                        <a:solidFill>
                          <a:srgbClr val="002060"/>
                        </a:solidFill>
                        <a:highlight>
                          <a:srgbClr val="FF0000"/>
                        </a:highlight>
                        <a:latin typeface="+mn-lt"/>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800" dirty="0">
                        <a:latin typeface="+mn-lt"/>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800" dirty="0">
                        <a:latin typeface="+mn-lt"/>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8336446"/>
                  </a:ext>
                </a:extLst>
              </a:tr>
              <a:tr h="5409097">
                <a:tc>
                  <a:txBody>
                    <a:bodyPr/>
                    <a:lstStyle/>
                    <a:p>
                      <a:pPr marL="0" marR="0" algn="just">
                        <a:spcBef>
                          <a:spcPts val="0"/>
                        </a:spcBef>
                        <a:spcAft>
                          <a:spcPts val="0"/>
                        </a:spcAft>
                      </a:pPr>
                      <a:r>
                        <a:rPr lang="en-GB" sz="1200" b="1" dirty="0">
                          <a:solidFill>
                            <a:srgbClr val="002060"/>
                          </a:solidFill>
                          <a:effectLst/>
                          <a:latin typeface="+mn-lt"/>
                          <a:ea typeface="Calibri" panose="020F0502020204030204" pitchFamily="34" charset="0"/>
                          <a:cs typeface="Arial" panose="020B0604020202020204" pitchFamily="34" charset="0"/>
                        </a:rPr>
                        <a:t>Prevention and Deterrence</a:t>
                      </a:r>
                    </a:p>
                    <a:p>
                      <a:pPr algn="just"/>
                      <a:r>
                        <a:rPr lang="en-GB" sz="1200" kern="1200" dirty="0">
                          <a:solidFill>
                            <a:schemeClr val="tx1"/>
                          </a:solidFill>
                          <a:effectLst/>
                          <a:latin typeface="+mn-lt"/>
                          <a:ea typeface="+mn-ea"/>
                          <a:cs typeface="Arial" panose="020B0604020202020204" pitchFamily="34" charset="0"/>
                        </a:rPr>
                        <a:t>The Operation Reacher arm of the neighbourhood policing model has continued to add value by contributing to public order events and the re-emergence of the night-time economy (NTE) in the last year. Since their inception in October 2020, our Reacher teams are responsible for over 4,000 arrests, nearly 1,700 drug seizures, 850 weapon recoveries, the removal of in excess of 1,300 illegally driven vehicles from the county’s roads and seized cash to the value of £1.4m. Their pro-active impact on the disruption of criminal behaviour cannot be overstated.</a:t>
                      </a:r>
                    </a:p>
                    <a:p>
                      <a:endParaRPr lang="en-GB" sz="1200" kern="1200" dirty="0">
                        <a:solidFill>
                          <a:schemeClr val="tx1"/>
                        </a:solidFill>
                        <a:effectLst/>
                        <a:latin typeface="+mn-lt"/>
                        <a:ea typeface="Calibri" panose="020F0502020204030204" pitchFamily="34" charset="0"/>
                        <a:cs typeface="Arial" panose="020B0604020202020204" pitchFamily="34" charset="0"/>
                      </a:endParaRPr>
                    </a:p>
                    <a:p>
                      <a:pPr marL="0" algn="just" defTabSz="914400" rtl="0" eaLnBrk="1" latinLnBrk="0" hangingPunct="1"/>
                      <a:r>
                        <a:rPr lang="en-GB" sz="1200" kern="1200" dirty="0">
                          <a:solidFill>
                            <a:schemeClr val="tx1"/>
                          </a:solidFill>
                          <a:effectLst/>
                          <a:latin typeface="+mn-lt"/>
                          <a:ea typeface="+mn-ea"/>
                          <a:cs typeface="Arial" panose="020B0604020202020204" pitchFamily="34" charset="0"/>
                        </a:rPr>
                        <a:t>The police also chair the city’s partnership safety working group, improving safety via partnership and community collaboration. This group was instrumental in Nottingham retaining its Purple Flag status for the 14</a:t>
                      </a:r>
                      <a:r>
                        <a:rPr lang="en-GB" sz="1200" kern="1200" baseline="30000" dirty="0">
                          <a:solidFill>
                            <a:schemeClr val="tx1"/>
                          </a:solidFill>
                          <a:effectLst/>
                          <a:latin typeface="+mn-lt"/>
                          <a:ea typeface="+mn-ea"/>
                          <a:cs typeface="Arial" panose="020B0604020202020204" pitchFamily="34" charset="0"/>
                        </a:rPr>
                        <a:t>th</a:t>
                      </a:r>
                      <a:r>
                        <a:rPr lang="en-GB" sz="1200" kern="1200" dirty="0">
                          <a:solidFill>
                            <a:schemeClr val="tx1"/>
                          </a:solidFill>
                          <a:effectLst/>
                          <a:latin typeface="+mn-lt"/>
                          <a:ea typeface="+mn-ea"/>
                          <a:cs typeface="Arial" panose="020B0604020202020204" pitchFamily="34" charset="0"/>
                        </a:rPr>
                        <a:t> consecutive year. We also secured funding via ‘Safer Streets 4’, which will be successfully directed toward preventing Violence Against Women and Girls (VAWG) within the NTE.</a:t>
                      </a:r>
                    </a:p>
                    <a:p>
                      <a:pPr marL="0" algn="just" defTabSz="914400" rtl="0" eaLnBrk="1" latinLnBrk="0" hangingPunct="1"/>
                      <a:endParaRPr lang="en-GB" sz="1200" kern="1200" dirty="0">
                        <a:solidFill>
                          <a:schemeClr val="tx1"/>
                        </a:solidFill>
                        <a:effectLst/>
                        <a:latin typeface="+mn-lt"/>
                        <a:ea typeface="+mn-ea"/>
                        <a:cs typeface="Arial" panose="020B0604020202020204" pitchFamily="34" charset="0"/>
                      </a:endParaRPr>
                    </a:p>
                  </a:txBody>
                  <a:tcPr marL="100330" marR="100330" marT="73025" marB="730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defTabSz="914400" rtl="0" eaLnBrk="1" latinLnBrk="0" hangingPunct="1">
                        <a:spcBef>
                          <a:spcPts val="0"/>
                        </a:spcBef>
                        <a:spcAft>
                          <a:spcPts val="800"/>
                        </a:spcAft>
                      </a:pPr>
                      <a:r>
                        <a:rPr lang="en-GB" sz="1200" kern="1200" dirty="0">
                          <a:solidFill>
                            <a:schemeClr val="tx1"/>
                          </a:solidFill>
                          <a:effectLst/>
                          <a:latin typeface="+mn-lt"/>
                          <a:ea typeface="+mn-ea"/>
                          <a:cs typeface="Arial" panose="020B0604020202020204" pitchFamily="34" charset="0"/>
                        </a:rPr>
                        <a:t>We are introducing two new priority crime teams, with a focus on tackling retail crime across the county. Supported by Designing Out Crime Officers from our neighbourhood policing hub, the teams offer businesses advice to help mitigate the threat of theft-related offences, and target high-harm offenders to reduce the risk they pose.</a:t>
                      </a:r>
                      <a:endParaRPr lang="en-GB" sz="1200" dirty="0">
                        <a:effectLst/>
                        <a:latin typeface="+mn-lt"/>
                        <a:ea typeface="Calibri" panose="020F0502020204030204" pitchFamily="34" charset="0"/>
                        <a:cs typeface="Arial" panose="020B0604020202020204" pitchFamily="34" charset="0"/>
                      </a:endParaRPr>
                    </a:p>
                    <a:p>
                      <a:pPr marL="0" marR="0" algn="just" defTabSz="914400" rtl="0" eaLnBrk="1" latinLnBrk="0" hangingPunct="1">
                        <a:spcBef>
                          <a:spcPts val="0"/>
                        </a:spcBef>
                        <a:spcAft>
                          <a:spcPts val="800"/>
                        </a:spcAft>
                      </a:pPr>
                      <a:r>
                        <a:rPr lang="en-GB" sz="1200" kern="1200" dirty="0">
                          <a:solidFill>
                            <a:schemeClr val="tx1"/>
                          </a:solidFill>
                          <a:effectLst/>
                          <a:latin typeface="+mn-lt"/>
                          <a:ea typeface="+mn-ea"/>
                          <a:cs typeface="Arial" panose="020B0604020202020204" pitchFamily="34" charset="0"/>
                        </a:rPr>
                        <a:t>Our knife crime team is now embedded within neighbourhood policing. Their deployments are based on a tasking system that prioritises according to risk and, during 2021 alone, the team patrolled 30,000 miles, seized £555,000 in drugs and cash, and were responsible for more than 35 years’ worth of custodial sentences. The team has also taken 131 knives off the streets in the last 12 months. </a:t>
                      </a:r>
                    </a:p>
                    <a:p>
                      <a:pPr marL="0" marR="0" algn="just" defTabSz="914400" rtl="0" eaLnBrk="1" latinLnBrk="0" hangingPunct="1">
                        <a:spcBef>
                          <a:spcPts val="0"/>
                        </a:spcBef>
                        <a:spcAft>
                          <a:spcPts val="800"/>
                        </a:spcAft>
                      </a:pPr>
                      <a:r>
                        <a:rPr lang="en-GB" sz="1200" kern="1200" dirty="0">
                          <a:solidFill>
                            <a:schemeClr val="tx1"/>
                          </a:solidFill>
                          <a:effectLst/>
                          <a:latin typeface="+mn-lt"/>
                          <a:ea typeface="+mn-ea"/>
                          <a:cs typeface="Arial" panose="020B0604020202020204" pitchFamily="34" charset="0"/>
                        </a:rPr>
                        <a:t>Neighbourhood policing standard grade demand, managed within our management incident team, continues to expand, and does create an area of risk over the coming year. High staff turnover, largely due to officers progressing into detective constable roles, has impacted on our ability to manage incoming community demand, given the length of training time required to make new recruits independently competent. We are drawing up proposals to succession plan for this in the next 12 months.</a:t>
                      </a:r>
                    </a:p>
                  </a:txBody>
                  <a:tcPr marL="100330" marR="100330" marT="73025" marB="730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GB" sz="1200" kern="1200" dirty="0">
                          <a:solidFill>
                            <a:schemeClr val="tx1"/>
                          </a:solidFill>
                          <a:effectLst/>
                          <a:latin typeface="+mn-lt"/>
                          <a:ea typeface="+mn-ea"/>
                          <a:cs typeface="Arial" panose="020B0604020202020204" pitchFamily="34" charset="0"/>
                        </a:rPr>
                        <a:t>We predict the introduction of Power BI, the force’s new self-service demand analysis system, will prove invaluable for our neighbourhood policing teams given its enhanced functionality. The system can quickly and accurately break down crime types based on geographical parameters and highlight key trends and modus operandi (MO) to help better understand, and target demand.</a:t>
                      </a:r>
                    </a:p>
                    <a:p>
                      <a:endParaRPr lang="en-GB" sz="1200" b="1" kern="1200" dirty="0">
                        <a:solidFill>
                          <a:schemeClr val="tx1"/>
                        </a:solidFill>
                        <a:effectLst/>
                        <a:latin typeface="+mn-lt"/>
                        <a:ea typeface="+mn-ea"/>
                        <a:cs typeface="Arial" panose="020B0604020202020204" pitchFamily="34" charset="0"/>
                      </a:endParaRPr>
                    </a:p>
                    <a:p>
                      <a:r>
                        <a:rPr lang="en-GB" sz="1200" b="1" kern="1200" dirty="0">
                          <a:solidFill>
                            <a:srgbClr val="002060"/>
                          </a:solidFill>
                          <a:effectLst/>
                          <a:latin typeface="+mn-lt"/>
                          <a:ea typeface="Times New Roman" panose="02020603050405020304" pitchFamily="18" charset="0"/>
                          <a:cs typeface="Arial" panose="020B0604020202020204" pitchFamily="34" charset="0"/>
                        </a:rPr>
                        <a:t>Investigations</a:t>
                      </a:r>
                    </a:p>
                    <a:p>
                      <a:pPr algn="just"/>
                      <a:r>
                        <a:rPr lang="en-GB" sz="1200" kern="1200" dirty="0">
                          <a:solidFill>
                            <a:schemeClr val="tx1"/>
                          </a:solidFill>
                          <a:effectLst/>
                          <a:latin typeface="+mn-lt"/>
                          <a:ea typeface="+mn-ea"/>
                          <a:cs typeface="Arial" panose="020B0604020202020204" pitchFamily="34" charset="0"/>
                        </a:rPr>
                        <a:t>Our Digital Multimedia Evidence Unit (DMEU) is well staffed to process incoming demand. In Q1 of 2022/23, the department saw a monthly average of 293 jobs submitted and completed 325. </a:t>
                      </a:r>
                    </a:p>
                    <a:p>
                      <a:pPr algn="just"/>
                      <a:endParaRPr lang="en-GB" sz="1200" kern="1200" dirty="0">
                        <a:solidFill>
                          <a:schemeClr val="tx1"/>
                        </a:solidFill>
                        <a:effectLst/>
                        <a:latin typeface="+mn-lt"/>
                        <a:ea typeface="+mn-ea"/>
                        <a:cs typeface="Arial" panose="020B0604020202020204" pitchFamily="34" charset="0"/>
                      </a:endParaRPr>
                    </a:p>
                    <a:p>
                      <a:pPr algn="just"/>
                      <a:r>
                        <a:rPr lang="en-GB" sz="1200" kern="1200" dirty="0">
                          <a:solidFill>
                            <a:schemeClr val="tx1"/>
                          </a:solidFill>
                          <a:effectLst/>
                          <a:latin typeface="+mn-lt"/>
                          <a:ea typeface="+mn-ea"/>
                          <a:cs typeface="Arial" panose="020B0604020202020204" pitchFamily="34" charset="0"/>
                        </a:rPr>
                        <a:t>One of the biggest completed projects during the last year was the successful completion of the new Nottingham custody suite, which saw the closure of our previous main site at Bridewell. This new site provides an improved working environment for our custody staff and mitigates risk to people under investigation while they are in the suite. Within the planning for the new custody suite, we worked closely with partner agencies to ensure that we were able to accommodate a wide variety of services to match the projected needs of our detainees.</a:t>
                      </a:r>
                    </a:p>
                  </a:txBody>
                  <a:tcPr marL="100330" marR="100330" marT="73025" marB="730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5890908"/>
                  </a:ext>
                </a:extLst>
              </a:tr>
            </a:tbl>
          </a:graphicData>
        </a:graphic>
      </p:graphicFrame>
    </p:spTree>
    <p:extLst>
      <p:ext uri="{BB962C8B-B14F-4D97-AF65-F5344CB8AC3E}">
        <p14:creationId xmlns:p14="http://schemas.microsoft.com/office/powerpoint/2010/main" val="29887546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1AF3F9-78D6-48C5-8127-16EA56DB94EB}"/>
              </a:ext>
            </a:extLst>
          </p:cNvPr>
          <p:cNvSpPr txBox="1"/>
          <p:nvPr/>
        </p:nvSpPr>
        <p:spPr>
          <a:xfrm>
            <a:off x="9571888" y="0"/>
            <a:ext cx="338554" cy="6876000"/>
          </a:xfrm>
          <a:prstGeom prst="rect">
            <a:avLst/>
          </a:prstGeom>
          <a:solidFill>
            <a:srgbClr val="7030A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NOTES TO THE ACCOUNTS       </a:t>
            </a:r>
            <a:r>
              <a:rPr lang="en-GB" sz="1000" b="1" dirty="0">
                <a:solidFill>
                  <a:schemeClr val="bg1"/>
                </a:solidFill>
              </a:rPr>
              <a:t>|       STATEMENT OF ACCOUNTS – 2021-22</a:t>
            </a:r>
            <a:endParaRPr lang="en-GB" sz="1000" dirty="0">
              <a:solidFill>
                <a:schemeClr val="bg1"/>
              </a:solidFill>
            </a:endParaRPr>
          </a:p>
        </p:txBody>
      </p:sp>
      <p:sp>
        <p:nvSpPr>
          <p:cNvPr id="4" name="TextBox 3"/>
          <p:cNvSpPr txBox="1"/>
          <p:nvPr/>
        </p:nvSpPr>
        <p:spPr>
          <a:xfrm>
            <a:off x="9590364" y="6446220"/>
            <a:ext cx="334112" cy="246221"/>
          </a:xfrm>
          <a:prstGeom prst="rect">
            <a:avLst/>
          </a:prstGeom>
          <a:noFill/>
        </p:spPr>
        <p:txBody>
          <a:bodyPr wrap="square" rtlCol="0">
            <a:spAutoFit/>
          </a:bodyPr>
          <a:lstStyle/>
          <a:p>
            <a:r>
              <a:rPr lang="en-GB" sz="1000" dirty="0">
                <a:solidFill>
                  <a:schemeClr val="bg1"/>
                </a:solidFill>
                <a:cs typeface="Arial" panose="020B0604020202020204" pitchFamily="34" charset="0"/>
              </a:rPr>
              <a:t>70</a:t>
            </a:r>
          </a:p>
        </p:txBody>
      </p:sp>
      <p:sp>
        <p:nvSpPr>
          <p:cNvPr id="6" name="Rectangle 5">
            <a:extLst>
              <a:ext uri="{FF2B5EF4-FFF2-40B4-BE49-F238E27FC236}">
                <a16:creationId xmlns:a16="http://schemas.microsoft.com/office/drawing/2014/main" id="{0487E984-CEC1-4D89-B798-F864D90B571E}"/>
              </a:ext>
            </a:extLst>
          </p:cNvPr>
          <p:cNvSpPr/>
          <p:nvPr/>
        </p:nvSpPr>
        <p:spPr>
          <a:xfrm>
            <a:off x="419101" y="54798"/>
            <a:ext cx="5644348" cy="307777"/>
          </a:xfrm>
          <a:prstGeom prst="rect">
            <a:avLst/>
          </a:prstGeom>
        </p:spPr>
        <p:txBody>
          <a:bodyPr wrap="square">
            <a:spAutoFit/>
          </a:bodyPr>
          <a:lstStyle/>
          <a:p>
            <a:pPr lvl="0" algn="just" defTabSz="914400">
              <a:spcAft>
                <a:spcPts val="600"/>
              </a:spcAft>
              <a:defRPr/>
            </a:pPr>
            <a:r>
              <a:rPr lang="en-GB" sz="1400" b="1" dirty="0">
                <a:solidFill>
                  <a:srgbClr val="7030A0"/>
                </a:solidFill>
                <a:ea typeface="Verdana" panose="020B0604030504040204" pitchFamily="34" charset="0"/>
                <a:cs typeface="Arial" panose="020B0604020202020204" pitchFamily="34" charset="0"/>
              </a:rPr>
              <a:t>Note 19 – Defined Benefit Pension Scheme (continued)</a:t>
            </a:r>
          </a:p>
        </p:txBody>
      </p:sp>
      <p:graphicFrame>
        <p:nvGraphicFramePr>
          <p:cNvPr id="2" name="Table 1">
            <a:extLst>
              <a:ext uri="{FF2B5EF4-FFF2-40B4-BE49-F238E27FC236}">
                <a16:creationId xmlns:a16="http://schemas.microsoft.com/office/drawing/2014/main" id="{C5ADAABF-B929-40EF-83CB-33F8BDC9213D}"/>
              </a:ext>
            </a:extLst>
          </p:cNvPr>
          <p:cNvGraphicFramePr>
            <a:graphicFrameLocks noGrp="1"/>
          </p:cNvGraphicFramePr>
          <p:nvPr>
            <p:extLst>
              <p:ext uri="{D42A27DB-BD31-4B8C-83A1-F6EECF244321}">
                <p14:modId xmlns:p14="http://schemas.microsoft.com/office/powerpoint/2010/main" val="1969978635"/>
              </p:ext>
            </p:extLst>
          </p:nvPr>
        </p:nvGraphicFramePr>
        <p:xfrm>
          <a:off x="490537" y="332070"/>
          <a:ext cx="8826577" cy="2809092"/>
        </p:xfrm>
        <a:graphic>
          <a:graphicData uri="http://schemas.openxmlformats.org/drawingml/2006/table">
            <a:tbl>
              <a:tblPr/>
              <a:tblGrid>
                <a:gridCol w="947738">
                  <a:extLst>
                    <a:ext uri="{9D8B030D-6E8A-4147-A177-3AD203B41FA5}">
                      <a16:colId xmlns:a16="http://schemas.microsoft.com/office/drawing/2014/main" val="1891001308"/>
                    </a:ext>
                  </a:extLst>
                </a:gridCol>
                <a:gridCol w="885825">
                  <a:extLst>
                    <a:ext uri="{9D8B030D-6E8A-4147-A177-3AD203B41FA5}">
                      <a16:colId xmlns:a16="http://schemas.microsoft.com/office/drawing/2014/main" val="2696806868"/>
                    </a:ext>
                  </a:extLst>
                </a:gridCol>
                <a:gridCol w="5181600">
                  <a:extLst>
                    <a:ext uri="{9D8B030D-6E8A-4147-A177-3AD203B41FA5}">
                      <a16:colId xmlns:a16="http://schemas.microsoft.com/office/drawing/2014/main" val="1264665433"/>
                    </a:ext>
                  </a:extLst>
                </a:gridCol>
                <a:gridCol w="866775">
                  <a:extLst>
                    <a:ext uri="{9D8B030D-6E8A-4147-A177-3AD203B41FA5}">
                      <a16:colId xmlns:a16="http://schemas.microsoft.com/office/drawing/2014/main" val="320327062"/>
                    </a:ext>
                  </a:extLst>
                </a:gridCol>
                <a:gridCol w="944639">
                  <a:extLst>
                    <a:ext uri="{9D8B030D-6E8A-4147-A177-3AD203B41FA5}">
                      <a16:colId xmlns:a16="http://schemas.microsoft.com/office/drawing/2014/main" val="2161807827"/>
                    </a:ext>
                  </a:extLst>
                </a:gridCol>
              </a:tblGrid>
              <a:tr h="386021">
                <a:tc gridSpan="2">
                  <a:txBody>
                    <a:bodyPr/>
                    <a:lstStyle/>
                    <a:p>
                      <a:pPr algn="ctr" fontAlgn="ctr"/>
                      <a:r>
                        <a:rPr lang="en-GB" sz="1400" b="1" i="0" u="none" strike="noStrike" dirty="0">
                          <a:solidFill>
                            <a:srgbClr val="FFFFFF"/>
                          </a:solidFill>
                          <a:effectLst/>
                          <a:latin typeface="+mn-lt"/>
                        </a:rPr>
                        <a:t>2020-21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hMerge="1">
                  <a:txBody>
                    <a:bodyPr/>
                    <a:lstStyle/>
                    <a:p>
                      <a:endParaRPr lang="en-GB"/>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bg1"/>
                          </a:solidFill>
                          <a:effectLst/>
                          <a:latin typeface="+mn-lt"/>
                        </a:rPr>
                        <a:t>Pension Fund</a:t>
                      </a:r>
                      <a:r>
                        <a:rPr lang="en-GB" sz="1400" b="1" i="0" u="none" strike="noStrike" dirty="0">
                          <a:solidFill>
                            <a:srgbClr val="FFFFFF"/>
                          </a:solidFill>
                          <a:effectLst/>
                          <a:latin typeface="+mn-lt"/>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7030A0"/>
                    </a:solidFill>
                  </a:tcPr>
                </a:tc>
                <a:tc gridSpan="2">
                  <a:txBody>
                    <a:bodyPr/>
                    <a:lstStyle/>
                    <a:p>
                      <a:pPr algn="ctr" fontAlgn="ctr"/>
                      <a:r>
                        <a:rPr lang="en-GB" sz="1400" b="1" i="0" u="none" strike="noStrike" dirty="0">
                          <a:solidFill>
                            <a:srgbClr val="FFFFFF"/>
                          </a:solidFill>
                          <a:effectLst/>
                          <a:latin typeface="+mn-lt"/>
                        </a:rPr>
                        <a:t>2021-22</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hMerge="1">
                  <a:txBody>
                    <a:bodyPr/>
                    <a:lstStyle/>
                    <a:p>
                      <a:endParaRPr lang="en-GB"/>
                    </a:p>
                  </a:txBody>
                  <a:tcPr/>
                </a:tc>
                <a:extLst>
                  <a:ext uri="{0D108BD9-81ED-4DB2-BD59-A6C34878D82A}">
                    <a16:rowId xmlns:a16="http://schemas.microsoft.com/office/drawing/2014/main" val="3384099578"/>
                  </a:ext>
                </a:extLst>
              </a:tr>
              <a:tr h="424623">
                <a:tc>
                  <a:txBody>
                    <a:bodyPr/>
                    <a:lstStyle/>
                    <a:p>
                      <a:pPr algn="ctr" fontAlgn="ctr"/>
                      <a:r>
                        <a:rPr lang="en-GB" sz="1100" b="1" i="0" u="none" strike="noStrike" dirty="0">
                          <a:solidFill>
                            <a:srgbClr val="FFFFFF"/>
                          </a:solidFill>
                          <a:effectLst/>
                          <a:latin typeface="+mn-lt"/>
                        </a:rPr>
                        <a:t>LGPS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7030A0"/>
                    </a:solidFill>
                  </a:tcPr>
                </a:tc>
                <a:tc>
                  <a:txBody>
                    <a:bodyPr/>
                    <a:lstStyle/>
                    <a:p>
                      <a:pPr algn="ctr" fontAlgn="ctr"/>
                      <a:r>
                        <a:rPr lang="en-GB" sz="1100" b="1" i="0" u="none" strike="noStrike" dirty="0">
                          <a:solidFill>
                            <a:srgbClr val="FFFFFF"/>
                          </a:solidFill>
                          <a:effectLst/>
                          <a:latin typeface="+mn-lt"/>
                        </a:rPr>
                        <a:t>Police Officer Pension Scheme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7030A0"/>
                    </a:solidFill>
                  </a:tcPr>
                </a:tc>
                <a:tc rowSpan="2">
                  <a:txBody>
                    <a:bodyPr/>
                    <a:lstStyle/>
                    <a:p>
                      <a:pPr algn="ctr" fontAlgn="ctr"/>
                      <a:r>
                        <a:rPr lang="en-GB" sz="1100" b="1" i="0" u="none" strike="noStrike" dirty="0">
                          <a:solidFill>
                            <a:srgbClr val="FFFFFF"/>
                          </a:solidFill>
                          <a:effectLst/>
                          <a:latin typeface="+mn-lt"/>
                        </a:rPr>
                        <a:t>Movement in the Value of Scheme Assets</a:t>
                      </a:r>
                    </a:p>
                    <a:p>
                      <a:pPr algn="ctr" fontAlgn="ctr"/>
                      <a:r>
                        <a:rPr lang="en-GB" sz="1100" b="1" i="0" u="none" strike="noStrike" dirty="0">
                          <a:solidFill>
                            <a:srgbClr val="FFFFFF"/>
                          </a:solidFill>
                          <a:effectLst/>
                          <a:latin typeface="+mn-lt"/>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GB" sz="1100" b="1" i="0" u="none" strike="noStrike" dirty="0">
                          <a:solidFill>
                            <a:srgbClr val="FFFFFF"/>
                          </a:solidFill>
                          <a:effectLst/>
                          <a:latin typeface="+mn-lt"/>
                        </a:rPr>
                        <a:t>LGPS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7030A0"/>
                    </a:solidFill>
                  </a:tcPr>
                </a:tc>
                <a:tc>
                  <a:txBody>
                    <a:bodyPr/>
                    <a:lstStyle/>
                    <a:p>
                      <a:pPr algn="ctr" fontAlgn="ctr"/>
                      <a:r>
                        <a:rPr lang="en-GB" sz="1100" b="1" i="0" u="none" strike="noStrike" dirty="0">
                          <a:solidFill>
                            <a:srgbClr val="FFFFFF"/>
                          </a:solidFill>
                          <a:effectLst/>
                          <a:latin typeface="+mn-lt"/>
                        </a:rPr>
                        <a:t>Police Officer Pension </a:t>
                      </a:r>
                    </a:p>
                    <a:p>
                      <a:pPr algn="ctr" fontAlgn="ctr"/>
                      <a:r>
                        <a:rPr lang="en-GB" sz="1100" b="1" i="0" u="none" strike="noStrike" dirty="0">
                          <a:solidFill>
                            <a:srgbClr val="FFFFFF"/>
                          </a:solidFill>
                          <a:effectLst/>
                          <a:latin typeface="+mn-lt"/>
                        </a:rPr>
                        <a:t>Scheme</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7030A0"/>
                    </a:solidFill>
                  </a:tcPr>
                </a:tc>
                <a:extLst>
                  <a:ext uri="{0D108BD9-81ED-4DB2-BD59-A6C34878D82A}">
                    <a16:rowId xmlns:a16="http://schemas.microsoft.com/office/drawing/2014/main" val="1475380231"/>
                  </a:ext>
                </a:extLst>
              </a:tr>
              <a:tr h="169849">
                <a:tc>
                  <a:txBody>
                    <a:bodyPr/>
                    <a:lstStyle/>
                    <a:p>
                      <a:pPr algn="ctr" fontAlgn="ctr"/>
                      <a:r>
                        <a:rPr lang="en-GB" sz="1100" b="1" i="0" u="none" strike="noStrike">
                          <a:solidFill>
                            <a:srgbClr val="FFFFFF"/>
                          </a:solidFill>
                          <a:effectLst/>
                          <a:latin typeface="+mn-lt"/>
                        </a:rPr>
                        <a:t>£000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GB" sz="1100" b="1" i="0" u="none" strike="noStrike" dirty="0">
                          <a:solidFill>
                            <a:srgbClr val="FFFFFF"/>
                          </a:solidFill>
                          <a:effectLst/>
                          <a:latin typeface="+mn-lt"/>
                        </a:rPr>
                        <a:t>£000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030A0"/>
                    </a:solidFill>
                  </a:tcPr>
                </a:tc>
                <a:tc vMerge="1">
                  <a:txBody>
                    <a:bodyPr/>
                    <a:lstStyle/>
                    <a:p>
                      <a:pPr algn="ctr" fontAlgn="ctr"/>
                      <a:r>
                        <a:rPr lang="en-GB" sz="1000" b="1"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GB" sz="1100" b="1" i="0" u="none" strike="noStrike" dirty="0">
                          <a:solidFill>
                            <a:srgbClr val="FFFFFF"/>
                          </a:solidFill>
                          <a:effectLst/>
                          <a:latin typeface="+mn-lt"/>
                        </a:rPr>
                        <a:t>£000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GB" sz="1100" b="1" i="0" u="none" strike="noStrike" dirty="0">
                          <a:solidFill>
                            <a:srgbClr val="FFFFFF"/>
                          </a:solidFill>
                          <a:effectLst/>
                          <a:latin typeface="+mn-lt"/>
                        </a:rPr>
                        <a:t>£000</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3611476608"/>
                  </a:ext>
                </a:extLst>
              </a:tr>
              <a:tr h="162129">
                <a:tc>
                  <a:txBody>
                    <a:bodyPr/>
                    <a:lstStyle/>
                    <a:p>
                      <a:pPr algn="r" fontAlgn="ctr"/>
                      <a:r>
                        <a:rPr lang="en-GB" sz="1100" b="0" i="0" u="none" strike="noStrike" dirty="0">
                          <a:solidFill>
                            <a:srgbClr val="000000"/>
                          </a:solidFill>
                          <a:effectLst/>
                          <a:latin typeface="+mn-lt"/>
                        </a:rPr>
                        <a:t>212,833</a:t>
                      </a:r>
                    </a:p>
                  </a:txBody>
                  <a:tcPr marL="0" marR="69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FF"/>
                    </a:solidFill>
                  </a:tcPr>
                </a:tc>
                <a:tc>
                  <a:txBody>
                    <a:bodyPr/>
                    <a:lstStyle/>
                    <a:p>
                      <a:pPr algn="r" fontAlgn="ctr"/>
                      <a:r>
                        <a:rPr lang="en-GB" sz="1100" b="0" i="0" u="none" strike="noStrike" dirty="0">
                          <a:solidFill>
                            <a:srgbClr val="000000"/>
                          </a:solidFill>
                          <a:effectLst/>
                          <a:latin typeface="+mn-lt"/>
                        </a:rPr>
                        <a:t>-</a:t>
                      </a:r>
                    </a:p>
                  </a:txBody>
                  <a:tcPr marL="0" marR="69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FF"/>
                    </a:solidFill>
                  </a:tcPr>
                </a:tc>
                <a:tc>
                  <a:txBody>
                    <a:bodyPr/>
                    <a:lstStyle/>
                    <a:p>
                      <a:pPr algn="l" fontAlgn="ctr"/>
                      <a:r>
                        <a:rPr lang="en-GB" sz="1100" b="0" i="0" u="none" strike="noStrike" dirty="0">
                          <a:solidFill>
                            <a:srgbClr val="000000"/>
                          </a:solidFill>
                          <a:effectLst/>
                          <a:latin typeface="+mn-lt"/>
                        </a:rPr>
                        <a:t>  Opening fair value of scheme assets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ctr"/>
                      <a:r>
                        <a:rPr lang="en-GB" sz="1100" b="0" i="0" u="none" strike="noStrike" dirty="0">
                          <a:solidFill>
                            <a:srgbClr val="000000"/>
                          </a:solidFill>
                          <a:effectLst/>
                          <a:latin typeface="+mn-lt"/>
                        </a:rPr>
                        <a:t>261,688</a:t>
                      </a:r>
                    </a:p>
                  </a:txBody>
                  <a:tcPr marL="0" marR="69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66FF"/>
                    </a:solidFill>
                  </a:tcPr>
                </a:tc>
                <a:tc>
                  <a:txBody>
                    <a:bodyPr/>
                    <a:lstStyle/>
                    <a:p>
                      <a:pPr algn="r" fontAlgn="ctr"/>
                      <a:r>
                        <a:rPr lang="en-GB" sz="1100" b="0" i="0" u="none" strike="noStrike" dirty="0">
                          <a:solidFill>
                            <a:srgbClr val="000000"/>
                          </a:solidFill>
                          <a:effectLst/>
                          <a:latin typeface="+mn-lt"/>
                        </a:rPr>
                        <a:t>-</a:t>
                      </a:r>
                    </a:p>
                  </a:txBody>
                  <a:tcPr marL="0" marR="6948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C66FF"/>
                    </a:solidFill>
                  </a:tcPr>
                </a:tc>
                <a:extLst>
                  <a:ext uri="{0D108BD9-81ED-4DB2-BD59-A6C34878D82A}">
                    <a16:rowId xmlns:a16="http://schemas.microsoft.com/office/drawing/2014/main" val="2705273447"/>
                  </a:ext>
                </a:extLst>
              </a:tr>
              <a:tr h="162129">
                <a:tc>
                  <a:txBody>
                    <a:bodyPr/>
                    <a:lstStyle/>
                    <a:p>
                      <a:pPr algn="r" fontAlgn="ctr"/>
                      <a:r>
                        <a:rPr lang="en-GB" sz="1100" b="0" i="0" u="none" strike="noStrike" dirty="0">
                          <a:solidFill>
                            <a:srgbClr val="000000"/>
                          </a:solidFill>
                          <a:effectLst/>
                          <a:latin typeface="+mn-lt"/>
                        </a:rPr>
                        <a:t>4,350</a:t>
                      </a:r>
                    </a:p>
                  </a:txBody>
                  <a:tcPr marL="0" marR="69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r" fontAlgn="ctr"/>
                      <a:r>
                        <a:rPr lang="en-GB" sz="1100" b="0" i="0" u="none" strike="noStrike" dirty="0">
                          <a:solidFill>
                            <a:srgbClr val="000000"/>
                          </a:solidFill>
                          <a:effectLst/>
                          <a:latin typeface="+mn-lt"/>
                        </a:rPr>
                        <a:t>-</a:t>
                      </a:r>
                    </a:p>
                  </a:txBody>
                  <a:tcPr marL="0" marR="69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l" fontAlgn="ctr"/>
                      <a:r>
                        <a:rPr lang="en-GB" sz="1100" b="0" i="0" u="none" strike="noStrike" dirty="0">
                          <a:solidFill>
                            <a:srgbClr val="000000"/>
                          </a:solidFill>
                          <a:effectLst/>
                          <a:latin typeface="+mn-lt"/>
                        </a:rPr>
                        <a:t>  Interest income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100" b="0" i="0" u="none" strike="noStrike" dirty="0">
                          <a:solidFill>
                            <a:srgbClr val="000000"/>
                          </a:solidFill>
                          <a:effectLst/>
                          <a:latin typeface="+mn-lt"/>
                        </a:rPr>
                        <a:t>5,351</a:t>
                      </a:r>
                    </a:p>
                  </a:txBody>
                  <a:tcPr marL="0" marR="69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r" fontAlgn="ctr"/>
                      <a:r>
                        <a:rPr lang="en-GB" sz="1100" b="0" i="0" u="none" strike="noStrike" dirty="0">
                          <a:solidFill>
                            <a:srgbClr val="000000"/>
                          </a:solidFill>
                          <a:effectLst/>
                          <a:latin typeface="+mn-lt"/>
                        </a:rPr>
                        <a:t>-</a:t>
                      </a:r>
                    </a:p>
                  </a:txBody>
                  <a:tcPr marL="0" marR="69484" marT="0" marB="0" anchor="ctr">
                    <a:lnL w="12700" cap="flat" cmpd="sng" algn="ctr">
                      <a:solidFill>
                        <a:srgbClr val="000000"/>
                      </a:solidFill>
                      <a:prstDash val="solid"/>
                      <a:round/>
                      <a:headEnd type="none" w="med" len="med"/>
                      <a:tailEnd type="none" w="med" len="med"/>
                    </a:lnL>
                    <a:lnR>
                      <a:noFill/>
                    </a:lnR>
                    <a:lnT>
                      <a:noFill/>
                    </a:lnT>
                    <a:lnB>
                      <a:noFill/>
                    </a:lnB>
                    <a:solidFill>
                      <a:srgbClr val="CC66FF"/>
                    </a:solidFill>
                  </a:tcPr>
                </a:tc>
                <a:extLst>
                  <a:ext uri="{0D108BD9-81ED-4DB2-BD59-A6C34878D82A}">
                    <a16:rowId xmlns:a16="http://schemas.microsoft.com/office/drawing/2014/main" val="2518468731"/>
                  </a:ext>
                </a:extLst>
              </a:tr>
              <a:tr h="162129">
                <a:tc>
                  <a:txBody>
                    <a:bodyPr/>
                    <a:lstStyle/>
                    <a:p>
                      <a:pPr algn="r" fontAlgn="ctr"/>
                      <a:endParaRPr lang="en-GB" sz="1100" b="0" i="0" u="none" strike="noStrike" dirty="0">
                        <a:solidFill>
                          <a:srgbClr val="000000"/>
                        </a:solidFill>
                        <a:effectLst/>
                        <a:latin typeface="+mn-lt"/>
                      </a:endParaRPr>
                    </a:p>
                  </a:txBody>
                  <a:tcPr marL="0" marR="69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r" fontAlgn="ctr"/>
                      <a:endParaRPr lang="en-GB" sz="1100" b="0" i="0" u="none" strike="noStrike" dirty="0">
                        <a:solidFill>
                          <a:srgbClr val="000000"/>
                        </a:solidFill>
                        <a:effectLst/>
                        <a:latin typeface="+mn-lt"/>
                      </a:endParaRPr>
                    </a:p>
                  </a:txBody>
                  <a:tcPr marL="0" marR="69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l" fontAlgn="ctr"/>
                      <a:r>
                        <a:rPr lang="en-GB" sz="1100" b="1" i="0" u="none" strike="noStrike" dirty="0">
                          <a:solidFill>
                            <a:srgbClr val="000000"/>
                          </a:solidFill>
                          <a:effectLst/>
                          <a:latin typeface="+mn-lt"/>
                        </a:rPr>
                        <a:t>  Re-measurement gain / (loss):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endParaRPr lang="en-GB" sz="1100" b="0" i="0" u="none" strike="noStrike" dirty="0">
                        <a:solidFill>
                          <a:srgbClr val="000000"/>
                        </a:solidFill>
                        <a:effectLst/>
                        <a:latin typeface="+mn-lt"/>
                      </a:endParaRPr>
                    </a:p>
                  </a:txBody>
                  <a:tcPr marL="0" marR="69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r" fontAlgn="ctr"/>
                      <a:endParaRPr lang="en-GB" sz="1100" b="0" i="0" u="none" strike="noStrike" dirty="0">
                        <a:solidFill>
                          <a:srgbClr val="000000"/>
                        </a:solidFill>
                        <a:effectLst/>
                        <a:latin typeface="+mn-lt"/>
                      </a:endParaRPr>
                    </a:p>
                  </a:txBody>
                  <a:tcPr marL="0" marR="69484" marT="0" marB="0" anchor="ctr">
                    <a:lnL w="12700" cap="flat" cmpd="sng" algn="ctr">
                      <a:solidFill>
                        <a:srgbClr val="000000"/>
                      </a:solidFill>
                      <a:prstDash val="solid"/>
                      <a:round/>
                      <a:headEnd type="none" w="med" len="med"/>
                      <a:tailEnd type="none" w="med" len="med"/>
                    </a:lnL>
                    <a:lnR>
                      <a:noFill/>
                    </a:lnR>
                    <a:lnT>
                      <a:noFill/>
                    </a:lnT>
                    <a:lnB>
                      <a:noFill/>
                    </a:lnB>
                    <a:solidFill>
                      <a:srgbClr val="CC66FF"/>
                    </a:solidFill>
                  </a:tcPr>
                </a:tc>
                <a:extLst>
                  <a:ext uri="{0D108BD9-81ED-4DB2-BD59-A6C34878D82A}">
                    <a16:rowId xmlns:a16="http://schemas.microsoft.com/office/drawing/2014/main" val="2063674160"/>
                  </a:ext>
                </a:extLst>
              </a:tr>
              <a:tr h="154408">
                <a:tc>
                  <a:txBody>
                    <a:bodyPr/>
                    <a:lstStyle/>
                    <a:p>
                      <a:pPr algn="r" fontAlgn="ctr"/>
                      <a:r>
                        <a:rPr lang="en-GB" sz="1100" b="0" i="0" u="none" strike="noStrike" dirty="0">
                          <a:solidFill>
                            <a:srgbClr val="000000"/>
                          </a:solidFill>
                          <a:effectLst/>
                          <a:latin typeface="+mn-lt"/>
                        </a:rPr>
                        <a:t>42,140</a:t>
                      </a:r>
                    </a:p>
                  </a:txBody>
                  <a:tcPr marL="0" marR="69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r" fontAlgn="ctr"/>
                      <a:r>
                        <a:rPr lang="en-GB" sz="1100" b="0" i="0" u="none" strike="noStrike" dirty="0">
                          <a:solidFill>
                            <a:srgbClr val="000000"/>
                          </a:solidFill>
                          <a:effectLst/>
                          <a:latin typeface="+mn-lt"/>
                        </a:rPr>
                        <a:t>-</a:t>
                      </a:r>
                    </a:p>
                  </a:txBody>
                  <a:tcPr marL="0" marR="69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l" fontAlgn="ctr"/>
                      <a:r>
                        <a:rPr lang="en-GB" sz="1100" b="0" i="0" u="none" strike="noStrike" dirty="0">
                          <a:solidFill>
                            <a:srgbClr val="000000"/>
                          </a:solidFill>
                          <a:effectLst/>
                          <a:latin typeface="+mn-lt"/>
                        </a:rPr>
                        <a:t>     The return on plan assets, excluding the amount included in the net interest expense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100" b="0" i="0" u="none" strike="noStrike" dirty="0">
                          <a:solidFill>
                            <a:srgbClr val="000000"/>
                          </a:solidFill>
                          <a:effectLst/>
                          <a:latin typeface="+mn-lt"/>
                        </a:rPr>
                        <a:t>20,892</a:t>
                      </a:r>
                    </a:p>
                  </a:txBody>
                  <a:tcPr marL="0" marR="69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r" fontAlgn="ctr"/>
                      <a:r>
                        <a:rPr lang="en-GB" sz="1100" b="0" i="0" u="none" strike="noStrike" dirty="0">
                          <a:solidFill>
                            <a:srgbClr val="000000"/>
                          </a:solidFill>
                          <a:effectLst/>
                          <a:latin typeface="+mn-lt"/>
                        </a:rPr>
                        <a:t>-</a:t>
                      </a:r>
                    </a:p>
                  </a:txBody>
                  <a:tcPr marL="0" marR="69484" marT="0" marB="0" anchor="ctr">
                    <a:lnL w="12700" cap="flat" cmpd="sng" algn="ctr">
                      <a:solidFill>
                        <a:srgbClr val="000000"/>
                      </a:solidFill>
                      <a:prstDash val="solid"/>
                      <a:round/>
                      <a:headEnd type="none" w="med" len="med"/>
                      <a:tailEnd type="none" w="med" len="med"/>
                    </a:lnL>
                    <a:lnR>
                      <a:noFill/>
                    </a:lnR>
                    <a:lnT>
                      <a:noFill/>
                    </a:lnT>
                    <a:lnB>
                      <a:noFill/>
                    </a:lnB>
                    <a:solidFill>
                      <a:srgbClr val="CC66FF"/>
                    </a:solidFill>
                  </a:tcPr>
                </a:tc>
                <a:extLst>
                  <a:ext uri="{0D108BD9-81ED-4DB2-BD59-A6C34878D82A}">
                    <a16:rowId xmlns:a16="http://schemas.microsoft.com/office/drawing/2014/main" val="1102542501"/>
                  </a:ext>
                </a:extLst>
              </a:tr>
              <a:tr h="162129">
                <a:tc>
                  <a:txBody>
                    <a:bodyPr/>
                    <a:lstStyle/>
                    <a:p>
                      <a:pPr algn="r" fontAlgn="ctr"/>
                      <a:r>
                        <a:rPr lang="en-GB" sz="1100" b="0" i="0" u="none" strike="noStrike" dirty="0">
                          <a:solidFill>
                            <a:srgbClr val="000000"/>
                          </a:solidFill>
                          <a:effectLst/>
                          <a:latin typeface="+mn-lt"/>
                        </a:rPr>
                        <a:t>7,451</a:t>
                      </a:r>
                    </a:p>
                  </a:txBody>
                  <a:tcPr marL="0" marR="69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r" fontAlgn="ctr"/>
                      <a:r>
                        <a:rPr lang="en-GB" sz="1100" b="0" i="0" u="none" strike="noStrike" dirty="0">
                          <a:solidFill>
                            <a:srgbClr val="000000"/>
                          </a:solidFill>
                          <a:effectLst/>
                          <a:latin typeface="+mn-lt"/>
                        </a:rPr>
                        <a:t>67,320</a:t>
                      </a:r>
                    </a:p>
                  </a:txBody>
                  <a:tcPr marL="0" marR="69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l" fontAlgn="ctr"/>
                      <a:r>
                        <a:rPr lang="en-GB" sz="1100" b="0" i="0" u="none" strike="noStrike" dirty="0">
                          <a:solidFill>
                            <a:srgbClr val="000000"/>
                          </a:solidFill>
                          <a:effectLst/>
                          <a:latin typeface="+mn-lt"/>
                        </a:rPr>
                        <a:t>     Contributions from employer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100" b="0" i="0" u="none" strike="noStrike" dirty="0">
                          <a:solidFill>
                            <a:srgbClr val="000000"/>
                          </a:solidFill>
                          <a:effectLst/>
                          <a:latin typeface="+mn-lt"/>
                        </a:rPr>
                        <a:t>7,333</a:t>
                      </a:r>
                    </a:p>
                  </a:txBody>
                  <a:tcPr marL="0" marR="69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r" fontAlgn="ctr"/>
                      <a:r>
                        <a:rPr lang="en-GB" sz="1100" b="0" i="0" u="none" strike="noStrike" dirty="0">
                          <a:solidFill>
                            <a:srgbClr val="000000"/>
                          </a:solidFill>
                          <a:effectLst/>
                          <a:latin typeface="+mn-lt"/>
                        </a:rPr>
                        <a:t>67,180</a:t>
                      </a:r>
                    </a:p>
                  </a:txBody>
                  <a:tcPr marL="0" marR="69484" marT="0" marB="0" anchor="ctr">
                    <a:lnL w="12700" cap="flat" cmpd="sng" algn="ctr">
                      <a:solidFill>
                        <a:srgbClr val="000000"/>
                      </a:solidFill>
                      <a:prstDash val="solid"/>
                      <a:round/>
                      <a:headEnd type="none" w="med" len="med"/>
                      <a:tailEnd type="none" w="med" len="med"/>
                    </a:lnL>
                    <a:lnR>
                      <a:noFill/>
                    </a:lnR>
                    <a:lnT>
                      <a:noFill/>
                    </a:lnT>
                    <a:lnB>
                      <a:noFill/>
                    </a:lnB>
                    <a:solidFill>
                      <a:srgbClr val="CC66FF"/>
                    </a:solidFill>
                  </a:tcPr>
                </a:tc>
                <a:extLst>
                  <a:ext uri="{0D108BD9-81ED-4DB2-BD59-A6C34878D82A}">
                    <a16:rowId xmlns:a16="http://schemas.microsoft.com/office/drawing/2014/main" val="3881721073"/>
                  </a:ext>
                </a:extLst>
              </a:tr>
              <a:tr h="162129">
                <a:tc>
                  <a:txBody>
                    <a:bodyPr/>
                    <a:lstStyle/>
                    <a:p>
                      <a:pPr algn="r" fontAlgn="ctr"/>
                      <a:r>
                        <a:rPr lang="en-GB" sz="1100" b="0" i="0" u="none" strike="noStrike" dirty="0">
                          <a:solidFill>
                            <a:srgbClr val="000000"/>
                          </a:solidFill>
                          <a:effectLst/>
                          <a:latin typeface="+mn-lt"/>
                        </a:rPr>
                        <a:t>2,569</a:t>
                      </a:r>
                    </a:p>
                  </a:txBody>
                  <a:tcPr marL="0" marR="69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r" fontAlgn="ctr"/>
                      <a:r>
                        <a:rPr lang="en-GB" sz="1100" b="0" i="0" u="none" strike="noStrike" dirty="0">
                          <a:solidFill>
                            <a:srgbClr val="000000"/>
                          </a:solidFill>
                          <a:effectLst/>
                          <a:latin typeface="+mn-lt"/>
                        </a:rPr>
                        <a:t>10,920</a:t>
                      </a:r>
                    </a:p>
                  </a:txBody>
                  <a:tcPr marL="0" marR="69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l" fontAlgn="ctr"/>
                      <a:r>
                        <a:rPr lang="en-GB" sz="1100" b="0" i="0" u="none" strike="noStrike" dirty="0">
                          <a:solidFill>
                            <a:srgbClr val="000000"/>
                          </a:solidFill>
                          <a:effectLst/>
                          <a:latin typeface="+mn-lt"/>
                        </a:rPr>
                        <a:t>     Contributions from employees into the scheme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100" b="0" i="0" u="none" strike="noStrike" dirty="0">
                          <a:solidFill>
                            <a:srgbClr val="000000"/>
                          </a:solidFill>
                          <a:effectLst/>
                          <a:latin typeface="+mn-lt"/>
                        </a:rPr>
                        <a:t>2,684</a:t>
                      </a:r>
                    </a:p>
                  </a:txBody>
                  <a:tcPr marL="0" marR="69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r" fontAlgn="ctr"/>
                      <a:r>
                        <a:rPr lang="en-GB" sz="1100" b="0" i="0" u="none" strike="noStrike" dirty="0">
                          <a:solidFill>
                            <a:srgbClr val="000000"/>
                          </a:solidFill>
                          <a:effectLst/>
                          <a:latin typeface="+mn-lt"/>
                        </a:rPr>
                        <a:t>11,310</a:t>
                      </a:r>
                    </a:p>
                  </a:txBody>
                  <a:tcPr marL="0" marR="69484" marT="0" marB="0" anchor="ctr">
                    <a:lnL w="12700" cap="flat" cmpd="sng" algn="ctr">
                      <a:solidFill>
                        <a:srgbClr val="000000"/>
                      </a:solidFill>
                      <a:prstDash val="solid"/>
                      <a:round/>
                      <a:headEnd type="none" w="med" len="med"/>
                      <a:tailEnd type="none" w="med" len="med"/>
                    </a:lnL>
                    <a:lnR>
                      <a:noFill/>
                    </a:lnR>
                    <a:lnT>
                      <a:noFill/>
                    </a:lnT>
                    <a:lnB>
                      <a:noFill/>
                    </a:lnB>
                    <a:solidFill>
                      <a:srgbClr val="CC66FF"/>
                    </a:solidFill>
                  </a:tcPr>
                </a:tc>
                <a:extLst>
                  <a:ext uri="{0D108BD9-81ED-4DB2-BD59-A6C34878D82A}">
                    <a16:rowId xmlns:a16="http://schemas.microsoft.com/office/drawing/2014/main" val="3314529533"/>
                  </a:ext>
                </a:extLst>
              </a:tr>
              <a:tr h="162129">
                <a:tc>
                  <a:txBody>
                    <a:bodyPr/>
                    <a:lstStyle/>
                    <a:p>
                      <a:pPr algn="r" fontAlgn="ctr"/>
                      <a:r>
                        <a:rPr lang="en-GB" sz="1100" b="0" i="0" u="none" strike="noStrike" dirty="0">
                          <a:solidFill>
                            <a:srgbClr val="000000"/>
                          </a:solidFill>
                          <a:effectLst/>
                          <a:latin typeface="+mn-lt"/>
                        </a:rPr>
                        <a:t>(7,562)</a:t>
                      </a:r>
                    </a:p>
                  </a:txBody>
                  <a:tcPr marL="0" marR="69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r" fontAlgn="ctr"/>
                      <a:r>
                        <a:rPr lang="en-GB" sz="1100" b="0" i="0" u="none" strike="noStrike" dirty="0">
                          <a:solidFill>
                            <a:srgbClr val="000000"/>
                          </a:solidFill>
                          <a:effectLst/>
                          <a:latin typeface="+mn-lt"/>
                        </a:rPr>
                        <a:t>(78,240)</a:t>
                      </a:r>
                    </a:p>
                  </a:txBody>
                  <a:tcPr marL="0" marR="69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l" fontAlgn="ctr"/>
                      <a:r>
                        <a:rPr lang="en-GB" sz="1100" b="0" i="0" u="none" strike="noStrike" dirty="0">
                          <a:solidFill>
                            <a:srgbClr val="000000"/>
                          </a:solidFill>
                          <a:effectLst/>
                          <a:latin typeface="+mn-lt"/>
                        </a:rPr>
                        <a:t>     Benefits / transfers paid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100" b="0" i="0" u="none" strike="noStrike" dirty="0">
                          <a:solidFill>
                            <a:srgbClr val="000000"/>
                          </a:solidFill>
                          <a:effectLst/>
                          <a:latin typeface="+mn-lt"/>
                        </a:rPr>
                        <a:t>(9,182)</a:t>
                      </a:r>
                    </a:p>
                  </a:txBody>
                  <a:tcPr marL="0" marR="69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r" fontAlgn="ctr"/>
                      <a:r>
                        <a:rPr lang="en-GB" sz="1100" b="0" i="0" u="none" strike="noStrike" dirty="0">
                          <a:solidFill>
                            <a:srgbClr val="000000"/>
                          </a:solidFill>
                          <a:effectLst/>
                          <a:latin typeface="+mn-lt"/>
                        </a:rPr>
                        <a:t>(78,490)</a:t>
                      </a:r>
                    </a:p>
                  </a:txBody>
                  <a:tcPr marL="0" marR="69484" marT="0" marB="0" anchor="ctr">
                    <a:lnL w="12700" cap="flat" cmpd="sng" algn="ctr">
                      <a:solidFill>
                        <a:srgbClr val="000000"/>
                      </a:solidFill>
                      <a:prstDash val="solid"/>
                      <a:round/>
                      <a:headEnd type="none" w="med" len="med"/>
                      <a:tailEnd type="none" w="med" len="med"/>
                    </a:lnL>
                    <a:lnR>
                      <a:noFill/>
                    </a:lnR>
                    <a:lnT>
                      <a:noFill/>
                    </a:lnT>
                    <a:lnB>
                      <a:noFill/>
                    </a:lnB>
                    <a:solidFill>
                      <a:srgbClr val="CC66FF"/>
                    </a:solidFill>
                  </a:tcPr>
                </a:tc>
                <a:extLst>
                  <a:ext uri="{0D108BD9-81ED-4DB2-BD59-A6C34878D82A}">
                    <a16:rowId xmlns:a16="http://schemas.microsoft.com/office/drawing/2014/main" val="1272596694"/>
                  </a:ext>
                </a:extLst>
              </a:tr>
              <a:tr h="162129">
                <a:tc>
                  <a:txBody>
                    <a:bodyPr/>
                    <a:lstStyle/>
                    <a:p>
                      <a:pPr algn="r" fontAlgn="ctr"/>
                      <a:r>
                        <a:rPr lang="en-GB" sz="1100" b="0" i="0" u="none" strike="noStrike" dirty="0">
                          <a:solidFill>
                            <a:srgbClr val="000000"/>
                          </a:solidFill>
                          <a:effectLst/>
                          <a:latin typeface="+mn-lt"/>
                        </a:rPr>
                        <a:t>-</a:t>
                      </a:r>
                    </a:p>
                  </a:txBody>
                  <a:tcPr marL="0" marR="69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r" fontAlgn="ctr"/>
                      <a:r>
                        <a:rPr lang="en-GB" sz="1100" b="0" i="0" u="none" strike="noStrike" dirty="0">
                          <a:solidFill>
                            <a:srgbClr val="000000"/>
                          </a:solidFill>
                          <a:effectLst/>
                          <a:latin typeface="+mn-lt"/>
                        </a:rPr>
                        <a:t>-</a:t>
                      </a:r>
                    </a:p>
                  </a:txBody>
                  <a:tcPr marL="0" marR="69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l" fontAlgn="ctr"/>
                      <a:r>
                        <a:rPr lang="en-GB" sz="1100" b="0" i="0" u="none" strike="noStrike" dirty="0">
                          <a:solidFill>
                            <a:srgbClr val="000000"/>
                          </a:solidFill>
                          <a:effectLst/>
                          <a:latin typeface="+mn-lt"/>
                        </a:rPr>
                        <a:t>     Other actuarial gains(losses) on assets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100" b="0" i="0" u="none" strike="noStrike" dirty="0">
                          <a:solidFill>
                            <a:srgbClr val="000000"/>
                          </a:solidFill>
                          <a:effectLst/>
                          <a:latin typeface="+mn-lt"/>
                        </a:rPr>
                        <a:t>(2,374)</a:t>
                      </a:r>
                    </a:p>
                  </a:txBody>
                  <a:tcPr marL="0" marR="69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r" fontAlgn="ctr"/>
                      <a:r>
                        <a:rPr lang="en-GB" sz="1100" b="0" i="0" u="none" strike="noStrike" dirty="0">
                          <a:solidFill>
                            <a:srgbClr val="000000"/>
                          </a:solidFill>
                          <a:effectLst/>
                          <a:latin typeface="+mn-lt"/>
                        </a:rPr>
                        <a:t>-</a:t>
                      </a:r>
                    </a:p>
                  </a:txBody>
                  <a:tcPr marL="0" marR="69484" marT="0" marB="0" anchor="ctr">
                    <a:lnL w="12700" cap="flat" cmpd="sng" algn="ctr">
                      <a:solidFill>
                        <a:srgbClr val="000000"/>
                      </a:solidFill>
                      <a:prstDash val="solid"/>
                      <a:round/>
                      <a:headEnd type="none" w="med" len="med"/>
                      <a:tailEnd type="none" w="med" len="med"/>
                    </a:lnL>
                    <a:lnR>
                      <a:noFill/>
                    </a:lnR>
                    <a:lnT>
                      <a:noFill/>
                    </a:lnT>
                    <a:lnB>
                      <a:noFill/>
                    </a:lnB>
                    <a:solidFill>
                      <a:srgbClr val="CC66FF"/>
                    </a:solidFill>
                  </a:tcPr>
                </a:tc>
                <a:extLst>
                  <a:ext uri="{0D108BD9-81ED-4DB2-BD59-A6C34878D82A}">
                    <a16:rowId xmlns:a16="http://schemas.microsoft.com/office/drawing/2014/main" val="3576165502"/>
                  </a:ext>
                </a:extLst>
              </a:tr>
              <a:tr h="169849">
                <a:tc>
                  <a:txBody>
                    <a:bodyPr/>
                    <a:lstStyle/>
                    <a:p>
                      <a:pPr algn="r" fontAlgn="ctr"/>
                      <a:r>
                        <a:rPr lang="en-GB" sz="1100" b="0" i="0" u="none" strike="noStrike" dirty="0">
                          <a:solidFill>
                            <a:srgbClr val="000000"/>
                          </a:solidFill>
                          <a:effectLst/>
                          <a:latin typeface="+mn-lt"/>
                        </a:rPr>
                        <a:t>92</a:t>
                      </a:r>
                    </a:p>
                  </a:txBody>
                  <a:tcPr marL="0" marR="69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FF"/>
                    </a:solidFill>
                  </a:tcPr>
                </a:tc>
                <a:tc>
                  <a:txBody>
                    <a:bodyPr/>
                    <a:lstStyle/>
                    <a:p>
                      <a:pPr algn="r" fontAlgn="ctr"/>
                      <a:r>
                        <a:rPr lang="en-GB" sz="1100" b="0" i="0" u="none" strike="noStrike" dirty="0">
                          <a:solidFill>
                            <a:srgbClr val="000000"/>
                          </a:solidFill>
                          <a:effectLst/>
                          <a:latin typeface="+mn-lt"/>
                        </a:rPr>
                        <a:t>-</a:t>
                      </a:r>
                    </a:p>
                  </a:txBody>
                  <a:tcPr marL="0" marR="69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FF"/>
                    </a:solidFill>
                  </a:tcPr>
                </a:tc>
                <a:tc>
                  <a:txBody>
                    <a:bodyPr/>
                    <a:lstStyle/>
                    <a:p>
                      <a:pPr algn="l" fontAlgn="ctr"/>
                      <a:r>
                        <a:rPr lang="en-GB" sz="1100" b="0" i="0" u="none" strike="noStrike" dirty="0">
                          <a:solidFill>
                            <a:srgbClr val="000000"/>
                          </a:solidFill>
                          <a:effectLst/>
                          <a:latin typeface="+mn-lt"/>
                        </a:rPr>
                        <a:t>     Admin Expense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GB" sz="1100" b="0" i="0" u="none" strike="noStrike" dirty="0">
                          <a:solidFill>
                            <a:srgbClr val="000000"/>
                          </a:solidFill>
                          <a:effectLst/>
                          <a:latin typeface="+mn-lt"/>
                        </a:rPr>
                        <a:t>(140)</a:t>
                      </a:r>
                    </a:p>
                  </a:txBody>
                  <a:tcPr marL="0" marR="69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66FF"/>
                    </a:solidFill>
                  </a:tcPr>
                </a:tc>
                <a:tc>
                  <a:txBody>
                    <a:bodyPr/>
                    <a:lstStyle/>
                    <a:p>
                      <a:pPr algn="r" fontAlgn="ctr"/>
                      <a:r>
                        <a:rPr lang="en-GB" sz="1100" b="0" i="0" u="none" strike="noStrike" dirty="0">
                          <a:solidFill>
                            <a:srgbClr val="000000"/>
                          </a:solidFill>
                          <a:effectLst/>
                          <a:latin typeface="+mn-lt"/>
                        </a:rPr>
                        <a:t>-</a:t>
                      </a:r>
                    </a:p>
                  </a:txBody>
                  <a:tcPr marL="0" marR="69484"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C66FF"/>
                    </a:solidFill>
                  </a:tcPr>
                </a:tc>
                <a:extLst>
                  <a:ext uri="{0D108BD9-81ED-4DB2-BD59-A6C34878D82A}">
                    <a16:rowId xmlns:a16="http://schemas.microsoft.com/office/drawing/2014/main" val="355713636"/>
                  </a:ext>
                </a:extLst>
              </a:tr>
              <a:tr h="239333">
                <a:tc>
                  <a:txBody>
                    <a:bodyPr/>
                    <a:lstStyle/>
                    <a:p>
                      <a:pPr algn="r" fontAlgn="ctr"/>
                      <a:r>
                        <a:rPr lang="en-GB" sz="1100" b="1" i="0" u="none" strike="noStrike" dirty="0">
                          <a:solidFill>
                            <a:srgbClr val="000000"/>
                          </a:solidFill>
                          <a:effectLst/>
                          <a:latin typeface="+mn-lt"/>
                        </a:rPr>
                        <a:t>261,688</a:t>
                      </a:r>
                    </a:p>
                  </a:txBody>
                  <a:tcPr marL="0" marR="69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r" fontAlgn="ctr"/>
                      <a:r>
                        <a:rPr lang="en-GB" sz="1100" b="1" i="0" u="none" strike="noStrike" dirty="0">
                          <a:solidFill>
                            <a:srgbClr val="000000"/>
                          </a:solidFill>
                          <a:effectLst/>
                          <a:latin typeface="+mn-lt"/>
                        </a:rPr>
                        <a:t>-</a:t>
                      </a:r>
                    </a:p>
                  </a:txBody>
                  <a:tcPr marL="0" marR="69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l" fontAlgn="ctr"/>
                      <a:r>
                        <a:rPr lang="en-GB" sz="1100" b="1" i="0" u="none" strike="noStrike" dirty="0">
                          <a:solidFill>
                            <a:srgbClr val="000000"/>
                          </a:solidFill>
                          <a:effectLst/>
                          <a:latin typeface="+mn-lt"/>
                        </a:rPr>
                        <a:t>  Closing value of scheme assets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1100" b="1" i="0" u="none" strike="noStrike" dirty="0">
                          <a:solidFill>
                            <a:srgbClr val="000000"/>
                          </a:solidFill>
                          <a:effectLst/>
                          <a:latin typeface="+mn-lt"/>
                        </a:rPr>
                        <a:t>286,252</a:t>
                      </a:r>
                    </a:p>
                  </a:txBody>
                  <a:tcPr marL="0" marR="69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FF"/>
                    </a:solidFill>
                  </a:tcPr>
                </a:tc>
                <a:tc>
                  <a:txBody>
                    <a:bodyPr/>
                    <a:lstStyle/>
                    <a:p>
                      <a:pPr algn="r" fontAlgn="ctr"/>
                      <a:r>
                        <a:rPr lang="en-GB" sz="1100" b="1" i="0" u="none" strike="noStrike" dirty="0">
                          <a:solidFill>
                            <a:srgbClr val="000000"/>
                          </a:solidFill>
                          <a:effectLst/>
                          <a:latin typeface="+mn-lt"/>
                        </a:rPr>
                        <a:t>-</a:t>
                      </a:r>
                    </a:p>
                  </a:txBody>
                  <a:tcPr marL="0" marR="6948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FF"/>
                    </a:solidFill>
                  </a:tcPr>
                </a:tc>
                <a:extLst>
                  <a:ext uri="{0D108BD9-81ED-4DB2-BD59-A6C34878D82A}">
                    <a16:rowId xmlns:a16="http://schemas.microsoft.com/office/drawing/2014/main" val="3018514702"/>
                  </a:ext>
                </a:extLst>
              </a:tr>
            </a:tbl>
          </a:graphicData>
        </a:graphic>
      </p:graphicFrame>
      <p:graphicFrame>
        <p:nvGraphicFramePr>
          <p:cNvPr id="5" name="Table 4">
            <a:extLst>
              <a:ext uri="{FF2B5EF4-FFF2-40B4-BE49-F238E27FC236}">
                <a16:creationId xmlns:a16="http://schemas.microsoft.com/office/drawing/2014/main" id="{62B6EE77-6466-47D3-9A41-CD03E22BAB63}"/>
              </a:ext>
            </a:extLst>
          </p:cNvPr>
          <p:cNvGraphicFramePr>
            <a:graphicFrameLocks noGrp="1"/>
          </p:cNvGraphicFramePr>
          <p:nvPr>
            <p:extLst>
              <p:ext uri="{D42A27DB-BD31-4B8C-83A1-F6EECF244321}">
                <p14:modId xmlns:p14="http://schemas.microsoft.com/office/powerpoint/2010/main" val="484001207"/>
              </p:ext>
            </p:extLst>
          </p:nvPr>
        </p:nvGraphicFramePr>
        <p:xfrm>
          <a:off x="490537" y="3213994"/>
          <a:ext cx="8817050" cy="3555924"/>
        </p:xfrm>
        <a:graphic>
          <a:graphicData uri="http://schemas.openxmlformats.org/drawingml/2006/table">
            <a:tbl>
              <a:tblPr/>
              <a:tblGrid>
                <a:gridCol w="919163">
                  <a:extLst>
                    <a:ext uri="{9D8B030D-6E8A-4147-A177-3AD203B41FA5}">
                      <a16:colId xmlns:a16="http://schemas.microsoft.com/office/drawing/2014/main" val="251051594"/>
                    </a:ext>
                  </a:extLst>
                </a:gridCol>
                <a:gridCol w="866775">
                  <a:extLst>
                    <a:ext uri="{9D8B030D-6E8A-4147-A177-3AD203B41FA5}">
                      <a16:colId xmlns:a16="http://schemas.microsoft.com/office/drawing/2014/main" val="1727771757"/>
                    </a:ext>
                  </a:extLst>
                </a:gridCol>
                <a:gridCol w="5181600">
                  <a:extLst>
                    <a:ext uri="{9D8B030D-6E8A-4147-A177-3AD203B41FA5}">
                      <a16:colId xmlns:a16="http://schemas.microsoft.com/office/drawing/2014/main" val="4286985524"/>
                    </a:ext>
                  </a:extLst>
                </a:gridCol>
                <a:gridCol w="942975">
                  <a:extLst>
                    <a:ext uri="{9D8B030D-6E8A-4147-A177-3AD203B41FA5}">
                      <a16:colId xmlns:a16="http://schemas.microsoft.com/office/drawing/2014/main" val="1207239123"/>
                    </a:ext>
                  </a:extLst>
                </a:gridCol>
                <a:gridCol w="906537">
                  <a:extLst>
                    <a:ext uri="{9D8B030D-6E8A-4147-A177-3AD203B41FA5}">
                      <a16:colId xmlns:a16="http://schemas.microsoft.com/office/drawing/2014/main" val="191688589"/>
                    </a:ext>
                  </a:extLst>
                </a:gridCol>
              </a:tblGrid>
              <a:tr h="243233">
                <a:tc gridSpan="2">
                  <a:txBody>
                    <a:bodyPr/>
                    <a:lstStyle/>
                    <a:p>
                      <a:pPr algn="ctr" fontAlgn="ctr"/>
                      <a:r>
                        <a:rPr lang="en-GB" sz="1400" b="1" i="0" u="none" strike="noStrike" dirty="0">
                          <a:solidFill>
                            <a:srgbClr val="FFFFFF"/>
                          </a:solidFill>
                          <a:effectLst/>
                          <a:latin typeface="+mn-lt"/>
                        </a:rPr>
                        <a:t>2020-21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hMerge="1">
                  <a:txBody>
                    <a:bodyPr/>
                    <a:lstStyle/>
                    <a:p>
                      <a:endParaRPr lang="en-GB"/>
                    </a:p>
                  </a:txBody>
                  <a:tcPr/>
                </a:tc>
                <a:tc>
                  <a:txBody>
                    <a:bodyPr/>
                    <a:lstStyle/>
                    <a:p>
                      <a:pPr algn="ctr" fontAlgn="b"/>
                      <a:r>
                        <a:rPr lang="en-GB" sz="1400" b="1" i="0" u="none" strike="noStrike" dirty="0">
                          <a:solidFill>
                            <a:srgbClr val="FFFFFF"/>
                          </a:solidFill>
                          <a:effectLst/>
                          <a:latin typeface="Calibri" panose="020F0502020204030204" pitchFamily="34" charset="0"/>
                        </a:rPr>
                        <a:t>Pension Fund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7030A0"/>
                    </a:solidFill>
                  </a:tcPr>
                </a:tc>
                <a:tc gridSpan="2">
                  <a:txBody>
                    <a:bodyPr/>
                    <a:lstStyle/>
                    <a:p>
                      <a:pPr algn="ctr" fontAlgn="ctr"/>
                      <a:r>
                        <a:rPr lang="en-GB" sz="1400" b="1" i="0" u="none" strike="noStrike" dirty="0">
                          <a:solidFill>
                            <a:srgbClr val="FFFFFF"/>
                          </a:solidFill>
                          <a:effectLst/>
                          <a:latin typeface="Calibri" panose="020F0502020204030204" pitchFamily="34" charset="0"/>
                        </a:rPr>
                        <a:t>2021-22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hMerge="1">
                  <a:txBody>
                    <a:bodyPr/>
                    <a:lstStyle/>
                    <a:p>
                      <a:endParaRPr lang="en-GB"/>
                    </a:p>
                  </a:txBody>
                  <a:tcPr/>
                </a:tc>
                <a:extLst>
                  <a:ext uri="{0D108BD9-81ED-4DB2-BD59-A6C34878D82A}">
                    <a16:rowId xmlns:a16="http://schemas.microsoft.com/office/drawing/2014/main" val="791696307"/>
                  </a:ext>
                </a:extLst>
              </a:tr>
              <a:tr h="461305">
                <a:tc>
                  <a:txBody>
                    <a:bodyPr/>
                    <a:lstStyle/>
                    <a:p>
                      <a:pPr algn="ctr" fontAlgn="ctr"/>
                      <a:r>
                        <a:rPr lang="en-GB" sz="1100" b="1" i="0" u="none" strike="noStrike" dirty="0">
                          <a:solidFill>
                            <a:srgbClr val="FFFFFF"/>
                          </a:solidFill>
                          <a:effectLst/>
                          <a:latin typeface="Calibri" panose="020F0502020204030204" pitchFamily="34" charset="0"/>
                        </a:rPr>
                        <a:t>LGPS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7030A0"/>
                    </a:solidFill>
                  </a:tcPr>
                </a:tc>
                <a:tc>
                  <a:txBody>
                    <a:bodyPr/>
                    <a:lstStyle/>
                    <a:p>
                      <a:pPr algn="ctr" fontAlgn="ctr"/>
                      <a:r>
                        <a:rPr lang="en-GB" sz="1100" b="1" i="0" u="none" strike="noStrike" dirty="0">
                          <a:solidFill>
                            <a:srgbClr val="FFFFFF"/>
                          </a:solidFill>
                          <a:effectLst/>
                          <a:latin typeface="Calibri" panose="020F0502020204030204" pitchFamily="34" charset="0"/>
                        </a:rPr>
                        <a:t>Police Officer Pension Scheme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7030A0"/>
                    </a:solidFill>
                  </a:tcPr>
                </a:tc>
                <a:tc rowSpan="2">
                  <a:txBody>
                    <a:bodyPr/>
                    <a:lstStyle/>
                    <a:p>
                      <a:pPr algn="ctr" fontAlgn="ctr"/>
                      <a:r>
                        <a:rPr lang="en-GB" sz="1100" b="1" i="0" u="none" strike="noStrike" dirty="0">
                          <a:solidFill>
                            <a:srgbClr val="FFFFFF"/>
                          </a:solidFill>
                          <a:effectLst/>
                          <a:latin typeface="Calibri" panose="020F0502020204030204" pitchFamily="34" charset="0"/>
                        </a:rPr>
                        <a:t>Movements in the Fair Value of Scheme Liabilities</a:t>
                      </a:r>
                    </a:p>
                    <a:p>
                      <a:pPr algn="ctr" fontAlgn="ctr"/>
                      <a:r>
                        <a:rPr lang="en-GB" sz="1100" b="1"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GB" sz="1100" b="1" i="0" u="none" strike="noStrike">
                          <a:solidFill>
                            <a:srgbClr val="FFFFFF"/>
                          </a:solidFill>
                          <a:effectLst/>
                          <a:latin typeface="Calibri" panose="020F0502020204030204" pitchFamily="34" charset="0"/>
                        </a:rPr>
                        <a:t>LGPS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7030A0"/>
                    </a:solidFill>
                  </a:tcPr>
                </a:tc>
                <a:tc>
                  <a:txBody>
                    <a:bodyPr/>
                    <a:lstStyle/>
                    <a:p>
                      <a:pPr algn="ctr" fontAlgn="ctr"/>
                      <a:r>
                        <a:rPr lang="en-GB" sz="1100" b="1" i="0" u="none" strike="noStrike">
                          <a:solidFill>
                            <a:srgbClr val="FFFFFF"/>
                          </a:solidFill>
                          <a:effectLst/>
                          <a:latin typeface="Calibri" panose="020F0502020204030204" pitchFamily="34" charset="0"/>
                        </a:rPr>
                        <a:t>Police Officer Pension Scheme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7030A0"/>
                    </a:solidFill>
                  </a:tcPr>
                </a:tc>
                <a:extLst>
                  <a:ext uri="{0D108BD9-81ED-4DB2-BD59-A6C34878D82A}">
                    <a16:rowId xmlns:a16="http://schemas.microsoft.com/office/drawing/2014/main" val="592271377"/>
                  </a:ext>
                </a:extLst>
              </a:tr>
              <a:tr h="184522">
                <a:tc>
                  <a:txBody>
                    <a:bodyPr/>
                    <a:lstStyle/>
                    <a:p>
                      <a:pPr algn="ctr" fontAlgn="ctr"/>
                      <a:r>
                        <a:rPr lang="en-GB" sz="1100" b="1" i="0" u="none" strike="noStrike">
                          <a:solidFill>
                            <a:srgbClr val="FFFFFF"/>
                          </a:solidFill>
                          <a:effectLst/>
                          <a:latin typeface="Calibri" panose="020F0502020204030204" pitchFamily="34" charset="0"/>
                        </a:rPr>
                        <a:t>£000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GB" sz="1100" b="1" i="0" u="none" strike="noStrike" dirty="0">
                          <a:solidFill>
                            <a:srgbClr val="FFFFFF"/>
                          </a:solidFill>
                          <a:effectLst/>
                          <a:latin typeface="Calibri" panose="020F0502020204030204" pitchFamily="34" charset="0"/>
                        </a:rPr>
                        <a:t>£000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030A0"/>
                    </a:solidFill>
                  </a:tcPr>
                </a:tc>
                <a:tc vMerge="1">
                  <a:txBody>
                    <a:bodyPr/>
                    <a:lstStyle/>
                    <a:p>
                      <a:pPr algn="ctr" fontAlgn="ctr"/>
                      <a:r>
                        <a:rPr lang="en-GB" sz="1100" b="1"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GB" sz="1100" b="1" i="0" u="none" strike="noStrike">
                          <a:solidFill>
                            <a:srgbClr val="FFFFFF"/>
                          </a:solidFill>
                          <a:effectLst/>
                          <a:latin typeface="Calibri" panose="020F0502020204030204" pitchFamily="34" charset="0"/>
                        </a:rPr>
                        <a:t>£000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GB" sz="1100" b="1" i="0" u="none" strike="noStrike">
                          <a:solidFill>
                            <a:srgbClr val="FFFFFF"/>
                          </a:solidFill>
                          <a:effectLst/>
                          <a:latin typeface="Calibri" panose="020F0502020204030204" pitchFamily="34" charset="0"/>
                        </a:rPr>
                        <a:t>£000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2674299653"/>
                  </a:ext>
                </a:extLst>
              </a:tr>
              <a:tr h="176135">
                <a:tc>
                  <a:txBody>
                    <a:bodyPr/>
                    <a:lstStyle/>
                    <a:p>
                      <a:pPr algn="r" fontAlgn="ctr"/>
                      <a:r>
                        <a:rPr lang="en-GB" sz="1100" b="1" i="0" u="none" strike="noStrike" dirty="0">
                          <a:solidFill>
                            <a:srgbClr val="000000"/>
                          </a:solidFill>
                          <a:effectLst/>
                          <a:latin typeface="Calibri" panose="020F0502020204030204" pitchFamily="34" charset="0"/>
                        </a:rPr>
                        <a:t>(351,600)</a:t>
                      </a:r>
                    </a:p>
                  </a:txBody>
                  <a:tcPr marL="0" marR="75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FF"/>
                    </a:solidFill>
                  </a:tcPr>
                </a:tc>
                <a:tc>
                  <a:txBody>
                    <a:bodyPr/>
                    <a:lstStyle/>
                    <a:p>
                      <a:pPr algn="r" fontAlgn="ctr"/>
                      <a:r>
                        <a:rPr lang="en-GB" sz="1100" b="1" i="0" u="none" strike="noStrike" dirty="0">
                          <a:solidFill>
                            <a:srgbClr val="000000"/>
                          </a:solidFill>
                          <a:effectLst/>
                          <a:latin typeface="Calibri" panose="020F0502020204030204" pitchFamily="34" charset="0"/>
                        </a:rPr>
                        <a:t>(2,528,140)</a:t>
                      </a:r>
                    </a:p>
                  </a:txBody>
                  <a:tcPr marL="0" marR="75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FF"/>
                    </a:solidFill>
                  </a:tcPr>
                </a:tc>
                <a:tc>
                  <a:txBody>
                    <a:bodyPr/>
                    <a:lstStyle/>
                    <a:p>
                      <a:pPr algn="l" fontAlgn="ctr"/>
                      <a:r>
                        <a:rPr lang="en-GB" sz="1100" b="1" i="0" u="none" strike="noStrike" dirty="0">
                          <a:solidFill>
                            <a:srgbClr val="000000"/>
                          </a:solidFill>
                          <a:effectLst/>
                          <a:latin typeface="Calibri" panose="020F0502020204030204" pitchFamily="34" charset="0"/>
                        </a:rPr>
                        <a:t>  Opening balance at 1 April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ctr"/>
                      <a:r>
                        <a:rPr lang="en-GB" sz="1100" b="1" i="0" u="none" strike="noStrike" dirty="0">
                          <a:solidFill>
                            <a:srgbClr val="000000"/>
                          </a:solidFill>
                          <a:effectLst/>
                          <a:latin typeface="Calibri" panose="020F0502020204030204" pitchFamily="34" charset="0"/>
                        </a:rPr>
                        <a:t>(487,108)</a:t>
                      </a:r>
                    </a:p>
                  </a:txBody>
                  <a:tcPr marL="0" marR="75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66FF"/>
                    </a:solidFill>
                  </a:tcPr>
                </a:tc>
                <a:tc>
                  <a:txBody>
                    <a:bodyPr/>
                    <a:lstStyle/>
                    <a:p>
                      <a:pPr algn="r" fontAlgn="ctr"/>
                      <a:r>
                        <a:rPr lang="en-GB" sz="1100" b="1" i="0" u="none" strike="noStrike" dirty="0">
                          <a:solidFill>
                            <a:srgbClr val="000000"/>
                          </a:solidFill>
                          <a:effectLst/>
                          <a:latin typeface="Calibri" panose="020F0502020204030204" pitchFamily="34" charset="0"/>
                        </a:rPr>
                        <a:t>(2,725,020)</a:t>
                      </a:r>
                    </a:p>
                  </a:txBody>
                  <a:tcPr marL="0" marR="75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66FF"/>
                    </a:solidFill>
                  </a:tcPr>
                </a:tc>
                <a:extLst>
                  <a:ext uri="{0D108BD9-81ED-4DB2-BD59-A6C34878D82A}">
                    <a16:rowId xmlns:a16="http://schemas.microsoft.com/office/drawing/2014/main" val="2269336420"/>
                  </a:ext>
                </a:extLst>
              </a:tr>
              <a:tr h="176135">
                <a:tc>
                  <a:txBody>
                    <a:bodyPr/>
                    <a:lstStyle/>
                    <a:p>
                      <a:pPr algn="r" fontAlgn="ctr"/>
                      <a:r>
                        <a:rPr lang="en-GB" sz="1100" b="0" i="0" u="none" strike="noStrike" dirty="0">
                          <a:solidFill>
                            <a:srgbClr val="000000"/>
                          </a:solidFill>
                          <a:effectLst/>
                          <a:latin typeface="Calibri" panose="020F0502020204030204" pitchFamily="34" charset="0"/>
                        </a:rPr>
                        <a:t>-</a:t>
                      </a:r>
                    </a:p>
                  </a:txBody>
                  <a:tcPr marL="0" marR="75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r" fontAlgn="ctr"/>
                      <a:r>
                        <a:rPr lang="en-GB" sz="1100" b="0" i="0" u="none" strike="noStrike" dirty="0">
                          <a:solidFill>
                            <a:srgbClr val="000000"/>
                          </a:solidFill>
                          <a:effectLst/>
                          <a:latin typeface="Calibri" panose="020F0502020204030204" pitchFamily="34" charset="0"/>
                        </a:rPr>
                        <a:t>-</a:t>
                      </a:r>
                    </a:p>
                  </a:txBody>
                  <a:tcPr marL="0" marR="75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l" fontAlgn="ctr"/>
                      <a:r>
                        <a:rPr lang="en-GB" sz="1100" b="0" i="0" u="none" strike="noStrike" dirty="0">
                          <a:solidFill>
                            <a:srgbClr val="000000"/>
                          </a:solidFill>
                          <a:effectLst/>
                          <a:latin typeface="Calibri" panose="020F0502020204030204" pitchFamily="34" charset="0"/>
                        </a:rPr>
                        <a:t>Analysis adjustment between PCC and CC </a:t>
                      </a:r>
                    </a:p>
                  </a:txBody>
                  <a:tcPr marL="7548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100" b="0" i="0" u="none" strike="noStrike" dirty="0">
                          <a:solidFill>
                            <a:srgbClr val="000000"/>
                          </a:solidFill>
                          <a:effectLst/>
                          <a:latin typeface="Calibri" panose="020F0502020204030204" pitchFamily="34" charset="0"/>
                        </a:rPr>
                        <a:t>-</a:t>
                      </a:r>
                    </a:p>
                  </a:txBody>
                  <a:tcPr marL="0" marR="75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r" fontAlgn="ctr"/>
                      <a:r>
                        <a:rPr lang="en-GB" sz="1100" b="0" i="0" u="none" strike="noStrike" dirty="0">
                          <a:solidFill>
                            <a:srgbClr val="000000"/>
                          </a:solidFill>
                          <a:effectLst/>
                          <a:latin typeface="Calibri" panose="020F0502020204030204" pitchFamily="34" charset="0"/>
                        </a:rPr>
                        <a:t>-</a:t>
                      </a:r>
                    </a:p>
                  </a:txBody>
                  <a:tcPr marL="0" marR="75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278777530"/>
                  </a:ext>
                </a:extLst>
              </a:tr>
              <a:tr h="176135">
                <a:tc>
                  <a:txBody>
                    <a:bodyPr/>
                    <a:lstStyle/>
                    <a:p>
                      <a:pPr algn="r" fontAlgn="ctr"/>
                      <a:r>
                        <a:rPr lang="en-GB" sz="1100" b="0" i="0" u="none" strike="noStrike" dirty="0">
                          <a:solidFill>
                            <a:srgbClr val="000000"/>
                          </a:solidFill>
                          <a:effectLst/>
                          <a:latin typeface="Calibri" panose="020F0502020204030204" pitchFamily="34" charset="0"/>
                        </a:rPr>
                        <a:t>(16,102)</a:t>
                      </a:r>
                    </a:p>
                  </a:txBody>
                  <a:tcPr marL="0" marR="75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r" fontAlgn="ctr"/>
                      <a:r>
                        <a:rPr lang="en-GB" sz="1100" b="0" i="0" u="none" strike="noStrike" dirty="0">
                          <a:solidFill>
                            <a:srgbClr val="000000"/>
                          </a:solidFill>
                          <a:effectLst/>
                          <a:latin typeface="Calibri" panose="020F0502020204030204" pitchFamily="34" charset="0"/>
                        </a:rPr>
                        <a:t>(52,020)</a:t>
                      </a:r>
                    </a:p>
                  </a:txBody>
                  <a:tcPr marL="0" marR="75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l" fontAlgn="ctr"/>
                      <a:r>
                        <a:rPr lang="en-GB" sz="1100" b="0" i="0" u="none" strike="noStrike" dirty="0">
                          <a:solidFill>
                            <a:srgbClr val="000000"/>
                          </a:solidFill>
                          <a:effectLst/>
                          <a:latin typeface="Calibri" panose="020F0502020204030204" pitchFamily="34" charset="0"/>
                        </a:rPr>
                        <a:t>  Current service cost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100" b="0" i="0" u="none" strike="noStrike" dirty="0">
                          <a:solidFill>
                            <a:srgbClr val="000000"/>
                          </a:solidFill>
                          <a:effectLst/>
                          <a:latin typeface="Calibri" panose="020F0502020204030204" pitchFamily="34" charset="0"/>
                        </a:rPr>
                        <a:t>(21,839)</a:t>
                      </a:r>
                    </a:p>
                  </a:txBody>
                  <a:tcPr marL="0" marR="75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r" fontAlgn="ctr"/>
                      <a:r>
                        <a:rPr lang="en-GB" sz="1100" b="0" i="0" u="none" strike="noStrike" dirty="0">
                          <a:solidFill>
                            <a:srgbClr val="000000"/>
                          </a:solidFill>
                          <a:effectLst/>
                          <a:latin typeface="Calibri" panose="020F0502020204030204" pitchFamily="34" charset="0"/>
                        </a:rPr>
                        <a:t>(60,430)</a:t>
                      </a:r>
                    </a:p>
                  </a:txBody>
                  <a:tcPr marL="0" marR="75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2777204085"/>
                  </a:ext>
                </a:extLst>
              </a:tr>
              <a:tr h="176135">
                <a:tc>
                  <a:txBody>
                    <a:bodyPr/>
                    <a:lstStyle/>
                    <a:p>
                      <a:pPr algn="r" fontAlgn="ctr"/>
                      <a:r>
                        <a:rPr lang="en-GB" sz="1100" b="0" i="0" u="none" strike="noStrike" dirty="0">
                          <a:solidFill>
                            <a:srgbClr val="000000"/>
                          </a:solidFill>
                          <a:effectLst/>
                          <a:latin typeface="Calibri" panose="020F0502020204030204" pitchFamily="34" charset="0"/>
                        </a:rPr>
                        <a:t>(7,880)</a:t>
                      </a:r>
                    </a:p>
                  </a:txBody>
                  <a:tcPr marL="0" marR="75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r" fontAlgn="ctr"/>
                      <a:r>
                        <a:rPr lang="en-GB" sz="1100" b="0" i="0" u="none" strike="noStrike" dirty="0">
                          <a:solidFill>
                            <a:srgbClr val="000000"/>
                          </a:solidFill>
                          <a:effectLst/>
                          <a:latin typeface="Calibri" panose="020F0502020204030204" pitchFamily="34" charset="0"/>
                        </a:rPr>
                        <a:t>(56,720)</a:t>
                      </a:r>
                    </a:p>
                  </a:txBody>
                  <a:tcPr marL="0" marR="75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l" fontAlgn="ctr"/>
                      <a:r>
                        <a:rPr lang="en-GB" sz="1100" b="0" i="0" u="none" strike="noStrike" dirty="0">
                          <a:solidFill>
                            <a:srgbClr val="000000"/>
                          </a:solidFill>
                          <a:effectLst/>
                          <a:latin typeface="Calibri" panose="020F0502020204030204" pitchFamily="34" charset="0"/>
                        </a:rPr>
                        <a:t>  Interest cost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100" b="0" i="0" u="none" strike="noStrike" dirty="0">
                          <a:solidFill>
                            <a:srgbClr val="000000"/>
                          </a:solidFill>
                          <a:effectLst/>
                          <a:latin typeface="Calibri" panose="020F0502020204030204" pitchFamily="34" charset="0"/>
                        </a:rPr>
                        <a:t>(10,120)</a:t>
                      </a:r>
                    </a:p>
                  </a:txBody>
                  <a:tcPr marL="0" marR="75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r" fontAlgn="ctr"/>
                      <a:r>
                        <a:rPr lang="en-GB" sz="1100" b="0" i="0" u="none" strike="noStrike" dirty="0">
                          <a:solidFill>
                            <a:srgbClr val="000000"/>
                          </a:solidFill>
                          <a:effectLst/>
                          <a:latin typeface="Calibri" panose="020F0502020204030204" pitchFamily="34" charset="0"/>
                        </a:rPr>
                        <a:t>(54,430)</a:t>
                      </a:r>
                    </a:p>
                  </a:txBody>
                  <a:tcPr marL="0" marR="75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4150484241"/>
                  </a:ext>
                </a:extLst>
              </a:tr>
              <a:tr h="176135">
                <a:tc>
                  <a:txBody>
                    <a:bodyPr/>
                    <a:lstStyle/>
                    <a:p>
                      <a:pPr algn="r" fontAlgn="ctr"/>
                      <a:r>
                        <a:rPr lang="en-GB" sz="1100" b="0" i="0" u="none" strike="noStrike" dirty="0">
                          <a:solidFill>
                            <a:srgbClr val="000000"/>
                          </a:solidFill>
                          <a:effectLst/>
                          <a:latin typeface="Calibri" panose="020F0502020204030204" pitchFamily="34" charset="0"/>
                        </a:rPr>
                        <a:t>(2,569)</a:t>
                      </a:r>
                    </a:p>
                  </a:txBody>
                  <a:tcPr marL="0" marR="75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r" fontAlgn="ctr"/>
                      <a:r>
                        <a:rPr lang="en-GB" sz="1100" b="0" i="0" u="none" strike="noStrike" dirty="0">
                          <a:solidFill>
                            <a:srgbClr val="000000"/>
                          </a:solidFill>
                          <a:effectLst/>
                          <a:latin typeface="Calibri" panose="020F0502020204030204" pitchFamily="34" charset="0"/>
                        </a:rPr>
                        <a:t>(10,920)</a:t>
                      </a:r>
                    </a:p>
                  </a:txBody>
                  <a:tcPr marL="0" marR="75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l" fontAlgn="ctr"/>
                      <a:r>
                        <a:rPr lang="en-GB" sz="1100" b="0" i="0" u="none" strike="noStrike" dirty="0">
                          <a:solidFill>
                            <a:srgbClr val="000000"/>
                          </a:solidFill>
                          <a:effectLst/>
                          <a:latin typeface="Calibri" panose="020F0502020204030204" pitchFamily="34" charset="0"/>
                        </a:rPr>
                        <a:t>  Contributions from scheme participants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100" b="0" i="0" u="none" strike="noStrike" dirty="0">
                          <a:solidFill>
                            <a:srgbClr val="000000"/>
                          </a:solidFill>
                          <a:effectLst/>
                          <a:latin typeface="Calibri" panose="020F0502020204030204" pitchFamily="34" charset="0"/>
                        </a:rPr>
                        <a:t>(2,684)</a:t>
                      </a:r>
                    </a:p>
                  </a:txBody>
                  <a:tcPr marL="0" marR="75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r" fontAlgn="ctr"/>
                      <a:r>
                        <a:rPr lang="en-GB" sz="1100" b="0" i="0" u="none" strike="noStrike" dirty="0">
                          <a:solidFill>
                            <a:srgbClr val="000000"/>
                          </a:solidFill>
                          <a:effectLst/>
                          <a:latin typeface="Calibri" panose="020F0502020204030204" pitchFamily="34" charset="0"/>
                        </a:rPr>
                        <a:t>(11,310)</a:t>
                      </a:r>
                    </a:p>
                  </a:txBody>
                  <a:tcPr marL="0" marR="75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3287470348"/>
                  </a:ext>
                </a:extLst>
              </a:tr>
              <a:tr h="176135">
                <a:tc>
                  <a:txBody>
                    <a:bodyPr/>
                    <a:lstStyle/>
                    <a:p>
                      <a:pPr algn="r" fontAlgn="ctr"/>
                      <a:r>
                        <a:rPr lang="en-GB" sz="1100" b="0" i="0" u="none" strike="noStrike" dirty="0">
                          <a:solidFill>
                            <a:srgbClr val="000000"/>
                          </a:solidFill>
                          <a:effectLst/>
                          <a:latin typeface="Calibri" panose="020F0502020204030204" pitchFamily="34" charset="0"/>
                        </a:rPr>
                        <a:t>-</a:t>
                      </a:r>
                    </a:p>
                  </a:txBody>
                  <a:tcPr marL="0" marR="75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r" fontAlgn="ctr"/>
                      <a:r>
                        <a:rPr lang="en-GB" sz="1100" b="0" i="0" u="none" strike="noStrike" dirty="0">
                          <a:solidFill>
                            <a:srgbClr val="000000"/>
                          </a:solidFill>
                          <a:effectLst/>
                          <a:latin typeface="Calibri" panose="020F0502020204030204" pitchFamily="34" charset="0"/>
                        </a:rPr>
                        <a:t>-</a:t>
                      </a:r>
                    </a:p>
                  </a:txBody>
                  <a:tcPr marL="0" marR="75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l" fontAlgn="ctr"/>
                      <a:r>
                        <a:rPr lang="en-GB" sz="1100" b="1" i="0" u="none" strike="noStrike" dirty="0">
                          <a:solidFill>
                            <a:srgbClr val="000000"/>
                          </a:solidFill>
                          <a:effectLst/>
                          <a:latin typeface="Calibri" panose="020F0502020204030204" pitchFamily="34" charset="0"/>
                        </a:rPr>
                        <a:t>  </a:t>
                      </a:r>
                      <a:r>
                        <a:rPr lang="en-GB" sz="1100" b="0" i="0" u="none" strike="noStrike" dirty="0">
                          <a:solidFill>
                            <a:srgbClr val="000000"/>
                          </a:solidFill>
                          <a:effectLst/>
                          <a:latin typeface="Calibri" panose="020F0502020204030204" pitchFamily="34" charset="0"/>
                        </a:rPr>
                        <a:t>Unusable Reserves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100" b="0" i="0" u="none" strike="noStrike" dirty="0">
                          <a:solidFill>
                            <a:srgbClr val="000000"/>
                          </a:solidFill>
                          <a:effectLst/>
                          <a:latin typeface="Calibri" panose="020F0502020204030204" pitchFamily="34" charset="0"/>
                        </a:rPr>
                        <a:t>-</a:t>
                      </a:r>
                    </a:p>
                  </a:txBody>
                  <a:tcPr marL="0" marR="75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r" fontAlgn="ctr"/>
                      <a:r>
                        <a:rPr lang="en-GB" sz="1100" b="0" i="0" u="none" strike="noStrike" dirty="0">
                          <a:solidFill>
                            <a:srgbClr val="000000"/>
                          </a:solidFill>
                          <a:effectLst/>
                          <a:latin typeface="Calibri" panose="020F0502020204030204" pitchFamily="34" charset="0"/>
                        </a:rPr>
                        <a:t>-</a:t>
                      </a:r>
                    </a:p>
                  </a:txBody>
                  <a:tcPr marL="0" marR="75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2226233663"/>
                  </a:ext>
                </a:extLst>
              </a:tr>
              <a:tr h="176135">
                <a:tc>
                  <a:txBody>
                    <a:bodyPr/>
                    <a:lstStyle/>
                    <a:p>
                      <a:pPr algn="r" fontAlgn="ctr"/>
                      <a:endParaRPr lang="en-GB" sz="1100" b="0" i="0" u="none" strike="noStrike" dirty="0">
                        <a:solidFill>
                          <a:srgbClr val="000000"/>
                        </a:solidFill>
                        <a:effectLst/>
                        <a:latin typeface="Calibri" panose="020F0502020204030204" pitchFamily="34" charset="0"/>
                      </a:endParaRPr>
                    </a:p>
                  </a:txBody>
                  <a:tcPr marL="0" marR="75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r" fontAlgn="ctr"/>
                      <a:endParaRPr lang="en-GB" sz="1100" b="0" i="0" u="none" strike="noStrike" dirty="0">
                        <a:solidFill>
                          <a:srgbClr val="000000"/>
                        </a:solidFill>
                        <a:effectLst/>
                        <a:latin typeface="Calibri" panose="020F0502020204030204" pitchFamily="34" charset="0"/>
                      </a:endParaRPr>
                    </a:p>
                  </a:txBody>
                  <a:tcPr marL="0" marR="75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l" fontAlgn="ctr"/>
                      <a:r>
                        <a:rPr lang="en-GB" sz="1100" b="1" i="0" u="none" strike="noStrike" dirty="0">
                          <a:solidFill>
                            <a:srgbClr val="000000"/>
                          </a:solidFill>
                          <a:effectLst/>
                          <a:latin typeface="Calibri" panose="020F0502020204030204" pitchFamily="34" charset="0"/>
                        </a:rPr>
                        <a:t>  Re-measurement gains and losses: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endParaRPr lang="en-GB" sz="1100" b="0" i="0" u="none" strike="noStrike" dirty="0">
                        <a:solidFill>
                          <a:srgbClr val="000000"/>
                        </a:solidFill>
                        <a:effectLst/>
                        <a:latin typeface="Calibri" panose="020F0502020204030204" pitchFamily="34" charset="0"/>
                      </a:endParaRPr>
                    </a:p>
                  </a:txBody>
                  <a:tcPr marL="0" marR="75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r" fontAlgn="ctr"/>
                      <a:endParaRPr lang="en-GB" sz="1100" b="0" i="0" u="none" strike="noStrike" dirty="0">
                        <a:solidFill>
                          <a:srgbClr val="000000"/>
                        </a:solidFill>
                        <a:effectLst/>
                        <a:latin typeface="Calibri" panose="020F0502020204030204" pitchFamily="34" charset="0"/>
                      </a:endParaRPr>
                    </a:p>
                  </a:txBody>
                  <a:tcPr marL="0" marR="75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2952280443"/>
                  </a:ext>
                </a:extLst>
              </a:tr>
              <a:tr h="176135">
                <a:tc>
                  <a:txBody>
                    <a:bodyPr/>
                    <a:lstStyle/>
                    <a:p>
                      <a:pPr algn="r" fontAlgn="ctr"/>
                      <a:r>
                        <a:rPr lang="en-GB" sz="1100" b="0" i="0" u="none" strike="noStrike" dirty="0">
                          <a:solidFill>
                            <a:srgbClr val="000000"/>
                          </a:solidFill>
                          <a:effectLst/>
                          <a:latin typeface="Calibri" panose="020F0502020204030204" pitchFamily="34" charset="0"/>
                        </a:rPr>
                        <a:t>4,129</a:t>
                      </a:r>
                    </a:p>
                  </a:txBody>
                  <a:tcPr marL="0" marR="75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r" fontAlgn="ctr"/>
                      <a:r>
                        <a:rPr lang="en-GB" sz="1100" b="0" i="0" u="none" strike="noStrike" dirty="0">
                          <a:solidFill>
                            <a:srgbClr val="000000"/>
                          </a:solidFill>
                          <a:effectLst/>
                          <a:latin typeface="Calibri" panose="020F0502020204030204" pitchFamily="34" charset="0"/>
                        </a:rPr>
                        <a:t>133,920</a:t>
                      </a:r>
                    </a:p>
                  </a:txBody>
                  <a:tcPr marL="0" marR="75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l" fontAlgn="ctr"/>
                      <a:r>
                        <a:rPr lang="en-GB" sz="1100" b="0" i="0" u="none" strike="noStrike" dirty="0">
                          <a:solidFill>
                            <a:srgbClr val="000000"/>
                          </a:solidFill>
                          <a:effectLst/>
                          <a:latin typeface="Calibri" panose="020F0502020204030204" pitchFamily="34" charset="0"/>
                        </a:rPr>
                        <a:t>  - Actuarial gains / (losses) - experience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100" b="0" i="0" u="none" strike="noStrike" dirty="0">
                          <a:solidFill>
                            <a:srgbClr val="000000"/>
                          </a:solidFill>
                          <a:effectLst/>
                          <a:latin typeface="Calibri" panose="020F0502020204030204" pitchFamily="34" charset="0"/>
                        </a:rPr>
                        <a:t>15,806</a:t>
                      </a:r>
                    </a:p>
                  </a:txBody>
                  <a:tcPr marL="0" marR="75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r" fontAlgn="ctr"/>
                      <a:r>
                        <a:rPr lang="en-GB" sz="1100" b="0" i="0" u="none" strike="noStrike" dirty="0">
                          <a:solidFill>
                            <a:srgbClr val="000000"/>
                          </a:solidFill>
                          <a:effectLst/>
                          <a:latin typeface="Calibri" panose="020F0502020204030204" pitchFamily="34" charset="0"/>
                        </a:rPr>
                        <a:t>(24,460)</a:t>
                      </a:r>
                    </a:p>
                  </a:txBody>
                  <a:tcPr marL="0" marR="75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4092366710"/>
                  </a:ext>
                </a:extLst>
              </a:tr>
              <a:tr h="176135">
                <a:tc>
                  <a:txBody>
                    <a:bodyPr/>
                    <a:lstStyle/>
                    <a:p>
                      <a:pPr algn="r" fontAlgn="ctr"/>
                      <a:r>
                        <a:rPr lang="en-GB" sz="1100" b="0" i="0" u="none" strike="noStrike" dirty="0">
                          <a:solidFill>
                            <a:srgbClr val="000000"/>
                          </a:solidFill>
                          <a:effectLst/>
                          <a:latin typeface="Calibri" panose="020F0502020204030204" pitchFamily="34" charset="0"/>
                        </a:rPr>
                        <a:t>3,762</a:t>
                      </a:r>
                    </a:p>
                  </a:txBody>
                  <a:tcPr marL="0" marR="75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r" fontAlgn="ctr"/>
                      <a:r>
                        <a:rPr lang="en-GB" sz="1100" b="0" i="0" u="none" strike="noStrike" dirty="0">
                          <a:solidFill>
                            <a:srgbClr val="000000"/>
                          </a:solidFill>
                          <a:effectLst/>
                          <a:latin typeface="Calibri" panose="020F0502020204030204" pitchFamily="34" charset="0"/>
                        </a:rPr>
                        <a:t>-</a:t>
                      </a:r>
                    </a:p>
                  </a:txBody>
                  <a:tcPr marL="0" marR="75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l" fontAlgn="ctr"/>
                      <a:r>
                        <a:rPr lang="en-GB" sz="1100" b="0" i="0" u="none" strike="noStrike" dirty="0">
                          <a:solidFill>
                            <a:srgbClr val="000000"/>
                          </a:solidFill>
                          <a:effectLst/>
                          <a:latin typeface="Calibri" panose="020F0502020204030204" pitchFamily="34" charset="0"/>
                        </a:rPr>
                        <a:t>  - Actuarial gains / (losses) from changes in demographic assumptions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100" b="0" i="0" u="none" strike="noStrike" dirty="0">
                          <a:solidFill>
                            <a:srgbClr val="000000"/>
                          </a:solidFill>
                          <a:effectLst/>
                          <a:latin typeface="Calibri" panose="020F0502020204030204" pitchFamily="34" charset="0"/>
                        </a:rPr>
                        <a:t>21,795</a:t>
                      </a:r>
                    </a:p>
                  </a:txBody>
                  <a:tcPr marL="0" marR="75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r" fontAlgn="ctr"/>
                      <a:r>
                        <a:rPr lang="en-GB" sz="1100" b="0" i="0" u="none" strike="noStrike" dirty="0">
                          <a:solidFill>
                            <a:srgbClr val="000000"/>
                          </a:solidFill>
                          <a:effectLst/>
                          <a:latin typeface="Calibri" panose="020F0502020204030204" pitchFamily="34" charset="0"/>
                        </a:rPr>
                        <a:t>-</a:t>
                      </a:r>
                    </a:p>
                  </a:txBody>
                  <a:tcPr marL="0" marR="75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3561073651"/>
                  </a:ext>
                </a:extLst>
              </a:tr>
              <a:tr h="176135">
                <a:tc>
                  <a:txBody>
                    <a:bodyPr/>
                    <a:lstStyle/>
                    <a:p>
                      <a:pPr algn="r" fontAlgn="ctr"/>
                      <a:r>
                        <a:rPr lang="en-GB" sz="1100" b="0" i="0" u="none" strike="noStrike" dirty="0">
                          <a:solidFill>
                            <a:srgbClr val="000000"/>
                          </a:solidFill>
                          <a:effectLst/>
                          <a:latin typeface="Calibri" panose="020F0502020204030204" pitchFamily="34" charset="0"/>
                        </a:rPr>
                        <a:t>(124,372)</a:t>
                      </a:r>
                    </a:p>
                  </a:txBody>
                  <a:tcPr marL="0" marR="75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r" fontAlgn="ctr"/>
                      <a:r>
                        <a:rPr lang="en-GB" sz="1100" b="0" i="0" u="none" strike="noStrike" dirty="0">
                          <a:solidFill>
                            <a:srgbClr val="000000"/>
                          </a:solidFill>
                          <a:effectLst/>
                          <a:latin typeface="Calibri" panose="020F0502020204030204" pitchFamily="34" charset="0"/>
                        </a:rPr>
                        <a:t>(289,380)</a:t>
                      </a:r>
                    </a:p>
                  </a:txBody>
                  <a:tcPr marL="0" marR="75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l" fontAlgn="ctr"/>
                      <a:r>
                        <a:rPr lang="en-GB" sz="1100" b="0" i="0" u="none" strike="noStrike" dirty="0">
                          <a:solidFill>
                            <a:srgbClr val="000000"/>
                          </a:solidFill>
                          <a:effectLst/>
                          <a:latin typeface="Calibri" panose="020F0502020204030204" pitchFamily="34" charset="0"/>
                        </a:rPr>
                        <a:t>  - Actuarial gains / (losses) from changes in financial assumptions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100" b="0" i="0" u="none" strike="noStrike" dirty="0">
                          <a:solidFill>
                            <a:srgbClr val="000000"/>
                          </a:solidFill>
                          <a:effectLst/>
                          <a:latin typeface="Calibri" panose="020F0502020204030204" pitchFamily="34" charset="0"/>
                        </a:rPr>
                        <a:t>23,863</a:t>
                      </a:r>
                    </a:p>
                  </a:txBody>
                  <a:tcPr marL="0" marR="75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r" fontAlgn="ctr"/>
                      <a:r>
                        <a:rPr lang="en-GB" sz="1100" b="0" i="0" u="none" strike="noStrike" dirty="0">
                          <a:solidFill>
                            <a:srgbClr val="000000"/>
                          </a:solidFill>
                          <a:effectLst/>
                          <a:latin typeface="Calibri" panose="020F0502020204030204" pitchFamily="34" charset="0"/>
                        </a:rPr>
                        <a:t>35,620</a:t>
                      </a:r>
                    </a:p>
                  </a:txBody>
                  <a:tcPr marL="0" marR="75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3362857828"/>
                  </a:ext>
                </a:extLst>
              </a:tr>
              <a:tr h="176135">
                <a:tc>
                  <a:txBody>
                    <a:bodyPr/>
                    <a:lstStyle/>
                    <a:p>
                      <a:pPr algn="r" fontAlgn="ctr"/>
                      <a:r>
                        <a:rPr lang="en-GB" sz="1100" b="0" i="0" u="none" strike="noStrike" dirty="0">
                          <a:solidFill>
                            <a:srgbClr val="000000"/>
                          </a:solidFill>
                          <a:effectLst/>
                          <a:latin typeface="Calibri" panose="020F0502020204030204" pitchFamily="34" charset="0"/>
                        </a:rPr>
                        <a:t>(38)</a:t>
                      </a:r>
                    </a:p>
                  </a:txBody>
                  <a:tcPr marL="0" marR="75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r" fontAlgn="ctr"/>
                      <a:r>
                        <a:rPr lang="en-GB" sz="1100" b="0" i="0" u="none" strike="noStrike" dirty="0">
                          <a:solidFill>
                            <a:srgbClr val="000000"/>
                          </a:solidFill>
                          <a:effectLst/>
                          <a:latin typeface="Calibri" panose="020F0502020204030204" pitchFamily="34" charset="0"/>
                        </a:rPr>
                        <a:t>-</a:t>
                      </a:r>
                    </a:p>
                  </a:txBody>
                  <a:tcPr marL="0" marR="75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l" fontAlgn="ctr"/>
                      <a:r>
                        <a:rPr lang="en-GB" sz="1100" b="0" i="0" u="none" strike="noStrike">
                          <a:solidFill>
                            <a:srgbClr val="000000"/>
                          </a:solidFill>
                          <a:effectLst/>
                          <a:latin typeface="Calibri" panose="020F0502020204030204" pitchFamily="34" charset="0"/>
                        </a:rPr>
                        <a:t>  Past service cost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100" b="0" i="0" u="none" strike="noStrike" dirty="0">
                          <a:solidFill>
                            <a:srgbClr val="000000"/>
                          </a:solidFill>
                          <a:effectLst/>
                          <a:latin typeface="Calibri" panose="020F0502020204030204" pitchFamily="34" charset="0"/>
                        </a:rPr>
                        <a:t>(872)</a:t>
                      </a:r>
                    </a:p>
                  </a:txBody>
                  <a:tcPr marL="0" marR="75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r" fontAlgn="ctr"/>
                      <a:r>
                        <a:rPr lang="en-GB" sz="1100" b="0" i="0" u="none" strike="noStrike" dirty="0">
                          <a:solidFill>
                            <a:srgbClr val="000000"/>
                          </a:solidFill>
                          <a:effectLst/>
                          <a:latin typeface="Calibri" panose="020F0502020204030204" pitchFamily="34" charset="0"/>
                        </a:rPr>
                        <a:t>-</a:t>
                      </a:r>
                    </a:p>
                  </a:txBody>
                  <a:tcPr marL="0" marR="75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203567998"/>
                  </a:ext>
                </a:extLst>
              </a:tr>
              <a:tr h="176135">
                <a:tc>
                  <a:txBody>
                    <a:bodyPr/>
                    <a:lstStyle/>
                    <a:p>
                      <a:pPr algn="r" fontAlgn="ctr"/>
                      <a:r>
                        <a:rPr lang="en-GB" sz="1100" b="0" i="0" u="none" strike="noStrike" dirty="0">
                          <a:solidFill>
                            <a:srgbClr val="000000"/>
                          </a:solidFill>
                          <a:effectLst/>
                          <a:latin typeface="Calibri" panose="020F0502020204030204" pitchFamily="34" charset="0"/>
                        </a:rPr>
                        <a:t>-</a:t>
                      </a:r>
                    </a:p>
                  </a:txBody>
                  <a:tcPr marL="0" marR="75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r" fontAlgn="ctr"/>
                      <a:r>
                        <a:rPr lang="en-GB" sz="1100" b="0" i="0" u="none" strike="noStrike" dirty="0">
                          <a:solidFill>
                            <a:srgbClr val="000000"/>
                          </a:solidFill>
                          <a:effectLst/>
                          <a:latin typeface="Calibri" panose="020F0502020204030204" pitchFamily="34" charset="0"/>
                        </a:rPr>
                        <a:t>-</a:t>
                      </a:r>
                    </a:p>
                  </a:txBody>
                  <a:tcPr marL="0" marR="75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l" fontAlgn="ctr"/>
                      <a:r>
                        <a:rPr lang="en-GB" sz="1100" b="0" i="0" u="none" strike="noStrike">
                          <a:solidFill>
                            <a:srgbClr val="000000"/>
                          </a:solidFill>
                          <a:effectLst/>
                          <a:latin typeface="Calibri" panose="020F0502020204030204" pitchFamily="34" charset="0"/>
                        </a:rPr>
                        <a:t>  Gains / (losses) on curtailments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100" b="0" i="0" u="none" strike="noStrike" dirty="0">
                          <a:solidFill>
                            <a:srgbClr val="000000"/>
                          </a:solidFill>
                          <a:effectLst/>
                          <a:latin typeface="Calibri" panose="020F0502020204030204" pitchFamily="34" charset="0"/>
                        </a:rPr>
                        <a:t>-</a:t>
                      </a:r>
                    </a:p>
                  </a:txBody>
                  <a:tcPr marL="0" marR="75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r" fontAlgn="ctr"/>
                      <a:r>
                        <a:rPr lang="en-GB" sz="1100" b="0" i="0" u="none" strike="noStrike" dirty="0">
                          <a:solidFill>
                            <a:srgbClr val="000000"/>
                          </a:solidFill>
                          <a:effectLst/>
                          <a:latin typeface="Calibri" panose="020F0502020204030204" pitchFamily="34" charset="0"/>
                        </a:rPr>
                        <a:t>-</a:t>
                      </a:r>
                    </a:p>
                  </a:txBody>
                  <a:tcPr marL="0" marR="75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265836735"/>
                  </a:ext>
                </a:extLst>
              </a:tr>
              <a:tr h="184522">
                <a:tc>
                  <a:txBody>
                    <a:bodyPr/>
                    <a:lstStyle/>
                    <a:p>
                      <a:pPr algn="r" fontAlgn="ctr"/>
                      <a:r>
                        <a:rPr lang="en-GB" sz="1100" b="0" i="0" u="none" strike="noStrike" dirty="0">
                          <a:solidFill>
                            <a:srgbClr val="000000"/>
                          </a:solidFill>
                          <a:effectLst/>
                          <a:latin typeface="Calibri" panose="020F0502020204030204" pitchFamily="34" charset="0"/>
                        </a:rPr>
                        <a:t>7,562</a:t>
                      </a:r>
                    </a:p>
                  </a:txBody>
                  <a:tcPr marL="0" marR="75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FF"/>
                    </a:solidFill>
                  </a:tcPr>
                </a:tc>
                <a:tc>
                  <a:txBody>
                    <a:bodyPr/>
                    <a:lstStyle/>
                    <a:p>
                      <a:pPr algn="r" fontAlgn="ctr"/>
                      <a:r>
                        <a:rPr lang="en-GB" sz="1100" b="0" i="0" u="none" strike="noStrike" dirty="0">
                          <a:solidFill>
                            <a:srgbClr val="000000"/>
                          </a:solidFill>
                          <a:effectLst/>
                          <a:latin typeface="Calibri" panose="020F0502020204030204" pitchFamily="34" charset="0"/>
                        </a:rPr>
                        <a:t>78,240</a:t>
                      </a:r>
                    </a:p>
                  </a:txBody>
                  <a:tcPr marL="0" marR="75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FF"/>
                    </a:solidFill>
                  </a:tcPr>
                </a:tc>
                <a:tc>
                  <a:txBody>
                    <a:bodyPr/>
                    <a:lstStyle/>
                    <a:p>
                      <a:pPr algn="l" fontAlgn="ctr"/>
                      <a:r>
                        <a:rPr lang="en-GB" sz="1100" b="0" i="0" u="none" strike="noStrike">
                          <a:solidFill>
                            <a:srgbClr val="000000"/>
                          </a:solidFill>
                          <a:effectLst/>
                          <a:latin typeface="Calibri" panose="020F0502020204030204" pitchFamily="34" charset="0"/>
                        </a:rPr>
                        <a:t>  Benefits / transfers paid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GB" sz="1100" b="0" i="0" u="none" strike="noStrike" dirty="0">
                          <a:solidFill>
                            <a:srgbClr val="000000"/>
                          </a:solidFill>
                          <a:effectLst/>
                          <a:latin typeface="Calibri" panose="020F0502020204030204" pitchFamily="34" charset="0"/>
                        </a:rPr>
                        <a:t>9,182</a:t>
                      </a:r>
                    </a:p>
                  </a:txBody>
                  <a:tcPr marL="0" marR="75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66FF"/>
                    </a:solidFill>
                  </a:tcPr>
                </a:tc>
                <a:tc>
                  <a:txBody>
                    <a:bodyPr/>
                    <a:lstStyle/>
                    <a:p>
                      <a:pPr algn="r" fontAlgn="ctr"/>
                      <a:r>
                        <a:rPr lang="en-GB" sz="1100" b="0" i="0" u="none" strike="noStrike" dirty="0">
                          <a:solidFill>
                            <a:srgbClr val="000000"/>
                          </a:solidFill>
                          <a:effectLst/>
                          <a:latin typeface="Calibri" panose="020F0502020204030204" pitchFamily="34" charset="0"/>
                        </a:rPr>
                        <a:t>78,490</a:t>
                      </a:r>
                    </a:p>
                  </a:txBody>
                  <a:tcPr marL="0" marR="75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66FF"/>
                    </a:solidFill>
                  </a:tcPr>
                </a:tc>
                <a:extLst>
                  <a:ext uri="{0D108BD9-81ED-4DB2-BD59-A6C34878D82A}">
                    <a16:rowId xmlns:a16="http://schemas.microsoft.com/office/drawing/2014/main" val="3425584442"/>
                  </a:ext>
                </a:extLst>
              </a:tr>
              <a:tr h="327107">
                <a:tc>
                  <a:txBody>
                    <a:bodyPr/>
                    <a:lstStyle/>
                    <a:p>
                      <a:pPr algn="r" fontAlgn="ctr"/>
                      <a:r>
                        <a:rPr lang="en-GB" sz="1100" b="1" i="0" u="none" strike="noStrike" dirty="0">
                          <a:solidFill>
                            <a:srgbClr val="000000"/>
                          </a:solidFill>
                          <a:effectLst/>
                          <a:latin typeface="Calibri" panose="020F0502020204030204" pitchFamily="34" charset="0"/>
                        </a:rPr>
                        <a:t>(487,108)</a:t>
                      </a:r>
                    </a:p>
                  </a:txBody>
                  <a:tcPr marL="0" marR="75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r" fontAlgn="ctr"/>
                      <a:r>
                        <a:rPr lang="en-GB" sz="1100" b="1" i="0" u="none" strike="noStrike" dirty="0">
                          <a:solidFill>
                            <a:srgbClr val="000000"/>
                          </a:solidFill>
                          <a:effectLst/>
                          <a:latin typeface="Calibri" panose="020F0502020204030204" pitchFamily="34" charset="0"/>
                        </a:rPr>
                        <a:t>(2,725,020)</a:t>
                      </a:r>
                    </a:p>
                  </a:txBody>
                  <a:tcPr marL="0" marR="75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l" fontAlgn="ctr"/>
                      <a:r>
                        <a:rPr lang="en-GB" sz="1100" b="1" i="0" u="none" strike="noStrike">
                          <a:solidFill>
                            <a:srgbClr val="000000"/>
                          </a:solidFill>
                          <a:effectLst/>
                          <a:latin typeface="Calibri" panose="020F0502020204030204" pitchFamily="34" charset="0"/>
                        </a:rPr>
                        <a:t>  Balance as at 31 March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1100" b="1" i="0" u="none" strike="noStrike" dirty="0">
                          <a:solidFill>
                            <a:srgbClr val="000000"/>
                          </a:solidFill>
                          <a:effectLst/>
                          <a:latin typeface="Calibri" panose="020F0502020204030204" pitchFamily="34" charset="0"/>
                        </a:rPr>
                        <a:t>(451,977)</a:t>
                      </a:r>
                    </a:p>
                  </a:txBody>
                  <a:tcPr marL="0" marR="75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FF"/>
                    </a:solidFill>
                  </a:tcPr>
                </a:tc>
                <a:tc>
                  <a:txBody>
                    <a:bodyPr/>
                    <a:lstStyle/>
                    <a:p>
                      <a:pPr algn="r" fontAlgn="ctr"/>
                      <a:r>
                        <a:rPr lang="en-GB" sz="1100" b="1" i="0" u="none" strike="noStrike" dirty="0">
                          <a:solidFill>
                            <a:srgbClr val="000000"/>
                          </a:solidFill>
                          <a:effectLst/>
                          <a:latin typeface="Calibri" panose="020F0502020204030204" pitchFamily="34" charset="0"/>
                        </a:rPr>
                        <a:t>(2,761,540)</a:t>
                      </a:r>
                    </a:p>
                  </a:txBody>
                  <a:tcPr marL="0" marR="75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FF"/>
                    </a:solidFill>
                  </a:tcPr>
                </a:tc>
                <a:extLst>
                  <a:ext uri="{0D108BD9-81ED-4DB2-BD59-A6C34878D82A}">
                    <a16:rowId xmlns:a16="http://schemas.microsoft.com/office/drawing/2014/main" val="4008214837"/>
                  </a:ext>
                </a:extLst>
              </a:tr>
            </a:tbl>
          </a:graphicData>
        </a:graphic>
      </p:graphicFrame>
    </p:spTree>
    <p:extLst>
      <p:ext uri="{BB962C8B-B14F-4D97-AF65-F5344CB8AC3E}">
        <p14:creationId xmlns:p14="http://schemas.microsoft.com/office/powerpoint/2010/main" val="31743980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1AF3F9-78D6-48C5-8127-16EA56DB94EB}"/>
              </a:ext>
            </a:extLst>
          </p:cNvPr>
          <p:cNvSpPr txBox="1"/>
          <p:nvPr/>
        </p:nvSpPr>
        <p:spPr>
          <a:xfrm>
            <a:off x="9571888" y="0"/>
            <a:ext cx="338554" cy="6876000"/>
          </a:xfrm>
          <a:prstGeom prst="rect">
            <a:avLst/>
          </a:prstGeom>
          <a:solidFill>
            <a:srgbClr val="7030A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NOTES TO THE ACCOUNTS       </a:t>
            </a:r>
            <a:r>
              <a:rPr lang="en-GB" sz="1000" b="1" dirty="0">
                <a:solidFill>
                  <a:schemeClr val="bg1"/>
                </a:solidFill>
              </a:rPr>
              <a:t>|       STATEMENT OF ACCOUNTS – 2021-22</a:t>
            </a:r>
            <a:endParaRPr lang="en-GB" sz="1000" dirty="0">
              <a:solidFill>
                <a:schemeClr val="bg1"/>
              </a:solidFill>
            </a:endParaRPr>
          </a:p>
        </p:txBody>
      </p:sp>
      <p:sp>
        <p:nvSpPr>
          <p:cNvPr id="4" name="TextBox 3"/>
          <p:cNvSpPr txBox="1"/>
          <p:nvPr/>
        </p:nvSpPr>
        <p:spPr>
          <a:xfrm>
            <a:off x="9590364" y="6446220"/>
            <a:ext cx="334112" cy="246221"/>
          </a:xfrm>
          <a:prstGeom prst="rect">
            <a:avLst/>
          </a:prstGeom>
          <a:noFill/>
        </p:spPr>
        <p:txBody>
          <a:bodyPr wrap="square" rtlCol="0">
            <a:spAutoFit/>
          </a:bodyPr>
          <a:lstStyle/>
          <a:p>
            <a:r>
              <a:rPr lang="en-GB" sz="1000" dirty="0">
                <a:solidFill>
                  <a:schemeClr val="bg1"/>
                </a:solidFill>
                <a:cs typeface="Arial" panose="020B0604020202020204" pitchFamily="34" charset="0"/>
              </a:rPr>
              <a:t>71</a:t>
            </a:r>
          </a:p>
        </p:txBody>
      </p:sp>
      <p:sp>
        <p:nvSpPr>
          <p:cNvPr id="6" name="Rectangle 5">
            <a:extLst>
              <a:ext uri="{FF2B5EF4-FFF2-40B4-BE49-F238E27FC236}">
                <a16:creationId xmlns:a16="http://schemas.microsoft.com/office/drawing/2014/main" id="{0487E984-CEC1-4D89-B798-F864D90B571E}"/>
              </a:ext>
            </a:extLst>
          </p:cNvPr>
          <p:cNvSpPr/>
          <p:nvPr/>
        </p:nvSpPr>
        <p:spPr>
          <a:xfrm>
            <a:off x="419101" y="148025"/>
            <a:ext cx="6984876" cy="307777"/>
          </a:xfrm>
          <a:prstGeom prst="rect">
            <a:avLst/>
          </a:prstGeom>
        </p:spPr>
        <p:txBody>
          <a:bodyPr wrap="square">
            <a:spAutoFit/>
          </a:bodyPr>
          <a:lstStyle/>
          <a:p>
            <a:pPr lvl="0" algn="just" defTabSz="914400">
              <a:spcAft>
                <a:spcPts val="600"/>
              </a:spcAft>
              <a:defRPr/>
            </a:pPr>
            <a:r>
              <a:rPr lang="en-GB" sz="1400" b="1" dirty="0">
                <a:solidFill>
                  <a:srgbClr val="7030A0"/>
                </a:solidFill>
                <a:ea typeface="Verdana" panose="020B0604030504040204" pitchFamily="34" charset="0"/>
                <a:cs typeface="Arial" panose="020B0604020202020204" pitchFamily="34" charset="0"/>
              </a:rPr>
              <a:t>Note 19 – Defined Benefit Pension Scheme (continued)</a:t>
            </a:r>
          </a:p>
        </p:txBody>
      </p:sp>
      <p:graphicFrame>
        <p:nvGraphicFramePr>
          <p:cNvPr id="7" name="Table 6">
            <a:extLst>
              <a:ext uri="{FF2B5EF4-FFF2-40B4-BE49-F238E27FC236}">
                <a16:creationId xmlns:a16="http://schemas.microsoft.com/office/drawing/2014/main" id="{6344E9EE-91B1-46AF-B20A-6E69298FFF4A}"/>
              </a:ext>
            </a:extLst>
          </p:cNvPr>
          <p:cNvGraphicFramePr>
            <a:graphicFrameLocks noGrp="1"/>
          </p:cNvGraphicFramePr>
          <p:nvPr>
            <p:extLst>
              <p:ext uri="{D42A27DB-BD31-4B8C-83A1-F6EECF244321}">
                <p14:modId xmlns:p14="http://schemas.microsoft.com/office/powerpoint/2010/main" val="1798558387"/>
              </p:ext>
            </p:extLst>
          </p:nvPr>
        </p:nvGraphicFramePr>
        <p:xfrm>
          <a:off x="419101" y="492054"/>
          <a:ext cx="8931564" cy="2584521"/>
        </p:xfrm>
        <a:graphic>
          <a:graphicData uri="http://schemas.openxmlformats.org/drawingml/2006/table">
            <a:tbl>
              <a:tblPr firstRow="1" bandRow="1">
                <a:tableStyleId>{2D5ABB26-0587-4C30-8999-92F81FD0307C}</a:tableStyleId>
              </a:tblPr>
              <a:tblGrid>
                <a:gridCol w="2977188">
                  <a:extLst>
                    <a:ext uri="{9D8B030D-6E8A-4147-A177-3AD203B41FA5}">
                      <a16:colId xmlns:a16="http://schemas.microsoft.com/office/drawing/2014/main" val="2868856792"/>
                    </a:ext>
                  </a:extLst>
                </a:gridCol>
                <a:gridCol w="3214688">
                  <a:extLst>
                    <a:ext uri="{9D8B030D-6E8A-4147-A177-3AD203B41FA5}">
                      <a16:colId xmlns:a16="http://schemas.microsoft.com/office/drawing/2014/main" val="1651142004"/>
                    </a:ext>
                  </a:extLst>
                </a:gridCol>
                <a:gridCol w="2739688">
                  <a:extLst>
                    <a:ext uri="{9D8B030D-6E8A-4147-A177-3AD203B41FA5}">
                      <a16:colId xmlns:a16="http://schemas.microsoft.com/office/drawing/2014/main" val="547597477"/>
                    </a:ext>
                  </a:extLst>
                </a:gridCol>
              </a:tblGrid>
              <a:tr h="2584521">
                <a:tc>
                  <a:txBody>
                    <a:bodyPr/>
                    <a:lstStyle/>
                    <a:p>
                      <a:pPr algn="just">
                        <a:spcAft>
                          <a:spcPts val="400"/>
                        </a:spcAft>
                      </a:pPr>
                      <a:r>
                        <a:rPr lang="en-GB" sz="1050" kern="1200" dirty="0">
                          <a:solidFill>
                            <a:schemeClr val="tx1"/>
                          </a:solidFill>
                          <a:effectLst/>
                          <a:latin typeface="Arial" panose="020B0604020202020204" pitchFamily="34" charset="0"/>
                          <a:ea typeface="+mn-ea"/>
                          <a:cs typeface="Arial" panose="020B0604020202020204" pitchFamily="34" charset="0"/>
                        </a:rPr>
                        <a:t>The liabilities show the underlying commitments that the Force will eventually have for retirement benefits. The total liability of £2,928m has a substantial impact on the net worth of the Balance Sheet. Statutory accounting arrangements to fund the deficit neutralise the effect on taxpayers. Finance is only required when the pensions are actually paid.</a:t>
                      </a:r>
                    </a:p>
                    <a:p>
                      <a:pPr algn="just">
                        <a:spcAft>
                          <a:spcPts val="400"/>
                        </a:spcAft>
                      </a:pPr>
                      <a:r>
                        <a:rPr lang="en-GB" sz="1050" kern="1200" dirty="0">
                          <a:solidFill>
                            <a:schemeClr val="tx1"/>
                          </a:solidFill>
                          <a:effectLst/>
                          <a:latin typeface="Arial" panose="020B0604020202020204" pitchFamily="34" charset="0"/>
                          <a:ea typeface="+mn-ea"/>
                          <a:cs typeface="Arial" panose="020B0604020202020204" pitchFamily="34" charset="0"/>
                        </a:rPr>
                        <a:t>The deficit on the local government scheme has been recovered by increased monetary contributions for three years until this year. The situation will be re-assessed for the next three years based on an actuarial valuation report</a:t>
                      </a:r>
                      <a:r>
                        <a:rPr lang="en-GB" sz="1050" kern="1200" dirty="0">
                          <a:solidFill>
                            <a:srgbClr val="FF0000"/>
                          </a:solidFill>
                          <a:effectLst/>
                          <a:latin typeface="Arial" panose="020B0604020202020204" pitchFamily="34" charset="0"/>
                          <a:ea typeface="+mn-ea"/>
                          <a:cs typeface="Arial" panose="020B0604020202020204" pitchFamily="34" charset="0"/>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400"/>
                        </a:spcAft>
                        <a:buClrTx/>
                        <a:buSzTx/>
                        <a:buFontTx/>
                        <a:buNone/>
                        <a:tabLst/>
                        <a:defRPr/>
                      </a:pPr>
                      <a:r>
                        <a:rPr lang="en-GB" sz="1050" kern="1200" dirty="0">
                          <a:solidFill>
                            <a:schemeClr val="tx1"/>
                          </a:solidFill>
                          <a:effectLst/>
                          <a:latin typeface="Arial" panose="020B0604020202020204" pitchFamily="34" charset="0"/>
                          <a:ea typeface="+mn-ea"/>
                          <a:cs typeface="Arial" panose="020B0604020202020204" pitchFamily="34" charset="0"/>
                        </a:rPr>
                        <a:t>The total contributions expected to be made to the Staff Pension Scheme and the Police</a:t>
                      </a:r>
                      <a:br>
                        <a:rPr lang="en-GB" sz="1050" kern="1200" dirty="0">
                          <a:solidFill>
                            <a:schemeClr val="tx1"/>
                          </a:solidFill>
                          <a:effectLst/>
                          <a:latin typeface="Arial" panose="020B0604020202020204" pitchFamily="34" charset="0"/>
                          <a:ea typeface="+mn-ea"/>
                          <a:cs typeface="Arial" panose="020B0604020202020204" pitchFamily="34" charset="0"/>
                        </a:rPr>
                      </a:br>
                      <a:r>
                        <a:rPr lang="en-GB" sz="1050" kern="1200" dirty="0">
                          <a:solidFill>
                            <a:schemeClr val="tx1"/>
                          </a:solidFill>
                          <a:effectLst/>
                          <a:latin typeface="Arial" panose="020B0604020202020204" pitchFamily="34" charset="0"/>
                          <a:ea typeface="+mn-ea"/>
                          <a:cs typeface="Arial" panose="020B0604020202020204" pitchFamily="34" charset="0"/>
                        </a:rPr>
                        <a:t>Officer Pension Scheme in the year ending 31 March 2023 are £7.7m and £26.9m respectively.</a:t>
                      </a:r>
                    </a:p>
                    <a:p>
                      <a:pPr algn="just">
                        <a:spcAft>
                          <a:spcPts val="400"/>
                        </a:spcAft>
                      </a:pPr>
                      <a:r>
                        <a:rPr lang="en-GB" sz="1050" kern="1200" dirty="0">
                          <a:solidFill>
                            <a:schemeClr val="tx1"/>
                          </a:solidFill>
                          <a:effectLst/>
                          <a:latin typeface="Arial" panose="020B0604020202020204" pitchFamily="34" charset="0"/>
                          <a:ea typeface="+mn-ea"/>
                          <a:cs typeface="Arial" panose="020B0604020202020204" pitchFamily="34" charset="0"/>
                        </a:rPr>
                        <a:t>The expected return on scheme assets is determined by considering the expected returns available on the assets with the current investment policy:</a:t>
                      </a:r>
                    </a:p>
                    <a:p>
                      <a:pPr marL="87313" lvl="0" indent="-87313" algn="just">
                        <a:spcAft>
                          <a:spcPts val="400"/>
                        </a:spcAft>
                        <a:buFont typeface="Arial" panose="020B0604020202020204" pitchFamily="34" charset="0"/>
                        <a:buChar char="•"/>
                      </a:pPr>
                      <a:r>
                        <a:rPr lang="en-GB" sz="1050" kern="1200" dirty="0">
                          <a:solidFill>
                            <a:schemeClr val="tx1"/>
                          </a:solidFill>
                          <a:effectLst/>
                          <a:latin typeface="Arial" panose="020B0604020202020204" pitchFamily="34" charset="0"/>
                          <a:ea typeface="+mn-ea"/>
                          <a:cs typeface="Arial" panose="020B0604020202020204" pitchFamily="34" charset="0"/>
                        </a:rPr>
                        <a:t>Expected yields on fixed interest investments are based on gross. </a:t>
                      </a:r>
                    </a:p>
                    <a:p>
                      <a:pPr marL="87313" lvl="0" indent="-87313" algn="just">
                        <a:spcAft>
                          <a:spcPts val="400"/>
                        </a:spcAft>
                        <a:buFont typeface="Arial" panose="020B0604020202020204" pitchFamily="34" charset="0"/>
                        <a:buChar char="•"/>
                      </a:pPr>
                      <a:r>
                        <a:rPr lang="en-GB" sz="1050" kern="1200" dirty="0">
                          <a:solidFill>
                            <a:schemeClr val="tx1"/>
                          </a:solidFill>
                          <a:effectLst/>
                          <a:latin typeface="Arial" panose="020B0604020202020204" pitchFamily="34" charset="0"/>
                          <a:ea typeface="+mn-ea"/>
                          <a:cs typeface="Arial" panose="020B0604020202020204" pitchFamily="34" charset="0"/>
                        </a:rPr>
                        <a:t>Redemption yields as at the Balance Sheet date.</a:t>
                      </a:r>
                    </a:p>
                    <a:p>
                      <a:pPr algn="just">
                        <a:spcAft>
                          <a:spcPts val="400"/>
                        </a:spcAft>
                      </a:pPr>
                      <a:r>
                        <a:rPr lang="en-GB" sz="1050" kern="1200" dirty="0">
                          <a:solidFill>
                            <a:schemeClr val="tx1"/>
                          </a:solidFill>
                          <a:effectLst/>
                          <a:latin typeface="Arial" panose="020B0604020202020204" pitchFamily="34" charset="0"/>
                          <a:ea typeface="+mn-ea"/>
                          <a:cs typeface="Arial" panose="020B0604020202020204" pitchFamily="34" charset="0"/>
                        </a:rPr>
                        <a:t>Expected returns on equity investments reflect long-term real rates of return experienced in the respective markets.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Aft>
                          <a:spcPts val="400"/>
                        </a:spcAft>
                      </a:pPr>
                      <a:r>
                        <a:rPr lang="en-GB" sz="1050" kern="1200" dirty="0">
                          <a:solidFill>
                            <a:schemeClr val="tx1"/>
                          </a:solidFill>
                          <a:effectLst/>
                          <a:latin typeface="Arial" panose="020B0604020202020204" pitchFamily="34" charset="0"/>
                          <a:ea typeface="+mn-ea"/>
                          <a:cs typeface="Arial" panose="020B0604020202020204" pitchFamily="34" charset="0"/>
                        </a:rPr>
                        <a:t>The actual return on scheme assets in the year was £26.2m (2020-21, £46.5m). The pension liability is sensitive to changes and the actuaries give an indication of this.</a:t>
                      </a:r>
                    </a:p>
                    <a:p>
                      <a:pPr algn="just">
                        <a:spcAft>
                          <a:spcPts val="400"/>
                        </a:spcAft>
                      </a:pPr>
                      <a:r>
                        <a:rPr lang="en-GB" sz="1050" kern="1200" dirty="0">
                          <a:solidFill>
                            <a:schemeClr val="tx1"/>
                          </a:solidFill>
                          <a:effectLst/>
                          <a:latin typeface="Arial" panose="020B0604020202020204" pitchFamily="34" charset="0"/>
                          <a:ea typeface="+mn-ea"/>
                          <a:cs typeface="Arial" panose="020B0604020202020204" pitchFamily="34" charset="0"/>
                        </a:rPr>
                        <a:t>For the LGPS an increase of 0.1% on the discounting rate used decreases the pension liability by £10.9m and a decrease by the same amount increases the pension liability by £11.3m.</a:t>
                      </a:r>
                    </a:p>
                    <a:p>
                      <a:pPr algn="just">
                        <a:spcAft>
                          <a:spcPts val="400"/>
                        </a:spcAft>
                      </a:pPr>
                      <a:r>
                        <a:rPr lang="en-GB" sz="1050" kern="1200" dirty="0">
                          <a:solidFill>
                            <a:schemeClr val="tx1"/>
                          </a:solidFill>
                          <a:effectLst/>
                          <a:latin typeface="Arial" panose="020B0604020202020204" pitchFamily="34" charset="0"/>
                          <a:ea typeface="+mn-ea"/>
                          <a:cs typeface="Arial" panose="020B0604020202020204" pitchFamily="34" charset="0"/>
                        </a:rPr>
                        <a:t>For the police officers scheme an extra 0.5% on the discounting rate used decreases the liability by £262m with a 0.5% decrease in the rate increasing the liability by the same amount</a:t>
                      </a:r>
                      <a:r>
                        <a:rPr lang="en-GB" sz="1050" kern="1200" dirty="0">
                          <a:solidFill>
                            <a:srgbClr val="FF0000"/>
                          </a:solidFill>
                          <a:effectLst/>
                          <a:latin typeface="Arial" panose="020B0604020202020204" pitchFamily="34" charset="0"/>
                          <a:ea typeface="+mn-ea"/>
                          <a:cs typeface="Arial" panose="020B0604020202020204" pitchFamily="34" charset="0"/>
                        </a:rPr>
                        <a:t>.</a:t>
                      </a:r>
                      <a:endParaRPr lang="en-GB" sz="1050" b="0" dirty="0">
                        <a:solidFill>
                          <a:srgbClr val="FF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5890908"/>
                  </a:ext>
                </a:extLst>
              </a:tr>
            </a:tbl>
          </a:graphicData>
        </a:graphic>
      </p:graphicFrame>
      <p:graphicFrame>
        <p:nvGraphicFramePr>
          <p:cNvPr id="8" name="Table 7">
            <a:extLst>
              <a:ext uri="{FF2B5EF4-FFF2-40B4-BE49-F238E27FC236}">
                <a16:creationId xmlns:a16="http://schemas.microsoft.com/office/drawing/2014/main" id="{CFBDA9B0-BDE0-4F01-8B3E-03F6C6CA124F}"/>
              </a:ext>
            </a:extLst>
          </p:cNvPr>
          <p:cNvGraphicFramePr>
            <a:graphicFrameLocks noGrp="1"/>
          </p:cNvGraphicFramePr>
          <p:nvPr>
            <p:extLst>
              <p:ext uri="{D42A27DB-BD31-4B8C-83A1-F6EECF244321}">
                <p14:modId xmlns:p14="http://schemas.microsoft.com/office/powerpoint/2010/main" val="1309332256"/>
              </p:ext>
            </p:extLst>
          </p:nvPr>
        </p:nvGraphicFramePr>
        <p:xfrm>
          <a:off x="860425" y="3172619"/>
          <a:ext cx="7670800" cy="3276600"/>
        </p:xfrm>
        <a:graphic>
          <a:graphicData uri="http://schemas.openxmlformats.org/drawingml/2006/table">
            <a:tbl>
              <a:tblPr/>
              <a:tblGrid>
                <a:gridCol w="2743200">
                  <a:extLst>
                    <a:ext uri="{9D8B030D-6E8A-4147-A177-3AD203B41FA5}">
                      <a16:colId xmlns:a16="http://schemas.microsoft.com/office/drawing/2014/main" val="542562704"/>
                    </a:ext>
                  </a:extLst>
                </a:gridCol>
                <a:gridCol w="1231900">
                  <a:extLst>
                    <a:ext uri="{9D8B030D-6E8A-4147-A177-3AD203B41FA5}">
                      <a16:colId xmlns:a16="http://schemas.microsoft.com/office/drawing/2014/main" val="1010271051"/>
                    </a:ext>
                  </a:extLst>
                </a:gridCol>
                <a:gridCol w="1231900">
                  <a:extLst>
                    <a:ext uri="{9D8B030D-6E8A-4147-A177-3AD203B41FA5}">
                      <a16:colId xmlns:a16="http://schemas.microsoft.com/office/drawing/2014/main" val="88696372"/>
                    </a:ext>
                  </a:extLst>
                </a:gridCol>
                <a:gridCol w="1231900">
                  <a:extLst>
                    <a:ext uri="{9D8B030D-6E8A-4147-A177-3AD203B41FA5}">
                      <a16:colId xmlns:a16="http://schemas.microsoft.com/office/drawing/2014/main" val="3295155401"/>
                    </a:ext>
                  </a:extLst>
                </a:gridCol>
                <a:gridCol w="1231900">
                  <a:extLst>
                    <a:ext uri="{9D8B030D-6E8A-4147-A177-3AD203B41FA5}">
                      <a16:colId xmlns:a16="http://schemas.microsoft.com/office/drawing/2014/main" val="3303997636"/>
                    </a:ext>
                  </a:extLst>
                </a:gridCol>
              </a:tblGrid>
              <a:tr h="276225">
                <a:tc rowSpan="2">
                  <a:txBody>
                    <a:bodyPr/>
                    <a:lstStyle/>
                    <a:p>
                      <a:pPr algn="l" fontAlgn="ctr"/>
                      <a:r>
                        <a:rPr lang="en-GB" sz="1200" b="1" i="0" u="none" strike="noStrike">
                          <a:solidFill>
                            <a:srgbClr val="FFFFFF"/>
                          </a:solidFill>
                          <a:effectLst/>
                          <a:latin typeface="Calibri" panose="020F0502020204030204" pitchFamily="34" charset="0"/>
                        </a:rPr>
                        <a:t>  Pension Assumptions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gridSpan="2">
                  <a:txBody>
                    <a:bodyPr/>
                    <a:lstStyle/>
                    <a:p>
                      <a:pPr algn="ctr" fontAlgn="ctr"/>
                      <a:r>
                        <a:rPr lang="en-GB" sz="1200" b="1" i="0" u="none" strike="noStrike">
                          <a:solidFill>
                            <a:srgbClr val="FFFFFF"/>
                          </a:solidFill>
                          <a:effectLst/>
                          <a:latin typeface="Calibri" panose="020F0502020204030204" pitchFamily="34" charset="0"/>
                        </a:rPr>
                        <a:t>LGPS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hMerge="1">
                  <a:txBody>
                    <a:bodyPr/>
                    <a:lstStyle/>
                    <a:p>
                      <a:endParaRPr lang="en-GB"/>
                    </a:p>
                  </a:txBody>
                  <a:tcPr/>
                </a:tc>
                <a:tc gridSpan="2">
                  <a:txBody>
                    <a:bodyPr/>
                    <a:lstStyle/>
                    <a:p>
                      <a:pPr algn="ctr" fontAlgn="ctr"/>
                      <a:r>
                        <a:rPr lang="en-GB" sz="1200" b="1" i="0" u="none" strike="noStrike">
                          <a:solidFill>
                            <a:srgbClr val="FFFFFF"/>
                          </a:solidFill>
                          <a:effectLst/>
                          <a:latin typeface="Calibri" panose="020F0502020204030204" pitchFamily="34" charset="0"/>
                        </a:rPr>
                        <a:t>Police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hMerge="1">
                  <a:txBody>
                    <a:bodyPr/>
                    <a:lstStyle/>
                    <a:p>
                      <a:endParaRPr lang="en-GB"/>
                    </a:p>
                  </a:txBody>
                  <a:tcPr/>
                </a:tc>
                <a:extLst>
                  <a:ext uri="{0D108BD9-81ED-4DB2-BD59-A6C34878D82A}">
                    <a16:rowId xmlns:a16="http://schemas.microsoft.com/office/drawing/2014/main" val="3238309480"/>
                  </a:ext>
                </a:extLst>
              </a:tr>
              <a:tr h="276225">
                <a:tc vMerge="1">
                  <a:txBody>
                    <a:bodyPr/>
                    <a:lstStyle/>
                    <a:p>
                      <a:endParaRPr lang="en-GB"/>
                    </a:p>
                  </a:txBody>
                  <a:tcPr/>
                </a:tc>
                <a:tc>
                  <a:txBody>
                    <a:bodyPr/>
                    <a:lstStyle/>
                    <a:p>
                      <a:pPr algn="ctr" fontAlgn="ctr"/>
                      <a:r>
                        <a:rPr lang="en-GB" sz="1200" b="1" i="0" u="none" strike="noStrike" dirty="0">
                          <a:solidFill>
                            <a:srgbClr val="FFFFFF"/>
                          </a:solidFill>
                          <a:effectLst/>
                          <a:latin typeface="Calibri" panose="020F0502020204030204" pitchFamily="34" charset="0"/>
                        </a:rPr>
                        <a:t>2020-21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GB" sz="1200" b="1" i="0" u="none" strike="noStrike" dirty="0">
                          <a:solidFill>
                            <a:srgbClr val="FFFFFF"/>
                          </a:solidFill>
                          <a:effectLst/>
                          <a:latin typeface="Calibri" panose="020F0502020204030204" pitchFamily="34" charset="0"/>
                        </a:rPr>
                        <a:t>2021-22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GB" sz="1200" b="1" i="0" u="none" strike="noStrike" dirty="0">
                          <a:solidFill>
                            <a:srgbClr val="FFFFFF"/>
                          </a:solidFill>
                          <a:effectLst/>
                          <a:latin typeface="Calibri" panose="020F0502020204030204" pitchFamily="34" charset="0"/>
                        </a:rPr>
                        <a:t>2020-21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GB" sz="1200" b="1" i="0" u="none" strike="noStrike" dirty="0">
                          <a:solidFill>
                            <a:srgbClr val="FFFFFF"/>
                          </a:solidFill>
                          <a:effectLst/>
                          <a:latin typeface="Calibri" panose="020F0502020204030204" pitchFamily="34" charset="0"/>
                        </a:rPr>
                        <a:t>2021-22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4263218736"/>
                  </a:ext>
                </a:extLst>
              </a:tr>
              <a:tr h="228600">
                <a:tc>
                  <a:txBody>
                    <a:bodyPr/>
                    <a:lstStyle/>
                    <a:p>
                      <a:pPr algn="l" fontAlgn="ctr"/>
                      <a:r>
                        <a:rPr lang="en-GB" sz="1200" b="1" i="0" u="none" strike="noStrike">
                          <a:solidFill>
                            <a:srgbClr val="000000"/>
                          </a:solidFill>
                          <a:effectLst/>
                          <a:latin typeface="Calibri" panose="020F0502020204030204" pitchFamily="34" charset="0"/>
                        </a:rPr>
                        <a:t>  Mortality assumptions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ctr"/>
                      <a:r>
                        <a:rPr lang="en-GB" sz="12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FF"/>
                    </a:solidFill>
                  </a:tcPr>
                </a:tc>
                <a:tc>
                  <a:txBody>
                    <a:bodyPr/>
                    <a:lstStyle/>
                    <a:p>
                      <a:pPr algn="r" fontAlgn="ctr"/>
                      <a:r>
                        <a:rPr lang="en-GB" sz="12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66FF"/>
                    </a:solidFill>
                  </a:tcPr>
                </a:tc>
                <a:tc>
                  <a:txBody>
                    <a:bodyPr/>
                    <a:lstStyle/>
                    <a:p>
                      <a:pPr algn="r" fontAlgn="ctr"/>
                      <a:r>
                        <a:rPr lang="en-GB" sz="12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FF"/>
                    </a:solidFill>
                  </a:tcPr>
                </a:tc>
                <a:tc>
                  <a:txBody>
                    <a:bodyPr/>
                    <a:lstStyle/>
                    <a:p>
                      <a:pPr algn="r" fontAlgn="ctr"/>
                      <a:r>
                        <a:rPr lang="en-GB" sz="12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66FF"/>
                    </a:solidFill>
                  </a:tcPr>
                </a:tc>
                <a:extLst>
                  <a:ext uri="{0D108BD9-81ED-4DB2-BD59-A6C34878D82A}">
                    <a16:rowId xmlns:a16="http://schemas.microsoft.com/office/drawing/2014/main" val="3373861864"/>
                  </a:ext>
                </a:extLst>
              </a:tr>
              <a:tr h="228600">
                <a:tc>
                  <a:txBody>
                    <a:bodyPr/>
                    <a:lstStyle/>
                    <a:p>
                      <a:pPr algn="l" fontAlgn="ctr"/>
                      <a:r>
                        <a:rPr lang="en-GB" sz="1200" b="1" i="0" u="none" strike="noStrike">
                          <a:solidFill>
                            <a:srgbClr val="000000"/>
                          </a:solidFill>
                          <a:effectLst/>
                          <a:latin typeface="Calibri" panose="020F0502020204030204" pitchFamily="34" charset="0"/>
                        </a:rPr>
                        <a:t>  Longevity at 65 retiring today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2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r" fontAlgn="ctr"/>
                      <a:r>
                        <a:rPr lang="en-GB" sz="12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r" fontAlgn="ctr"/>
                      <a:r>
                        <a:rPr lang="en-GB" sz="12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r" fontAlgn="ctr"/>
                      <a:r>
                        <a:rPr lang="en-GB" sz="12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2821335671"/>
                  </a:ext>
                </a:extLst>
              </a:tr>
              <a:tr h="228600">
                <a:tc>
                  <a:txBody>
                    <a:bodyPr/>
                    <a:lstStyle/>
                    <a:p>
                      <a:pPr algn="l" fontAlgn="ctr"/>
                      <a:r>
                        <a:rPr lang="en-GB" sz="1200" b="0" i="0" u="none" strike="noStrike">
                          <a:solidFill>
                            <a:srgbClr val="000000"/>
                          </a:solidFill>
                          <a:effectLst/>
                          <a:latin typeface="Calibri" panose="020F0502020204030204" pitchFamily="34" charset="0"/>
                        </a:rPr>
                        <a:t>  Men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200" b="0" i="0" u="none" strike="noStrike" dirty="0">
                          <a:solidFill>
                            <a:srgbClr val="000000"/>
                          </a:solidFill>
                          <a:effectLst/>
                          <a:latin typeface="Calibri" panose="020F0502020204030204" pitchFamily="34" charset="0"/>
                        </a:rPr>
                        <a:t>21.6 </a:t>
                      </a:r>
                      <a:r>
                        <a:rPr lang="en-GB" sz="1200" b="0" i="0" u="none" strike="noStrike" dirty="0" err="1">
                          <a:solidFill>
                            <a:srgbClr val="000000"/>
                          </a:solidFill>
                          <a:effectLst/>
                          <a:latin typeface="Calibri" panose="020F0502020204030204" pitchFamily="34" charset="0"/>
                        </a:rPr>
                        <a:t>yrs</a:t>
                      </a:r>
                      <a:endParaRPr lang="en-GB" sz="12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ctr" fontAlgn="ctr"/>
                      <a:r>
                        <a:rPr lang="en-GB" sz="1200" b="0" i="0" u="none" strike="noStrike" dirty="0">
                          <a:solidFill>
                            <a:srgbClr val="000000"/>
                          </a:solidFill>
                          <a:effectLst/>
                          <a:latin typeface="Calibri" panose="020F0502020204030204" pitchFamily="34" charset="0"/>
                        </a:rPr>
                        <a:t>20.7 </a:t>
                      </a:r>
                      <a:r>
                        <a:rPr lang="en-GB" sz="1200" b="0" i="0" u="none" strike="noStrike" dirty="0" err="1">
                          <a:solidFill>
                            <a:srgbClr val="000000"/>
                          </a:solidFill>
                          <a:effectLst/>
                          <a:latin typeface="Calibri" panose="020F0502020204030204" pitchFamily="34" charset="0"/>
                        </a:rPr>
                        <a:t>yrs</a:t>
                      </a:r>
                      <a:endParaRPr lang="en-GB" sz="12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ctr" fontAlgn="ctr"/>
                      <a:r>
                        <a:rPr lang="en-GB" sz="1200" b="0" i="0" u="none" strike="noStrike" dirty="0">
                          <a:solidFill>
                            <a:srgbClr val="000000"/>
                          </a:solidFill>
                          <a:effectLst/>
                          <a:latin typeface="Calibri" panose="020F0502020204030204" pitchFamily="34" charset="0"/>
                        </a:rPr>
                        <a:t>22.0 </a:t>
                      </a:r>
                      <a:r>
                        <a:rPr lang="en-GB" sz="1200" b="0" i="0" u="none" strike="noStrike" dirty="0" err="1">
                          <a:solidFill>
                            <a:srgbClr val="000000"/>
                          </a:solidFill>
                          <a:effectLst/>
                          <a:latin typeface="Calibri" panose="020F0502020204030204" pitchFamily="34" charset="0"/>
                        </a:rPr>
                        <a:t>yrs</a:t>
                      </a:r>
                      <a:endParaRPr lang="en-GB" sz="12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ctr" fontAlgn="ctr"/>
                      <a:r>
                        <a:rPr lang="en-GB" sz="1200" b="0" i="0" u="none" strike="noStrike" dirty="0">
                          <a:solidFill>
                            <a:srgbClr val="000000"/>
                          </a:solidFill>
                          <a:effectLst/>
                          <a:latin typeface="Calibri" panose="020F0502020204030204" pitchFamily="34" charset="0"/>
                        </a:rPr>
                        <a:t>22.1 </a:t>
                      </a:r>
                      <a:r>
                        <a:rPr lang="en-GB" sz="1200" b="0" i="0" u="none" strike="noStrike" dirty="0" err="1">
                          <a:solidFill>
                            <a:srgbClr val="000000"/>
                          </a:solidFill>
                          <a:effectLst/>
                          <a:latin typeface="Calibri" panose="020F0502020204030204" pitchFamily="34" charset="0"/>
                        </a:rPr>
                        <a:t>yrs</a:t>
                      </a:r>
                      <a:endParaRPr lang="en-GB" sz="12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2246198617"/>
                  </a:ext>
                </a:extLst>
              </a:tr>
              <a:tr h="228600">
                <a:tc>
                  <a:txBody>
                    <a:bodyPr/>
                    <a:lstStyle/>
                    <a:p>
                      <a:pPr algn="l" fontAlgn="ctr"/>
                      <a:r>
                        <a:rPr lang="en-GB" sz="1200" b="0" i="0" u="none" strike="noStrike">
                          <a:solidFill>
                            <a:srgbClr val="000000"/>
                          </a:solidFill>
                          <a:effectLst/>
                          <a:latin typeface="Calibri" panose="020F0502020204030204" pitchFamily="34" charset="0"/>
                        </a:rPr>
                        <a:t>  Women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200" b="0" i="0" u="none" strike="noStrike" dirty="0">
                          <a:solidFill>
                            <a:srgbClr val="000000"/>
                          </a:solidFill>
                          <a:effectLst/>
                          <a:latin typeface="Calibri" panose="020F0502020204030204" pitchFamily="34" charset="0"/>
                        </a:rPr>
                        <a:t>24.3 </a:t>
                      </a:r>
                      <a:r>
                        <a:rPr lang="en-GB" sz="1200" b="0" i="0" u="none" strike="noStrike" dirty="0" err="1">
                          <a:solidFill>
                            <a:srgbClr val="000000"/>
                          </a:solidFill>
                          <a:effectLst/>
                          <a:latin typeface="Calibri" panose="020F0502020204030204" pitchFamily="34" charset="0"/>
                        </a:rPr>
                        <a:t>yrs</a:t>
                      </a:r>
                      <a:endParaRPr lang="en-GB" sz="12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ctr" fontAlgn="ctr"/>
                      <a:r>
                        <a:rPr lang="en-GB" sz="1200" b="0" i="0" u="none" strike="noStrike" dirty="0">
                          <a:solidFill>
                            <a:srgbClr val="000000"/>
                          </a:solidFill>
                          <a:effectLst/>
                          <a:latin typeface="Calibri" panose="020F0502020204030204" pitchFamily="34" charset="0"/>
                        </a:rPr>
                        <a:t>23.5 </a:t>
                      </a:r>
                      <a:r>
                        <a:rPr lang="en-GB" sz="1200" b="0" i="0" u="none" strike="noStrike" dirty="0" err="1">
                          <a:solidFill>
                            <a:srgbClr val="000000"/>
                          </a:solidFill>
                          <a:effectLst/>
                          <a:latin typeface="Calibri" panose="020F0502020204030204" pitchFamily="34" charset="0"/>
                        </a:rPr>
                        <a:t>yrs</a:t>
                      </a:r>
                      <a:endParaRPr lang="en-GB" sz="12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ctr" fontAlgn="ctr"/>
                      <a:r>
                        <a:rPr lang="en-GB" sz="1200" b="0" i="0" u="none" strike="noStrike" dirty="0">
                          <a:solidFill>
                            <a:srgbClr val="000000"/>
                          </a:solidFill>
                          <a:effectLst/>
                          <a:latin typeface="Calibri" panose="020F0502020204030204" pitchFamily="34" charset="0"/>
                        </a:rPr>
                        <a:t>23.7 </a:t>
                      </a:r>
                      <a:r>
                        <a:rPr lang="en-GB" sz="1200" b="0" i="0" u="none" strike="noStrike" dirty="0" err="1">
                          <a:solidFill>
                            <a:srgbClr val="000000"/>
                          </a:solidFill>
                          <a:effectLst/>
                          <a:latin typeface="Calibri" panose="020F0502020204030204" pitchFamily="34" charset="0"/>
                        </a:rPr>
                        <a:t>yrs</a:t>
                      </a:r>
                      <a:endParaRPr lang="en-GB" sz="12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ctr" fontAlgn="ctr"/>
                      <a:r>
                        <a:rPr lang="en-GB" sz="1200" b="0" i="0" u="none" strike="noStrike" dirty="0">
                          <a:solidFill>
                            <a:srgbClr val="000000"/>
                          </a:solidFill>
                          <a:effectLst/>
                          <a:latin typeface="Calibri" panose="020F0502020204030204" pitchFamily="34" charset="0"/>
                        </a:rPr>
                        <a:t>23.8 </a:t>
                      </a:r>
                      <a:r>
                        <a:rPr lang="en-GB" sz="1200" b="0" i="0" u="none" strike="noStrike" dirty="0" err="1">
                          <a:solidFill>
                            <a:srgbClr val="000000"/>
                          </a:solidFill>
                          <a:effectLst/>
                          <a:latin typeface="Calibri" panose="020F0502020204030204" pitchFamily="34" charset="0"/>
                        </a:rPr>
                        <a:t>yrs</a:t>
                      </a:r>
                      <a:endParaRPr lang="en-GB" sz="12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1352577956"/>
                  </a:ext>
                </a:extLst>
              </a:tr>
              <a:tr h="228600">
                <a:tc>
                  <a:txBody>
                    <a:bodyPr/>
                    <a:lstStyle/>
                    <a:p>
                      <a:pPr algn="l" fontAlgn="ctr"/>
                      <a:r>
                        <a:rPr lang="en-GB" sz="1200" b="1" i="0" u="none" strike="noStrike">
                          <a:solidFill>
                            <a:srgbClr val="000000"/>
                          </a:solidFill>
                          <a:effectLst/>
                          <a:latin typeface="Calibri" panose="020F0502020204030204" pitchFamily="34" charset="0"/>
                        </a:rPr>
                        <a:t>  Longevity at 65 retiring in 20 years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2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ctr" fontAlgn="ctr"/>
                      <a:endParaRPr lang="en-GB" sz="12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ctr" fontAlgn="ctr"/>
                      <a:r>
                        <a:rPr lang="en-GB" sz="12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ctr" fontAlgn="ctr"/>
                      <a:endParaRPr lang="en-GB" sz="12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4050038429"/>
                  </a:ext>
                </a:extLst>
              </a:tr>
              <a:tr h="228600">
                <a:tc>
                  <a:txBody>
                    <a:bodyPr/>
                    <a:lstStyle/>
                    <a:p>
                      <a:pPr algn="l" fontAlgn="ctr"/>
                      <a:r>
                        <a:rPr lang="en-GB" sz="1200" b="0" i="0" u="none" strike="noStrike">
                          <a:solidFill>
                            <a:srgbClr val="000000"/>
                          </a:solidFill>
                          <a:effectLst/>
                          <a:latin typeface="Calibri" panose="020F0502020204030204" pitchFamily="34" charset="0"/>
                        </a:rPr>
                        <a:t>  Men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200" b="0" i="0" u="none" strike="noStrike" dirty="0">
                          <a:solidFill>
                            <a:srgbClr val="000000"/>
                          </a:solidFill>
                          <a:effectLst/>
                          <a:latin typeface="Calibri" panose="020F0502020204030204" pitchFamily="34" charset="0"/>
                        </a:rPr>
                        <a:t>22.9 </a:t>
                      </a:r>
                      <a:r>
                        <a:rPr lang="en-GB" sz="1200" b="0" i="0" u="none" strike="noStrike" dirty="0" err="1">
                          <a:solidFill>
                            <a:srgbClr val="000000"/>
                          </a:solidFill>
                          <a:effectLst/>
                          <a:latin typeface="Calibri" panose="020F0502020204030204" pitchFamily="34" charset="0"/>
                        </a:rPr>
                        <a:t>yrs</a:t>
                      </a:r>
                      <a:endParaRPr lang="en-GB" sz="12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ctr" fontAlgn="ctr"/>
                      <a:r>
                        <a:rPr lang="en-GB" sz="1200" b="0" i="0" u="none" strike="noStrike" dirty="0">
                          <a:solidFill>
                            <a:srgbClr val="000000"/>
                          </a:solidFill>
                          <a:effectLst/>
                          <a:latin typeface="Calibri" panose="020F0502020204030204" pitchFamily="34" charset="0"/>
                        </a:rPr>
                        <a:t>21.9 </a:t>
                      </a:r>
                      <a:r>
                        <a:rPr lang="en-GB" sz="1200" b="0" i="0" u="none" strike="noStrike" dirty="0" err="1">
                          <a:solidFill>
                            <a:srgbClr val="000000"/>
                          </a:solidFill>
                          <a:effectLst/>
                          <a:latin typeface="Calibri" panose="020F0502020204030204" pitchFamily="34" charset="0"/>
                        </a:rPr>
                        <a:t>yrs</a:t>
                      </a:r>
                      <a:endParaRPr lang="en-GB" sz="12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ctr" fontAlgn="ctr"/>
                      <a:r>
                        <a:rPr lang="en-GB" sz="1200" b="0" i="0" u="none" strike="noStrike" dirty="0">
                          <a:solidFill>
                            <a:srgbClr val="000000"/>
                          </a:solidFill>
                          <a:effectLst/>
                          <a:latin typeface="Calibri" panose="020F0502020204030204" pitchFamily="34" charset="0"/>
                        </a:rPr>
                        <a:t>23.7 </a:t>
                      </a:r>
                      <a:r>
                        <a:rPr lang="en-GB" sz="1200" b="0" i="0" u="none" strike="noStrike" dirty="0" err="1">
                          <a:solidFill>
                            <a:srgbClr val="000000"/>
                          </a:solidFill>
                          <a:effectLst/>
                          <a:latin typeface="Calibri" panose="020F0502020204030204" pitchFamily="34" charset="0"/>
                        </a:rPr>
                        <a:t>yrs</a:t>
                      </a:r>
                      <a:endParaRPr lang="en-GB" sz="12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ctr" fontAlgn="ctr"/>
                      <a:r>
                        <a:rPr lang="en-GB" sz="1200" b="0" i="0" u="none" strike="noStrike" dirty="0">
                          <a:solidFill>
                            <a:srgbClr val="000000"/>
                          </a:solidFill>
                          <a:effectLst/>
                          <a:latin typeface="Calibri" panose="020F0502020204030204" pitchFamily="34" charset="0"/>
                        </a:rPr>
                        <a:t>23.8 </a:t>
                      </a:r>
                      <a:r>
                        <a:rPr lang="en-GB" sz="1200" b="0" i="0" u="none" strike="noStrike" dirty="0" err="1">
                          <a:solidFill>
                            <a:srgbClr val="000000"/>
                          </a:solidFill>
                          <a:effectLst/>
                          <a:latin typeface="Calibri" panose="020F0502020204030204" pitchFamily="34" charset="0"/>
                        </a:rPr>
                        <a:t>yrs</a:t>
                      </a:r>
                      <a:endParaRPr lang="en-GB" sz="12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2455355938"/>
                  </a:ext>
                </a:extLst>
              </a:tr>
              <a:tr h="228600">
                <a:tc>
                  <a:txBody>
                    <a:bodyPr/>
                    <a:lstStyle/>
                    <a:p>
                      <a:pPr algn="l" fontAlgn="ctr"/>
                      <a:r>
                        <a:rPr lang="en-GB" sz="1200" b="0" i="0" u="none" strike="noStrike">
                          <a:solidFill>
                            <a:srgbClr val="000000"/>
                          </a:solidFill>
                          <a:effectLst/>
                          <a:latin typeface="Calibri" panose="020F0502020204030204" pitchFamily="34" charset="0"/>
                        </a:rPr>
                        <a:t>  Women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200" b="0" i="0" u="none" strike="noStrike" dirty="0">
                          <a:solidFill>
                            <a:srgbClr val="000000"/>
                          </a:solidFill>
                          <a:effectLst/>
                          <a:latin typeface="Calibri" panose="020F0502020204030204" pitchFamily="34" charset="0"/>
                        </a:rPr>
                        <a:t>25.7 </a:t>
                      </a:r>
                      <a:r>
                        <a:rPr lang="en-GB" sz="1200" b="0" i="0" u="none" strike="noStrike" dirty="0" err="1">
                          <a:solidFill>
                            <a:srgbClr val="000000"/>
                          </a:solidFill>
                          <a:effectLst/>
                          <a:latin typeface="Calibri" panose="020F0502020204030204" pitchFamily="34" charset="0"/>
                        </a:rPr>
                        <a:t>yrs</a:t>
                      </a:r>
                      <a:endParaRPr lang="en-GB" sz="12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ctr" fontAlgn="ctr"/>
                      <a:r>
                        <a:rPr lang="en-GB" sz="1200" b="0" i="0" u="none" strike="noStrike" dirty="0">
                          <a:solidFill>
                            <a:srgbClr val="000000"/>
                          </a:solidFill>
                          <a:effectLst/>
                          <a:latin typeface="Calibri" panose="020F0502020204030204" pitchFamily="34" charset="0"/>
                        </a:rPr>
                        <a:t>24.9 </a:t>
                      </a:r>
                      <a:r>
                        <a:rPr lang="en-GB" sz="1200" b="0" i="0" u="none" strike="noStrike" dirty="0" err="1">
                          <a:solidFill>
                            <a:srgbClr val="000000"/>
                          </a:solidFill>
                          <a:effectLst/>
                          <a:latin typeface="Calibri" panose="020F0502020204030204" pitchFamily="34" charset="0"/>
                        </a:rPr>
                        <a:t>yrs</a:t>
                      </a:r>
                      <a:endParaRPr lang="en-GB" sz="12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ctr" fontAlgn="ctr"/>
                      <a:r>
                        <a:rPr lang="en-GB" sz="1200" b="0" i="0" u="none" strike="noStrike" dirty="0">
                          <a:solidFill>
                            <a:srgbClr val="000000"/>
                          </a:solidFill>
                          <a:effectLst/>
                          <a:latin typeface="Calibri" panose="020F0502020204030204" pitchFamily="34" charset="0"/>
                        </a:rPr>
                        <a:t>25.3 </a:t>
                      </a:r>
                      <a:r>
                        <a:rPr lang="en-GB" sz="1200" b="0" i="0" u="none" strike="noStrike" dirty="0" err="1">
                          <a:solidFill>
                            <a:srgbClr val="000000"/>
                          </a:solidFill>
                          <a:effectLst/>
                          <a:latin typeface="Calibri" panose="020F0502020204030204" pitchFamily="34" charset="0"/>
                        </a:rPr>
                        <a:t>yrs</a:t>
                      </a:r>
                      <a:endParaRPr lang="en-GB" sz="12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ctr" fontAlgn="ctr"/>
                      <a:r>
                        <a:rPr lang="en-GB" sz="1200" b="0" i="0" u="none" strike="noStrike" dirty="0">
                          <a:solidFill>
                            <a:srgbClr val="000000"/>
                          </a:solidFill>
                          <a:effectLst/>
                          <a:latin typeface="Calibri" panose="020F0502020204030204" pitchFamily="34" charset="0"/>
                        </a:rPr>
                        <a:t>25.4 </a:t>
                      </a:r>
                      <a:r>
                        <a:rPr lang="en-GB" sz="1200" b="0" i="0" u="none" strike="noStrike" dirty="0" err="1">
                          <a:solidFill>
                            <a:srgbClr val="000000"/>
                          </a:solidFill>
                          <a:effectLst/>
                          <a:latin typeface="Calibri" panose="020F0502020204030204" pitchFamily="34" charset="0"/>
                        </a:rPr>
                        <a:t>yrs</a:t>
                      </a:r>
                      <a:endParaRPr lang="en-GB" sz="12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2767799212"/>
                  </a:ext>
                </a:extLst>
              </a:tr>
              <a:tr h="209550">
                <a:tc>
                  <a:txBody>
                    <a:bodyPr/>
                    <a:lstStyle/>
                    <a:p>
                      <a:pPr algn="l" fontAlgn="ctr"/>
                      <a:r>
                        <a:rPr lang="en-GB" sz="1200" b="1" i="0" u="none" strike="noStrike">
                          <a:solidFill>
                            <a:srgbClr val="000000"/>
                          </a:solidFill>
                          <a:effectLst/>
                          <a:latin typeface="Calibri" panose="020F0502020204030204" pitchFamily="34" charset="0"/>
                        </a:rPr>
                        <a:t>  Rate of inflation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2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r" fontAlgn="ctr"/>
                      <a:endParaRPr lang="en-GB" sz="12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r" fontAlgn="ctr"/>
                      <a:r>
                        <a:rPr lang="en-GB" sz="12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r" fontAlgn="ctr"/>
                      <a:endParaRPr lang="en-GB" sz="12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2574373108"/>
                  </a:ext>
                </a:extLst>
              </a:tr>
              <a:tr h="228600">
                <a:tc>
                  <a:txBody>
                    <a:bodyPr/>
                    <a:lstStyle/>
                    <a:p>
                      <a:pPr algn="l" fontAlgn="ctr"/>
                      <a:r>
                        <a:rPr lang="en-GB" sz="1200" b="0" i="0" u="none" strike="noStrike">
                          <a:solidFill>
                            <a:srgbClr val="000000"/>
                          </a:solidFill>
                          <a:effectLst/>
                          <a:latin typeface="Calibri" panose="020F0502020204030204" pitchFamily="34" charset="0"/>
                        </a:rPr>
                        <a:t>  CPI increases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200" b="0" i="0" u="none" strike="noStrike" dirty="0">
                          <a:solidFill>
                            <a:srgbClr val="000000"/>
                          </a:solidFill>
                          <a:effectLst/>
                          <a:latin typeface="Calibri" panose="020F0502020204030204" pitchFamily="34" charset="0"/>
                        </a:rPr>
                        <a:t>2.85%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ctr" fontAlgn="ctr"/>
                      <a:r>
                        <a:rPr lang="en-GB" sz="1200" b="0" i="0" u="none" strike="noStrike" dirty="0">
                          <a:solidFill>
                            <a:srgbClr val="000000"/>
                          </a:solidFill>
                          <a:effectLst/>
                          <a:latin typeface="Calibri" panose="020F0502020204030204" pitchFamily="34" charset="0"/>
                        </a:rPr>
                        <a:t>3.20%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ctr" fontAlgn="ctr"/>
                      <a:r>
                        <a:rPr lang="en-GB" sz="1200" b="0" i="0" u="none" strike="noStrike" dirty="0">
                          <a:solidFill>
                            <a:srgbClr val="000000"/>
                          </a:solidFill>
                          <a:effectLst/>
                          <a:latin typeface="Calibri" panose="020F0502020204030204" pitchFamily="34" charset="0"/>
                        </a:rPr>
                        <a:t>2.40%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ctr" fontAlgn="ctr"/>
                      <a:r>
                        <a:rPr lang="en-GB" sz="1200" b="0" i="0" u="none" strike="noStrike" dirty="0">
                          <a:solidFill>
                            <a:srgbClr val="000000"/>
                          </a:solidFill>
                          <a:effectLst/>
                          <a:latin typeface="Calibri" panose="020F0502020204030204" pitchFamily="34" charset="0"/>
                        </a:rPr>
                        <a:t>3.00%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3096749848"/>
                  </a:ext>
                </a:extLst>
              </a:tr>
              <a:tr h="228600">
                <a:tc>
                  <a:txBody>
                    <a:bodyPr/>
                    <a:lstStyle/>
                    <a:p>
                      <a:pPr algn="l" fontAlgn="ctr"/>
                      <a:r>
                        <a:rPr lang="en-GB" sz="1200" b="0" i="0" u="none" strike="noStrike">
                          <a:solidFill>
                            <a:srgbClr val="000000"/>
                          </a:solidFill>
                          <a:effectLst/>
                          <a:latin typeface="Calibri" panose="020F0502020204030204" pitchFamily="34" charset="0"/>
                        </a:rPr>
                        <a:t>  Rate of increase in salaries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200" b="0" i="0" u="none" strike="noStrike" dirty="0">
                          <a:solidFill>
                            <a:srgbClr val="000000"/>
                          </a:solidFill>
                          <a:effectLst/>
                          <a:latin typeface="Calibri" panose="020F0502020204030204" pitchFamily="34" charset="0"/>
                        </a:rPr>
                        <a:t>3.85%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ctr" fontAlgn="ctr"/>
                      <a:r>
                        <a:rPr lang="en-GB" sz="1200" b="0" i="0" u="none" strike="noStrike" dirty="0">
                          <a:solidFill>
                            <a:srgbClr val="000000"/>
                          </a:solidFill>
                          <a:effectLst/>
                          <a:latin typeface="Calibri" panose="020F0502020204030204" pitchFamily="34" charset="0"/>
                        </a:rPr>
                        <a:t>4.20%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ctr" fontAlgn="ctr"/>
                      <a:r>
                        <a:rPr lang="en-GB" sz="1200" b="0" i="0" u="none" strike="noStrike" dirty="0">
                          <a:solidFill>
                            <a:srgbClr val="000000"/>
                          </a:solidFill>
                          <a:effectLst/>
                          <a:latin typeface="Calibri" panose="020F0502020204030204" pitchFamily="34" charset="0"/>
                        </a:rPr>
                        <a:t>4.15%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ctr" fontAlgn="ctr"/>
                      <a:r>
                        <a:rPr lang="en-GB" sz="1200" b="0" i="0" u="none" strike="noStrike" dirty="0">
                          <a:solidFill>
                            <a:srgbClr val="000000"/>
                          </a:solidFill>
                          <a:effectLst/>
                          <a:latin typeface="Calibri" panose="020F0502020204030204" pitchFamily="34" charset="0"/>
                        </a:rPr>
                        <a:t>4.75%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2663535880"/>
                  </a:ext>
                </a:extLst>
              </a:tr>
              <a:tr h="228600">
                <a:tc>
                  <a:txBody>
                    <a:bodyPr/>
                    <a:lstStyle/>
                    <a:p>
                      <a:pPr algn="l" fontAlgn="ctr"/>
                      <a:r>
                        <a:rPr lang="en-GB" sz="1200" b="0" i="0" u="none" strike="noStrike">
                          <a:solidFill>
                            <a:srgbClr val="000000"/>
                          </a:solidFill>
                          <a:effectLst/>
                          <a:latin typeface="Calibri" panose="020F0502020204030204" pitchFamily="34" charset="0"/>
                        </a:rPr>
                        <a:t>  Rate of increase in pensions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200" b="0" i="0" u="none" strike="noStrike" dirty="0">
                          <a:solidFill>
                            <a:srgbClr val="000000"/>
                          </a:solidFill>
                          <a:effectLst/>
                          <a:latin typeface="Calibri" panose="020F0502020204030204" pitchFamily="34" charset="0"/>
                        </a:rPr>
                        <a:t>2.85%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ctr" fontAlgn="ctr"/>
                      <a:r>
                        <a:rPr lang="en-GB" sz="1200" b="0" i="0" u="none" strike="noStrike" dirty="0">
                          <a:solidFill>
                            <a:srgbClr val="000000"/>
                          </a:solidFill>
                          <a:effectLst/>
                          <a:latin typeface="Calibri" panose="020F0502020204030204" pitchFamily="34" charset="0"/>
                        </a:rPr>
                        <a:t>3.20%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ctr" fontAlgn="ctr"/>
                      <a:r>
                        <a:rPr lang="en-GB" sz="1200" b="0" i="0" u="none" strike="noStrike" dirty="0">
                          <a:solidFill>
                            <a:srgbClr val="000000"/>
                          </a:solidFill>
                          <a:effectLst/>
                          <a:latin typeface="Calibri" panose="020F0502020204030204" pitchFamily="34" charset="0"/>
                        </a:rPr>
                        <a:t>2.40%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ctr" fontAlgn="ctr"/>
                      <a:r>
                        <a:rPr lang="en-GB" sz="1200" b="0" i="0" u="none" strike="noStrike" dirty="0">
                          <a:solidFill>
                            <a:srgbClr val="000000"/>
                          </a:solidFill>
                          <a:effectLst/>
                          <a:latin typeface="Calibri" panose="020F0502020204030204" pitchFamily="34" charset="0"/>
                        </a:rPr>
                        <a:t>3.00%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2718348641"/>
                  </a:ext>
                </a:extLst>
              </a:tr>
              <a:tr h="228600">
                <a:tc>
                  <a:txBody>
                    <a:bodyPr/>
                    <a:lstStyle/>
                    <a:p>
                      <a:pPr algn="l" fontAlgn="ctr"/>
                      <a:r>
                        <a:rPr lang="en-GB" sz="1200" b="0" i="0" u="none" strike="noStrike">
                          <a:solidFill>
                            <a:srgbClr val="000000"/>
                          </a:solidFill>
                          <a:effectLst/>
                          <a:latin typeface="Calibri" panose="020F0502020204030204" pitchFamily="34" charset="0"/>
                        </a:rPr>
                        <a:t>  Rate for discounting scheme liabilities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2.05%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GB" sz="1200" b="0" i="0" u="none" strike="noStrike" dirty="0">
                          <a:solidFill>
                            <a:srgbClr val="000000"/>
                          </a:solidFill>
                          <a:effectLst/>
                          <a:latin typeface="Calibri" panose="020F0502020204030204" pitchFamily="34" charset="0"/>
                        </a:rPr>
                        <a:t>2.60%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66FF"/>
                    </a:solidFill>
                  </a:tcPr>
                </a:tc>
                <a:tc>
                  <a:txBody>
                    <a:bodyPr/>
                    <a:lstStyle/>
                    <a:p>
                      <a:pPr algn="ctr" fontAlgn="ctr"/>
                      <a:r>
                        <a:rPr lang="en-GB" sz="1200" b="0" i="0" u="none" strike="noStrike" dirty="0">
                          <a:solidFill>
                            <a:srgbClr val="000000"/>
                          </a:solidFill>
                          <a:effectLst/>
                          <a:latin typeface="Calibri" panose="020F0502020204030204" pitchFamily="34" charset="0"/>
                        </a:rPr>
                        <a:t>2.00%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GB" sz="1200" b="0" i="0" u="none" strike="noStrike" dirty="0">
                          <a:solidFill>
                            <a:srgbClr val="000000"/>
                          </a:solidFill>
                          <a:effectLst/>
                          <a:latin typeface="Calibri" panose="020F0502020204030204" pitchFamily="34" charset="0"/>
                        </a:rPr>
                        <a:t>2.65%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66FF"/>
                    </a:solidFill>
                  </a:tcPr>
                </a:tc>
                <a:extLst>
                  <a:ext uri="{0D108BD9-81ED-4DB2-BD59-A6C34878D82A}">
                    <a16:rowId xmlns:a16="http://schemas.microsoft.com/office/drawing/2014/main" val="3898896052"/>
                  </a:ext>
                </a:extLst>
              </a:tr>
            </a:tbl>
          </a:graphicData>
        </a:graphic>
      </p:graphicFrame>
    </p:spTree>
    <p:extLst>
      <p:ext uri="{BB962C8B-B14F-4D97-AF65-F5344CB8AC3E}">
        <p14:creationId xmlns:p14="http://schemas.microsoft.com/office/powerpoint/2010/main" val="14307677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1AF3F9-78D6-48C5-8127-16EA56DB94EB}"/>
              </a:ext>
            </a:extLst>
          </p:cNvPr>
          <p:cNvSpPr txBox="1"/>
          <p:nvPr/>
        </p:nvSpPr>
        <p:spPr>
          <a:xfrm>
            <a:off x="9571888" y="0"/>
            <a:ext cx="338554" cy="6876000"/>
          </a:xfrm>
          <a:prstGeom prst="rect">
            <a:avLst/>
          </a:prstGeom>
          <a:solidFill>
            <a:srgbClr val="7030A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NOTES TO THE ACCOUNTS       </a:t>
            </a:r>
            <a:r>
              <a:rPr lang="en-GB" sz="1000" b="1" dirty="0">
                <a:solidFill>
                  <a:schemeClr val="bg1"/>
                </a:solidFill>
              </a:rPr>
              <a:t>|       STATEMENT OF ACCOUNTS – 2021-22</a:t>
            </a:r>
            <a:endParaRPr lang="en-GB" sz="1000" dirty="0">
              <a:solidFill>
                <a:schemeClr val="bg1"/>
              </a:solidFill>
            </a:endParaRPr>
          </a:p>
        </p:txBody>
      </p:sp>
      <p:sp>
        <p:nvSpPr>
          <p:cNvPr id="4" name="TextBox 3"/>
          <p:cNvSpPr txBox="1"/>
          <p:nvPr/>
        </p:nvSpPr>
        <p:spPr>
          <a:xfrm>
            <a:off x="9590364" y="6446220"/>
            <a:ext cx="334112" cy="246221"/>
          </a:xfrm>
          <a:prstGeom prst="rect">
            <a:avLst/>
          </a:prstGeom>
          <a:noFill/>
        </p:spPr>
        <p:txBody>
          <a:bodyPr wrap="square" rtlCol="0">
            <a:spAutoFit/>
          </a:bodyPr>
          <a:lstStyle/>
          <a:p>
            <a:r>
              <a:rPr lang="en-GB" sz="1000" dirty="0">
                <a:solidFill>
                  <a:schemeClr val="bg1"/>
                </a:solidFill>
                <a:cs typeface="Arial" panose="020B0604020202020204" pitchFamily="34" charset="0"/>
              </a:rPr>
              <a:t>72</a:t>
            </a:r>
          </a:p>
        </p:txBody>
      </p:sp>
      <p:sp>
        <p:nvSpPr>
          <p:cNvPr id="6" name="Rectangle 5">
            <a:extLst>
              <a:ext uri="{FF2B5EF4-FFF2-40B4-BE49-F238E27FC236}">
                <a16:creationId xmlns:a16="http://schemas.microsoft.com/office/drawing/2014/main" id="{0487E984-CEC1-4D89-B798-F864D90B571E}"/>
              </a:ext>
            </a:extLst>
          </p:cNvPr>
          <p:cNvSpPr/>
          <p:nvPr/>
        </p:nvSpPr>
        <p:spPr>
          <a:xfrm>
            <a:off x="419100" y="424250"/>
            <a:ext cx="6248029" cy="307777"/>
          </a:xfrm>
          <a:prstGeom prst="rect">
            <a:avLst/>
          </a:prstGeom>
        </p:spPr>
        <p:txBody>
          <a:bodyPr wrap="square">
            <a:spAutoFit/>
          </a:bodyPr>
          <a:lstStyle/>
          <a:p>
            <a:pPr lvl="0" algn="just" defTabSz="914400">
              <a:spcAft>
                <a:spcPts val="600"/>
              </a:spcAft>
              <a:defRPr/>
            </a:pPr>
            <a:r>
              <a:rPr lang="en-GB" sz="1400" b="1" dirty="0">
                <a:solidFill>
                  <a:srgbClr val="7030A0"/>
                </a:solidFill>
                <a:ea typeface="Verdana" panose="020B0604030504040204" pitchFamily="34" charset="0"/>
                <a:cs typeface="Arial" panose="020B0604020202020204" pitchFamily="34" charset="0"/>
              </a:rPr>
              <a:t>Note 19 – Defined Benefit Pension Scheme (continued)</a:t>
            </a:r>
          </a:p>
        </p:txBody>
      </p:sp>
      <p:graphicFrame>
        <p:nvGraphicFramePr>
          <p:cNvPr id="2" name="Table 1">
            <a:extLst>
              <a:ext uri="{FF2B5EF4-FFF2-40B4-BE49-F238E27FC236}">
                <a16:creationId xmlns:a16="http://schemas.microsoft.com/office/drawing/2014/main" id="{AACA44CF-5B3C-489B-A36F-C51B90190DF8}"/>
              </a:ext>
            </a:extLst>
          </p:cNvPr>
          <p:cNvGraphicFramePr>
            <a:graphicFrameLocks noGrp="1"/>
          </p:cNvGraphicFramePr>
          <p:nvPr>
            <p:extLst>
              <p:ext uri="{D42A27DB-BD31-4B8C-83A1-F6EECF244321}">
                <p14:modId xmlns:p14="http://schemas.microsoft.com/office/powerpoint/2010/main" val="3972959484"/>
              </p:ext>
            </p:extLst>
          </p:nvPr>
        </p:nvGraphicFramePr>
        <p:xfrm>
          <a:off x="685800" y="1095375"/>
          <a:ext cx="7839074" cy="3445031"/>
        </p:xfrm>
        <a:graphic>
          <a:graphicData uri="http://schemas.openxmlformats.org/drawingml/2006/table">
            <a:tbl>
              <a:tblPr/>
              <a:tblGrid>
                <a:gridCol w="3262750">
                  <a:extLst>
                    <a:ext uri="{9D8B030D-6E8A-4147-A177-3AD203B41FA5}">
                      <a16:colId xmlns:a16="http://schemas.microsoft.com/office/drawing/2014/main" val="3078042287"/>
                    </a:ext>
                  </a:extLst>
                </a:gridCol>
                <a:gridCol w="1144081">
                  <a:extLst>
                    <a:ext uri="{9D8B030D-6E8A-4147-A177-3AD203B41FA5}">
                      <a16:colId xmlns:a16="http://schemas.microsoft.com/office/drawing/2014/main" val="1268359427"/>
                    </a:ext>
                  </a:extLst>
                </a:gridCol>
                <a:gridCol w="1144081">
                  <a:extLst>
                    <a:ext uri="{9D8B030D-6E8A-4147-A177-3AD203B41FA5}">
                      <a16:colId xmlns:a16="http://schemas.microsoft.com/office/drawing/2014/main" val="4275134604"/>
                    </a:ext>
                  </a:extLst>
                </a:gridCol>
                <a:gridCol w="1144081">
                  <a:extLst>
                    <a:ext uri="{9D8B030D-6E8A-4147-A177-3AD203B41FA5}">
                      <a16:colId xmlns:a16="http://schemas.microsoft.com/office/drawing/2014/main" val="3013659425"/>
                    </a:ext>
                  </a:extLst>
                </a:gridCol>
                <a:gridCol w="1144081">
                  <a:extLst>
                    <a:ext uri="{9D8B030D-6E8A-4147-A177-3AD203B41FA5}">
                      <a16:colId xmlns:a16="http://schemas.microsoft.com/office/drawing/2014/main" val="2893302773"/>
                    </a:ext>
                  </a:extLst>
                </a:gridCol>
              </a:tblGrid>
              <a:tr h="704459">
                <a:tc>
                  <a:txBody>
                    <a:bodyPr/>
                    <a:lstStyle/>
                    <a:p>
                      <a:pPr algn="l" fontAlgn="ctr"/>
                      <a:r>
                        <a:rPr lang="en-GB" sz="1200" b="1" i="0" u="none" strike="noStrike" dirty="0">
                          <a:solidFill>
                            <a:srgbClr val="FFFFFF"/>
                          </a:solidFill>
                          <a:effectLst/>
                          <a:latin typeface="Calibri" panose="020F0502020204030204" pitchFamily="34" charset="0"/>
                        </a:rPr>
                        <a:t>  Value of LGPS Assets at Bid Value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GB" sz="1200" b="1" i="0" u="none" strike="noStrike" dirty="0">
                          <a:solidFill>
                            <a:srgbClr val="FFFFFF"/>
                          </a:solidFill>
                          <a:effectLst/>
                          <a:latin typeface="Calibri" panose="020F0502020204030204" pitchFamily="34" charset="0"/>
                        </a:rPr>
                        <a:t>31 March 2021    </a:t>
                      </a:r>
                      <a:br>
                        <a:rPr lang="en-GB" sz="1200" b="1" i="0" u="none" strike="noStrike" dirty="0">
                          <a:solidFill>
                            <a:srgbClr val="FFFFFF"/>
                          </a:solidFill>
                          <a:effectLst/>
                          <a:latin typeface="Calibri" panose="020F0502020204030204" pitchFamily="34" charset="0"/>
                        </a:rPr>
                      </a:br>
                      <a:r>
                        <a:rPr lang="en-GB" sz="1200" b="1" i="0" u="none" strike="noStrike" dirty="0">
                          <a:solidFill>
                            <a:srgbClr val="FFFFFF"/>
                          </a:solidFill>
                          <a:effectLst/>
                          <a:latin typeface="Calibri" panose="020F0502020204030204" pitchFamily="34" charset="0"/>
                        </a:rPr>
                        <a:t>£000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GB" sz="1200" b="1" i="0" u="none" strike="noStrike" dirty="0">
                          <a:solidFill>
                            <a:srgbClr val="FFFFFF"/>
                          </a:solidFill>
                          <a:effectLst/>
                          <a:latin typeface="Calibri" panose="020F0502020204030204" pitchFamily="34" charset="0"/>
                        </a:rPr>
                        <a:t>31 March 2021 </a:t>
                      </a:r>
                      <a:br>
                        <a:rPr lang="en-GB" sz="1200" b="1" i="0" u="none" strike="noStrike" dirty="0">
                          <a:solidFill>
                            <a:srgbClr val="FFFFFF"/>
                          </a:solidFill>
                          <a:effectLst/>
                          <a:latin typeface="Calibri" panose="020F0502020204030204" pitchFamily="34" charset="0"/>
                        </a:rPr>
                      </a:br>
                      <a:r>
                        <a:rPr lang="en-GB" sz="1200" b="1" i="0" u="none" strike="noStrike" dirty="0">
                          <a:solidFill>
                            <a:srgbClr val="FFFFFF"/>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GB" sz="1200" b="1" i="0" u="none" strike="noStrike" dirty="0">
                          <a:solidFill>
                            <a:srgbClr val="FFFFFF"/>
                          </a:solidFill>
                          <a:effectLst/>
                          <a:latin typeface="Calibri" panose="020F0502020204030204" pitchFamily="34" charset="0"/>
                        </a:rPr>
                        <a:t>31 March 2022    </a:t>
                      </a:r>
                      <a:br>
                        <a:rPr lang="en-GB" sz="1200" b="1" i="0" u="none" strike="noStrike" dirty="0">
                          <a:solidFill>
                            <a:srgbClr val="FFFFFF"/>
                          </a:solidFill>
                          <a:effectLst/>
                          <a:latin typeface="Calibri" panose="020F0502020204030204" pitchFamily="34" charset="0"/>
                        </a:rPr>
                      </a:br>
                      <a:r>
                        <a:rPr lang="en-GB" sz="1200" b="1" i="0" u="none" strike="noStrike" dirty="0">
                          <a:solidFill>
                            <a:srgbClr val="FFFFFF"/>
                          </a:solidFill>
                          <a:effectLst/>
                          <a:latin typeface="Calibri" panose="020F0502020204030204" pitchFamily="34" charset="0"/>
                        </a:rPr>
                        <a:t>£000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GB" sz="1200" b="1" i="0" u="none" strike="noStrike" dirty="0">
                          <a:solidFill>
                            <a:srgbClr val="FFFFFF"/>
                          </a:solidFill>
                          <a:effectLst/>
                          <a:latin typeface="Calibri" panose="020F0502020204030204" pitchFamily="34" charset="0"/>
                        </a:rPr>
                        <a:t>31 March 2022 </a:t>
                      </a:r>
                      <a:br>
                        <a:rPr lang="en-GB" sz="1200" b="1" i="0" u="none" strike="noStrike" dirty="0">
                          <a:solidFill>
                            <a:srgbClr val="FFFFFF"/>
                          </a:solidFill>
                          <a:effectLst/>
                          <a:latin typeface="Calibri" panose="020F0502020204030204" pitchFamily="34" charset="0"/>
                        </a:rPr>
                      </a:br>
                      <a:r>
                        <a:rPr lang="en-GB" sz="1200" b="1" i="0" u="none" strike="noStrike" dirty="0">
                          <a:solidFill>
                            <a:srgbClr val="FFFFFF"/>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27452441"/>
                  </a:ext>
                </a:extLst>
              </a:tr>
              <a:tr h="304508">
                <a:tc>
                  <a:txBody>
                    <a:bodyPr/>
                    <a:lstStyle/>
                    <a:p>
                      <a:pPr algn="l" fontAlgn="ctr"/>
                      <a:r>
                        <a:rPr lang="en-GB" sz="1200" b="0" i="0" u="none" strike="noStrike" dirty="0">
                          <a:solidFill>
                            <a:srgbClr val="000000"/>
                          </a:solidFill>
                          <a:effectLst/>
                          <a:latin typeface="Calibri" panose="020F0502020204030204" pitchFamily="34" charset="0"/>
                        </a:rPr>
                        <a:t>  Equity Investments</a:t>
                      </a:r>
                    </a:p>
                  </a:txBody>
                  <a:tcPr marL="1714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ctr"/>
                      <a:r>
                        <a:rPr lang="en-GB" sz="1200" b="0" i="0" u="none" strike="noStrike" dirty="0">
                          <a:solidFill>
                            <a:srgbClr val="000000"/>
                          </a:solidFill>
                          <a:effectLst/>
                          <a:latin typeface="Calibri" panose="020F0502020204030204" pitchFamily="34" charset="0"/>
                        </a:rPr>
                        <a:t>166,730 </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FF"/>
                    </a:solidFill>
                  </a:tcPr>
                </a:tc>
                <a:tc>
                  <a:txBody>
                    <a:bodyPr/>
                    <a:lstStyle/>
                    <a:p>
                      <a:pPr algn="r" fontAlgn="ctr"/>
                      <a:r>
                        <a:rPr lang="en-GB" sz="1200" b="0" i="0" u="none" strike="noStrike" dirty="0">
                          <a:solidFill>
                            <a:srgbClr val="000000"/>
                          </a:solidFill>
                          <a:effectLst/>
                          <a:latin typeface="Calibri" panose="020F0502020204030204" pitchFamily="34" charset="0"/>
                        </a:rPr>
                        <a:t>64 </a:t>
                      </a:r>
                    </a:p>
                  </a:txBody>
                  <a:tcPr marL="0" marR="342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FF"/>
                    </a:solidFill>
                  </a:tcPr>
                </a:tc>
                <a:tc>
                  <a:txBody>
                    <a:bodyPr/>
                    <a:lstStyle/>
                    <a:p>
                      <a:pPr algn="r" fontAlgn="ctr"/>
                      <a:r>
                        <a:rPr lang="en-GB" sz="1200" b="0" i="0" u="none" strike="noStrike" dirty="0">
                          <a:solidFill>
                            <a:srgbClr val="000000"/>
                          </a:solidFill>
                          <a:effectLst/>
                          <a:latin typeface="Calibri" panose="020F0502020204030204" pitchFamily="34" charset="0"/>
                        </a:rPr>
                        <a:t>171,752</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66FF"/>
                    </a:solidFill>
                  </a:tcPr>
                </a:tc>
                <a:tc>
                  <a:txBody>
                    <a:bodyPr/>
                    <a:lstStyle/>
                    <a:p>
                      <a:pPr algn="r" fontAlgn="ctr"/>
                      <a:r>
                        <a:rPr lang="en-GB" sz="1200" b="0" i="0" u="none" strike="noStrike" dirty="0">
                          <a:solidFill>
                            <a:srgbClr val="000000"/>
                          </a:solidFill>
                          <a:effectLst/>
                          <a:latin typeface="Calibri" panose="020F0502020204030204" pitchFamily="34" charset="0"/>
                        </a:rPr>
                        <a:t>60</a:t>
                      </a:r>
                    </a:p>
                  </a:txBody>
                  <a:tcPr marL="0" marR="342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66FF"/>
                    </a:solidFill>
                  </a:tcPr>
                </a:tc>
                <a:extLst>
                  <a:ext uri="{0D108BD9-81ED-4DB2-BD59-A6C34878D82A}">
                    <a16:rowId xmlns:a16="http://schemas.microsoft.com/office/drawing/2014/main" val="224104651"/>
                  </a:ext>
                </a:extLst>
              </a:tr>
              <a:tr h="304508">
                <a:tc>
                  <a:txBody>
                    <a:bodyPr/>
                    <a:lstStyle/>
                    <a:p>
                      <a:pPr algn="l" fontAlgn="ctr"/>
                      <a:r>
                        <a:rPr lang="en-GB" sz="1200" b="0" i="0" u="none" strike="noStrike" dirty="0">
                          <a:solidFill>
                            <a:srgbClr val="000000"/>
                          </a:solidFill>
                          <a:effectLst/>
                          <a:latin typeface="Calibri" panose="020F0502020204030204" pitchFamily="34" charset="0"/>
                        </a:rPr>
                        <a:t>  Gilts</a:t>
                      </a:r>
                    </a:p>
                  </a:txBody>
                  <a:tcPr marL="1714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200" b="0" i="0" u="none" strike="noStrike" dirty="0">
                          <a:solidFill>
                            <a:srgbClr val="000000"/>
                          </a:solidFill>
                          <a:effectLst/>
                          <a:latin typeface="Calibri" panose="020F0502020204030204" pitchFamily="34" charset="0"/>
                        </a:rPr>
                        <a:t>9,261 </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r" fontAlgn="ctr"/>
                      <a:r>
                        <a:rPr lang="en-GB" sz="1200" b="0" i="0" u="none" strike="noStrike" dirty="0">
                          <a:solidFill>
                            <a:srgbClr val="000000"/>
                          </a:solidFill>
                          <a:effectLst/>
                          <a:latin typeface="Calibri" panose="020F0502020204030204" pitchFamily="34" charset="0"/>
                        </a:rPr>
                        <a:t>4 </a:t>
                      </a:r>
                    </a:p>
                  </a:txBody>
                  <a:tcPr marL="0" marR="342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r" fontAlgn="ctr"/>
                      <a:r>
                        <a:rPr lang="en-GB" sz="1200" b="0" i="0" u="none" strike="noStrike" dirty="0">
                          <a:solidFill>
                            <a:srgbClr val="000000"/>
                          </a:solidFill>
                          <a:effectLst/>
                          <a:latin typeface="Calibri" panose="020F0502020204030204" pitchFamily="34" charset="0"/>
                        </a:rPr>
                        <a:t>5,725</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r" fontAlgn="ctr"/>
                      <a:r>
                        <a:rPr lang="en-GB" sz="1200" b="0" i="0" u="none" strike="noStrike" dirty="0">
                          <a:solidFill>
                            <a:srgbClr val="000000"/>
                          </a:solidFill>
                          <a:effectLst/>
                          <a:latin typeface="Calibri" panose="020F0502020204030204" pitchFamily="34" charset="0"/>
                        </a:rPr>
                        <a:t>2</a:t>
                      </a:r>
                    </a:p>
                  </a:txBody>
                  <a:tcPr marL="0" marR="342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118250592"/>
                  </a:ext>
                </a:extLst>
              </a:tr>
              <a:tr h="304508">
                <a:tc>
                  <a:txBody>
                    <a:bodyPr/>
                    <a:lstStyle/>
                    <a:p>
                      <a:pPr algn="l" fontAlgn="ctr"/>
                      <a:r>
                        <a:rPr lang="en-GB" sz="1200" b="0" i="0" u="none" strike="noStrike">
                          <a:solidFill>
                            <a:srgbClr val="000000"/>
                          </a:solidFill>
                          <a:effectLst/>
                          <a:latin typeface="Calibri" panose="020F0502020204030204" pitchFamily="34" charset="0"/>
                        </a:rPr>
                        <a:t>  Other Bonds</a:t>
                      </a:r>
                    </a:p>
                  </a:txBody>
                  <a:tcPr marL="1714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200" b="0" i="0" u="none" strike="noStrike" dirty="0">
                          <a:solidFill>
                            <a:srgbClr val="000000"/>
                          </a:solidFill>
                          <a:effectLst/>
                          <a:latin typeface="Calibri" panose="020F0502020204030204" pitchFamily="34" charset="0"/>
                        </a:rPr>
                        <a:t>19,560 </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r" fontAlgn="ctr"/>
                      <a:r>
                        <a:rPr lang="en-GB" sz="1200" b="0" i="0" u="none" strike="noStrike" dirty="0">
                          <a:solidFill>
                            <a:srgbClr val="000000"/>
                          </a:solidFill>
                          <a:effectLst/>
                          <a:latin typeface="Calibri" panose="020F0502020204030204" pitchFamily="34" charset="0"/>
                        </a:rPr>
                        <a:t>7 </a:t>
                      </a:r>
                    </a:p>
                  </a:txBody>
                  <a:tcPr marL="0" marR="342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r" fontAlgn="ctr"/>
                      <a:r>
                        <a:rPr lang="en-GB" sz="1200" b="0" i="0" u="none" strike="noStrike" dirty="0">
                          <a:solidFill>
                            <a:srgbClr val="000000"/>
                          </a:solidFill>
                          <a:effectLst/>
                          <a:latin typeface="Calibri" panose="020F0502020204030204" pitchFamily="34" charset="0"/>
                        </a:rPr>
                        <a:t>22,900</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r" fontAlgn="ctr"/>
                      <a:r>
                        <a:rPr lang="en-GB" sz="1200" b="0" i="0" u="none" strike="noStrike" dirty="0">
                          <a:solidFill>
                            <a:srgbClr val="000000"/>
                          </a:solidFill>
                          <a:effectLst/>
                          <a:latin typeface="Calibri" panose="020F0502020204030204" pitchFamily="34" charset="0"/>
                        </a:rPr>
                        <a:t>8</a:t>
                      </a:r>
                    </a:p>
                  </a:txBody>
                  <a:tcPr marL="0" marR="342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3998515843"/>
                  </a:ext>
                </a:extLst>
              </a:tr>
              <a:tr h="304508">
                <a:tc>
                  <a:txBody>
                    <a:bodyPr/>
                    <a:lstStyle/>
                    <a:p>
                      <a:pPr algn="l" fontAlgn="ctr"/>
                      <a:r>
                        <a:rPr lang="en-GB" sz="1200" b="0" i="0" u="none" strike="noStrike">
                          <a:solidFill>
                            <a:srgbClr val="000000"/>
                          </a:solidFill>
                          <a:effectLst/>
                          <a:latin typeface="Calibri" panose="020F0502020204030204" pitchFamily="34" charset="0"/>
                        </a:rPr>
                        <a:t>  Property</a:t>
                      </a:r>
                    </a:p>
                  </a:txBody>
                  <a:tcPr marL="1714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200" b="0" i="0" u="none" strike="noStrike" dirty="0">
                          <a:solidFill>
                            <a:srgbClr val="000000"/>
                          </a:solidFill>
                          <a:effectLst/>
                          <a:latin typeface="Calibri" panose="020F0502020204030204" pitchFamily="34" charset="0"/>
                        </a:rPr>
                        <a:t>27,760 </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r" fontAlgn="ctr"/>
                      <a:r>
                        <a:rPr lang="en-GB" sz="1200" b="0" i="0" u="none" strike="noStrike" dirty="0">
                          <a:solidFill>
                            <a:srgbClr val="000000"/>
                          </a:solidFill>
                          <a:effectLst/>
                          <a:latin typeface="Calibri" panose="020F0502020204030204" pitchFamily="34" charset="0"/>
                        </a:rPr>
                        <a:t>11 </a:t>
                      </a:r>
                    </a:p>
                  </a:txBody>
                  <a:tcPr marL="0" marR="342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r" fontAlgn="ctr"/>
                      <a:r>
                        <a:rPr lang="en-GB" sz="1200" b="0" i="0" u="none" strike="noStrike" dirty="0">
                          <a:solidFill>
                            <a:srgbClr val="000000"/>
                          </a:solidFill>
                          <a:effectLst/>
                          <a:latin typeface="Calibri" panose="020F0502020204030204" pitchFamily="34" charset="0"/>
                        </a:rPr>
                        <a:t>36,068</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r" fontAlgn="ctr"/>
                      <a:r>
                        <a:rPr lang="en-GB" sz="1200" b="0" i="0" u="none" strike="noStrike" dirty="0">
                          <a:solidFill>
                            <a:srgbClr val="000000"/>
                          </a:solidFill>
                          <a:effectLst/>
                          <a:latin typeface="Calibri" panose="020F0502020204030204" pitchFamily="34" charset="0"/>
                        </a:rPr>
                        <a:t>13</a:t>
                      </a:r>
                    </a:p>
                  </a:txBody>
                  <a:tcPr marL="0" marR="342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2488163331"/>
                  </a:ext>
                </a:extLst>
              </a:tr>
              <a:tr h="304508">
                <a:tc>
                  <a:txBody>
                    <a:bodyPr/>
                    <a:lstStyle/>
                    <a:p>
                      <a:pPr algn="l" fontAlgn="ctr"/>
                      <a:r>
                        <a:rPr lang="en-GB" sz="1200" b="0" i="0" u="none" strike="noStrike">
                          <a:solidFill>
                            <a:srgbClr val="000000"/>
                          </a:solidFill>
                          <a:effectLst/>
                          <a:latin typeface="Calibri" panose="020F0502020204030204" pitchFamily="34" charset="0"/>
                        </a:rPr>
                        <a:t>  Cash</a:t>
                      </a:r>
                    </a:p>
                  </a:txBody>
                  <a:tcPr marL="1714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200" b="0" i="0" u="none" strike="noStrike" dirty="0">
                          <a:solidFill>
                            <a:srgbClr val="000000"/>
                          </a:solidFill>
                          <a:effectLst/>
                          <a:latin typeface="Calibri" panose="020F0502020204030204" pitchFamily="34" charset="0"/>
                        </a:rPr>
                        <a:t>13,989 </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r" fontAlgn="ctr"/>
                      <a:r>
                        <a:rPr lang="en-GB" sz="1200" b="0" i="0" u="none" strike="noStrike" dirty="0">
                          <a:solidFill>
                            <a:srgbClr val="000000"/>
                          </a:solidFill>
                          <a:effectLst/>
                          <a:latin typeface="Calibri" panose="020F0502020204030204" pitchFamily="34" charset="0"/>
                        </a:rPr>
                        <a:t>5</a:t>
                      </a:r>
                    </a:p>
                  </a:txBody>
                  <a:tcPr marL="0" marR="342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r" fontAlgn="ctr"/>
                      <a:r>
                        <a:rPr lang="en-GB" sz="1200" b="0" i="0" u="none" strike="noStrike" dirty="0">
                          <a:solidFill>
                            <a:srgbClr val="000000"/>
                          </a:solidFill>
                          <a:effectLst/>
                          <a:latin typeface="Calibri" panose="020F0502020204030204" pitchFamily="34" charset="0"/>
                        </a:rPr>
                        <a:t>5,725</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r" fontAlgn="ctr"/>
                      <a:r>
                        <a:rPr lang="en-GB" sz="1200" b="0" i="0" u="none" strike="noStrike" dirty="0">
                          <a:solidFill>
                            <a:srgbClr val="000000"/>
                          </a:solidFill>
                          <a:effectLst/>
                          <a:latin typeface="Calibri" panose="020F0502020204030204" pitchFamily="34" charset="0"/>
                        </a:rPr>
                        <a:t>2</a:t>
                      </a:r>
                    </a:p>
                  </a:txBody>
                  <a:tcPr marL="0" marR="342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2642704096"/>
                  </a:ext>
                </a:extLst>
              </a:tr>
              <a:tr h="304508">
                <a:tc>
                  <a:txBody>
                    <a:bodyPr/>
                    <a:lstStyle/>
                    <a:p>
                      <a:pPr algn="l" fontAlgn="ctr"/>
                      <a:r>
                        <a:rPr lang="en-GB" sz="1200" b="0" i="0" u="none" strike="noStrike">
                          <a:solidFill>
                            <a:srgbClr val="000000"/>
                          </a:solidFill>
                          <a:effectLst/>
                          <a:latin typeface="Calibri" panose="020F0502020204030204" pitchFamily="34" charset="0"/>
                        </a:rPr>
                        <a:t>  Inflation-linked pooled fund</a:t>
                      </a:r>
                    </a:p>
                  </a:txBody>
                  <a:tcPr marL="1714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200" b="0" i="0" u="none" strike="noStrike" dirty="0">
                          <a:solidFill>
                            <a:srgbClr val="000000"/>
                          </a:solidFill>
                          <a:effectLst/>
                          <a:latin typeface="Calibri" panose="020F0502020204030204" pitchFamily="34" charset="0"/>
                        </a:rPr>
                        <a:t>10,202 </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r" fontAlgn="ctr"/>
                      <a:r>
                        <a:rPr lang="en-GB" sz="1200" b="0" i="0" u="none" strike="noStrike" dirty="0">
                          <a:solidFill>
                            <a:srgbClr val="000000"/>
                          </a:solidFill>
                          <a:effectLst/>
                          <a:latin typeface="Calibri" panose="020F0502020204030204" pitchFamily="34" charset="0"/>
                        </a:rPr>
                        <a:t>4 </a:t>
                      </a:r>
                    </a:p>
                  </a:txBody>
                  <a:tcPr marL="0" marR="342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r" fontAlgn="ctr"/>
                      <a:r>
                        <a:rPr lang="en-GB" sz="1200" b="0" i="0" u="none" strike="noStrike" dirty="0">
                          <a:solidFill>
                            <a:srgbClr val="000000"/>
                          </a:solidFill>
                          <a:effectLst/>
                          <a:latin typeface="Calibri" panose="020F0502020204030204" pitchFamily="34" charset="0"/>
                        </a:rPr>
                        <a:t>16,030</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r" fontAlgn="ctr"/>
                      <a:r>
                        <a:rPr lang="en-GB" sz="1200" b="0" i="0" u="none" strike="noStrike" dirty="0">
                          <a:solidFill>
                            <a:srgbClr val="000000"/>
                          </a:solidFill>
                          <a:effectLst/>
                          <a:latin typeface="Calibri" panose="020F0502020204030204" pitchFamily="34" charset="0"/>
                        </a:rPr>
                        <a:t>6</a:t>
                      </a:r>
                    </a:p>
                  </a:txBody>
                  <a:tcPr marL="0" marR="342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1155712219"/>
                  </a:ext>
                </a:extLst>
              </a:tr>
              <a:tr h="304508">
                <a:tc>
                  <a:txBody>
                    <a:bodyPr/>
                    <a:lstStyle/>
                    <a:p>
                      <a:pPr algn="l" fontAlgn="ctr"/>
                      <a:r>
                        <a:rPr lang="en-GB" sz="1200" b="0" i="0" u="none" strike="noStrike">
                          <a:solidFill>
                            <a:srgbClr val="000000"/>
                          </a:solidFill>
                          <a:effectLst/>
                          <a:latin typeface="Calibri" panose="020F0502020204030204" pitchFamily="34" charset="0"/>
                        </a:rPr>
                        <a:t>  Infrastructure</a:t>
                      </a:r>
                    </a:p>
                  </a:txBody>
                  <a:tcPr marL="1714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200" b="0" i="0" u="none" strike="noStrike" dirty="0">
                          <a:solidFill>
                            <a:srgbClr val="000000"/>
                          </a:solidFill>
                          <a:effectLst/>
                          <a:latin typeface="Calibri" panose="020F0502020204030204" pitchFamily="34" charset="0"/>
                        </a:rPr>
                        <a:t>14,186 </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r" fontAlgn="ctr"/>
                      <a:r>
                        <a:rPr lang="en-GB" sz="1200" b="0" i="0" u="none" strike="noStrike" dirty="0">
                          <a:solidFill>
                            <a:srgbClr val="000000"/>
                          </a:solidFill>
                          <a:effectLst/>
                          <a:latin typeface="Calibri" panose="020F0502020204030204" pitchFamily="34" charset="0"/>
                        </a:rPr>
                        <a:t>5 </a:t>
                      </a:r>
                    </a:p>
                  </a:txBody>
                  <a:tcPr marL="0" marR="342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r" fontAlgn="ctr"/>
                      <a:r>
                        <a:rPr lang="en-GB" sz="1200" b="0" i="0" u="none" strike="noStrike" dirty="0">
                          <a:solidFill>
                            <a:srgbClr val="000000"/>
                          </a:solidFill>
                          <a:effectLst/>
                          <a:latin typeface="Calibri" panose="020F0502020204030204" pitchFamily="34" charset="0"/>
                        </a:rPr>
                        <a:t>28,052</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r" fontAlgn="ctr"/>
                      <a:r>
                        <a:rPr lang="en-GB" sz="1200" b="0" i="0" u="none" strike="noStrike" dirty="0">
                          <a:solidFill>
                            <a:srgbClr val="000000"/>
                          </a:solidFill>
                          <a:effectLst/>
                          <a:latin typeface="Calibri" panose="020F0502020204030204" pitchFamily="34" charset="0"/>
                        </a:rPr>
                        <a:t>10</a:t>
                      </a:r>
                    </a:p>
                  </a:txBody>
                  <a:tcPr marL="0" marR="342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3131036583"/>
                  </a:ext>
                </a:extLst>
              </a:tr>
              <a:tr h="304508">
                <a:tc>
                  <a:txBody>
                    <a:bodyPr/>
                    <a:lstStyle/>
                    <a:p>
                      <a:pPr algn="l" fontAlgn="ctr"/>
                      <a:r>
                        <a:rPr lang="en-GB" sz="1200" b="0" i="0" u="none" strike="noStrike">
                          <a:solidFill>
                            <a:srgbClr val="000000"/>
                          </a:solidFill>
                          <a:effectLst/>
                          <a:latin typeface="Calibri" panose="020F0502020204030204" pitchFamily="34" charset="0"/>
                        </a:rPr>
                        <a:t>Unit Trust</a:t>
                      </a:r>
                    </a:p>
                  </a:txBody>
                  <a:tcPr marL="257175"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200" b="0" i="0" u="none" strike="noStrike" dirty="0">
                          <a:solidFill>
                            <a:srgbClr val="000000"/>
                          </a:solidFill>
                          <a:effectLst/>
                          <a:latin typeface="Calibri" panose="020F0502020204030204" pitchFamily="34" charset="0"/>
                        </a:rPr>
                        <a:t>- </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FF"/>
                    </a:solidFill>
                  </a:tcPr>
                </a:tc>
                <a:tc>
                  <a:txBody>
                    <a:bodyPr/>
                    <a:lstStyle/>
                    <a:p>
                      <a:pPr algn="r" fontAlgn="ctr"/>
                      <a:r>
                        <a:rPr lang="en-GB" sz="1200" b="0" i="0" u="none" strike="noStrike" dirty="0">
                          <a:solidFill>
                            <a:srgbClr val="000000"/>
                          </a:solidFill>
                          <a:effectLst/>
                          <a:latin typeface="Calibri" panose="020F0502020204030204" pitchFamily="34" charset="0"/>
                        </a:rPr>
                        <a:t>- </a:t>
                      </a:r>
                    </a:p>
                  </a:txBody>
                  <a:tcPr marL="0" marR="342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FF"/>
                    </a:solidFill>
                  </a:tcPr>
                </a:tc>
                <a:tc>
                  <a:txBody>
                    <a:bodyPr/>
                    <a:lstStyle/>
                    <a:p>
                      <a:pPr algn="r" fontAlgn="ctr"/>
                      <a:r>
                        <a:rPr lang="en-GB" sz="1200" b="0" i="0" u="none" strike="noStrike" dirty="0">
                          <a:solidFill>
                            <a:srgbClr val="000000"/>
                          </a:solidFill>
                          <a:effectLst/>
                          <a:latin typeface="Calibri" panose="020F0502020204030204" pitchFamily="34" charset="0"/>
                        </a:rPr>
                        <a:t>-</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66FF"/>
                    </a:solidFill>
                  </a:tcPr>
                </a:tc>
                <a:tc>
                  <a:txBody>
                    <a:bodyPr/>
                    <a:lstStyle/>
                    <a:p>
                      <a:pPr algn="r" fontAlgn="ctr"/>
                      <a:r>
                        <a:rPr lang="en-GB" sz="1200" b="0" i="0" u="none" strike="noStrike" dirty="0">
                          <a:solidFill>
                            <a:srgbClr val="000000"/>
                          </a:solidFill>
                          <a:effectLst/>
                          <a:latin typeface="Calibri" panose="020F0502020204030204" pitchFamily="34" charset="0"/>
                        </a:rPr>
                        <a:t>-</a:t>
                      </a:r>
                    </a:p>
                  </a:txBody>
                  <a:tcPr marL="0" marR="342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66FF"/>
                    </a:solidFill>
                  </a:tcPr>
                </a:tc>
                <a:extLst>
                  <a:ext uri="{0D108BD9-81ED-4DB2-BD59-A6C34878D82A}">
                    <a16:rowId xmlns:a16="http://schemas.microsoft.com/office/drawing/2014/main" val="3385875749"/>
                  </a:ext>
                </a:extLst>
              </a:tr>
              <a:tr h="304508">
                <a:tc>
                  <a:txBody>
                    <a:bodyPr/>
                    <a:lstStyle/>
                    <a:p>
                      <a:pPr algn="l" fontAlgn="ctr"/>
                      <a:r>
                        <a:rPr lang="en-GB" sz="1200" b="0" i="0" u="none" strike="noStrike">
                          <a:solidFill>
                            <a:srgbClr val="000000"/>
                          </a:solidFill>
                          <a:effectLst/>
                          <a:latin typeface="Calibri" panose="020F0502020204030204" pitchFamily="34" charset="0"/>
                        </a:rPr>
                        <a:t> </a:t>
                      </a:r>
                    </a:p>
                  </a:txBody>
                  <a:tcPr marL="85725"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GB" sz="1200" b="1" i="0" u="none" strike="noStrike" dirty="0">
                          <a:solidFill>
                            <a:srgbClr val="000000"/>
                          </a:solidFill>
                          <a:effectLst/>
                          <a:latin typeface="Calibri" panose="020F0502020204030204" pitchFamily="34" charset="0"/>
                        </a:rPr>
                        <a:t>261,688 </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r" fontAlgn="ctr"/>
                      <a:r>
                        <a:rPr lang="en-GB" sz="1200" b="1" i="0" u="none" strike="noStrike">
                          <a:solidFill>
                            <a:srgbClr val="000000"/>
                          </a:solidFill>
                          <a:effectLst/>
                          <a:latin typeface="Calibri" panose="020F0502020204030204" pitchFamily="34" charset="0"/>
                        </a:rPr>
                        <a:t>100 </a:t>
                      </a:r>
                    </a:p>
                  </a:txBody>
                  <a:tcPr marL="0" marR="342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r" fontAlgn="ctr"/>
                      <a:r>
                        <a:rPr lang="en-GB" sz="1200" b="1" i="0" u="none" strike="noStrike" dirty="0">
                          <a:solidFill>
                            <a:srgbClr val="000000"/>
                          </a:solidFill>
                          <a:effectLst/>
                          <a:latin typeface="Calibri" panose="020F0502020204030204" pitchFamily="34" charset="0"/>
                        </a:rPr>
                        <a:t>286,252</a:t>
                      </a:r>
                    </a:p>
                  </a:txBody>
                  <a:tcPr marL="0" marR="1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FF"/>
                    </a:solidFill>
                  </a:tcPr>
                </a:tc>
                <a:tc>
                  <a:txBody>
                    <a:bodyPr/>
                    <a:lstStyle/>
                    <a:p>
                      <a:pPr algn="r" fontAlgn="ctr"/>
                      <a:r>
                        <a:rPr lang="en-GB" sz="1200" b="1" i="0" u="none" strike="noStrike" dirty="0">
                          <a:solidFill>
                            <a:srgbClr val="000000"/>
                          </a:solidFill>
                          <a:effectLst/>
                          <a:latin typeface="Calibri" panose="020F0502020204030204" pitchFamily="34" charset="0"/>
                        </a:rPr>
                        <a:t>100</a:t>
                      </a:r>
                    </a:p>
                  </a:txBody>
                  <a:tcPr marL="0" marR="342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FF"/>
                    </a:solidFill>
                  </a:tcPr>
                </a:tc>
                <a:extLst>
                  <a:ext uri="{0D108BD9-81ED-4DB2-BD59-A6C34878D82A}">
                    <a16:rowId xmlns:a16="http://schemas.microsoft.com/office/drawing/2014/main" val="2545688210"/>
                  </a:ext>
                </a:extLst>
              </a:tr>
            </a:tbl>
          </a:graphicData>
        </a:graphic>
      </p:graphicFrame>
    </p:spTree>
    <p:extLst>
      <p:ext uri="{BB962C8B-B14F-4D97-AF65-F5344CB8AC3E}">
        <p14:creationId xmlns:p14="http://schemas.microsoft.com/office/powerpoint/2010/main" val="3407143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67446" y="0"/>
            <a:ext cx="338554" cy="6876000"/>
          </a:xfrm>
          <a:prstGeom prst="rect">
            <a:avLst/>
          </a:prstGeom>
          <a:solidFill>
            <a:srgbClr val="7030A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NOTES TO THE ACCOUNTS       </a:t>
            </a:r>
            <a:r>
              <a:rPr lang="en-GB" sz="1000" b="1" dirty="0">
                <a:solidFill>
                  <a:schemeClr val="bg1"/>
                </a:solidFill>
              </a:rPr>
              <a:t>|       STATEMENT OF ACCOUNTS – 2021-22</a:t>
            </a:r>
            <a:endParaRPr lang="en-GB" sz="1000" dirty="0">
              <a:solidFill>
                <a:schemeClr val="bg1"/>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2" y="6356358"/>
            <a:ext cx="315109" cy="365125"/>
          </a:xfrm>
        </p:spPr>
        <p:txBody>
          <a:bodyPr vert="horz"/>
          <a:lstStyle/>
          <a:p>
            <a:fld id="{97D3BC75-7245-4D53-964E-6D1A27AF082C}" type="slidenum">
              <a:rPr lang="en-GB" sz="1000" smtClean="0">
                <a:solidFill>
                  <a:schemeClr val="bg1"/>
                </a:solidFill>
              </a:rPr>
              <a:t>73</a:t>
            </a:fld>
            <a:endParaRPr lang="en-GB" sz="1000" dirty="0">
              <a:solidFill>
                <a:schemeClr val="bg1"/>
              </a:solidFill>
            </a:endParaRPr>
          </a:p>
        </p:txBody>
      </p:sp>
      <p:graphicFrame>
        <p:nvGraphicFramePr>
          <p:cNvPr id="5" name="Table 4">
            <a:extLst>
              <a:ext uri="{FF2B5EF4-FFF2-40B4-BE49-F238E27FC236}">
                <a16:creationId xmlns:a16="http://schemas.microsoft.com/office/drawing/2014/main" id="{4E56888E-3048-4B03-ABB3-6205C656645A}"/>
              </a:ext>
            </a:extLst>
          </p:cNvPr>
          <p:cNvGraphicFramePr>
            <a:graphicFrameLocks noGrp="1"/>
          </p:cNvGraphicFramePr>
          <p:nvPr>
            <p:extLst>
              <p:ext uri="{D42A27DB-BD31-4B8C-83A1-F6EECF244321}">
                <p14:modId xmlns:p14="http://schemas.microsoft.com/office/powerpoint/2010/main" val="3870973464"/>
              </p:ext>
            </p:extLst>
          </p:nvPr>
        </p:nvGraphicFramePr>
        <p:xfrm>
          <a:off x="370035" y="558228"/>
          <a:ext cx="8931567" cy="492960"/>
        </p:xfrm>
        <a:graphic>
          <a:graphicData uri="http://schemas.openxmlformats.org/drawingml/2006/table">
            <a:tbl>
              <a:tblPr firstRow="1" bandRow="1">
                <a:tableStyleId>{2D5ABB26-0587-4C30-8999-92F81FD0307C}</a:tableStyleId>
              </a:tblPr>
              <a:tblGrid>
                <a:gridCol w="2977189">
                  <a:extLst>
                    <a:ext uri="{9D8B030D-6E8A-4147-A177-3AD203B41FA5}">
                      <a16:colId xmlns:a16="http://schemas.microsoft.com/office/drawing/2014/main" val="2868856792"/>
                    </a:ext>
                  </a:extLst>
                </a:gridCol>
                <a:gridCol w="2977189">
                  <a:extLst>
                    <a:ext uri="{9D8B030D-6E8A-4147-A177-3AD203B41FA5}">
                      <a16:colId xmlns:a16="http://schemas.microsoft.com/office/drawing/2014/main" val="1651142004"/>
                    </a:ext>
                  </a:extLst>
                </a:gridCol>
                <a:gridCol w="2977189">
                  <a:extLst>
                    <a:ext uri="{9D8B030D-6E8A-4147-A177-3AD203B41FA5}">
                      <a16:colId xmlns:a16="http://schemas.microsoft.com/office/drawing/2014/main" val="547597477"/>
                    </a:ext>
                  </a:extLst>
                </a:gridCol>
              </a:tblGrid>
              <a:tr h="0">
                <a:tc>
                  <a:txBody>
                    <a:bodyPr/>
                    <a:lstStyle/>
                    <a:p>
                      <a:endParaRPr lang="en-GB" sz="400" dirty="0">
                        <a:solidFill>
                          <a:srgbClr val="002060"/>
                        </a:solidFill>
                        <a:latin typeface="Verdana" panose="020B0604030504040204" pitchFamily="34" charset="0"/>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400" dirty="0">
                        <a:latin typeface="Verdana" panose="020B0604030504040204" pitchFamily="34" charset="0"/>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400" dirty="0">
                        <a:latin typeface="Verdana" panose="020B0604030504040204" pitchFamily="34" charset="0"/>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8336446"/>
                  </a:ext>
                </a:extLst>
              </a:tr>
              <a:tr h="360000">
                <a:tc gridSpan="2">
                  <a:txBody>
                    <a:bodyPr/>
                    <a:lstStyle/>
                    <a:p>
                      <a:pPr marL="0" indent="0">
                        <a:buFont typeface="+mj-lt"/>
                        <a:buNone/>
                      </a:pPr>
                      <a:r>
                        <a:rPr lang="en-GB" sz="1400" b="1" dirty="0">
                          <a:solidFill>
                            <a:srgbClr val="7030A0"/>
                          </a:solidFill>
                          <a:latin typeface="+mn-lt"/>
                          <a:ea typeface="Verdana" panose="020B0604030504040204" pitchFamily="34" charset="0"/>
                          <a:cs typeface="Arial" panose="020B0604020202020204" pitchFamily="34" charset="0"/>
                        </a:rPr>
                        <a:t>Note 20 – Officers’ Remuneration</a:t>
                      </a: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200" b="1" dirty="0">
                        <a:solidFill>
                          <a:srgbClr val="002060"/>
                        </a:solidFill>
                        <a:latin typeface="+mn-lt"/>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mj-lt"/>
                        <a:buNone/>
                      </a:pPr>
                      <a:endParaRPr lang="en-GB" sz="1400" b="1" dirty="0">
                        <a:solidFill>
                          <a:srgbClr val="002060"/>
                        </a:solidFill>
                        <a:latin typeface="+mn-lt"/>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1682969"/>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432513684"/>
              </p:ext>
            </p:extLst>
          </p:nvPr>
        </p:nvGraphicFramePr>
        <p:xfrm>
          <a:off x="538394" y="4719701"/>
          <a:ext cx="8594848" cy="976978"/>
        </p:xfrm>
        <a:graphic>
          <a:graphicData uri="http://schemas.openxmlformats.org/drawingml/2006/table">
            <a:tbl>
              <a:tblPr/>
              <a:tblGrid>
                <a:gridCol w="8594848">
                  <a:extLst>
                    <a:ext uri="{9D8B030D-6E8A-4147-A177-3AD203B41FA5}">
                      <a16:colId xmlns:a16="http://schemas.microsoft.com/office/drawing/2014/main" val="20000"/>
                    </a:ext>
                  </a:extLst>
                </a:gridCol>
              </a:tblGrid>
              <a:tr h="245458">
                <a:tc>
                  <a:txBody>
                    <a:bodyPr/>
                    <a:lstStyle/>
                    <a:p>
                      <a:pPr algn="l" fontAlgn="b"/>
                      <a:r>
                        <a:rPr lang="en-GB" sz="1200" b="0" i="0" u="none" strike="noStrike" dirty="0">
                          <a:solidFill>
                            <a:srgbClr val="000000"/>
                          </a:solidFill>
                          <a:effectLst/>
                          <a:latin typeface="+mn-lt"/>
                        </a:rPr>
                        <a:t>Note 1: Salary, Fees and allowances includes Rent Allowance, Housing Allowance and Compensatory Grant.</a:t>
                      </a:r>
                    </a:p>
                  </a:txBody>
                  <a:tcPr marL="0" marR="0" marT="0" marB="0" anchor="b">
                    <a:lnL>
                      <a:noFill/>
                    </a:lnL>
                    <a:lnR>
                      <a:noFill/>
                    </a:lnR>
                    <a:lnT>
                      <a:noFill/>
                    </a:lnT>
                    <a:lnB>
                      <a:noFill/>
                    </a:lnB>
                  </a:tcPr>
                </a:tc>
                <a:extLst>
                  <a:ext uri="{0D108BD9-81ED-4DB2-BD59-A6C34878D82A}">
                    <a16:rowId xmlns:a16="http://schemas.microsoft.com/office/drawing/2014/main" val="10000"/>
                  </a:ext>
                </a:extLst>
              </a:tr>
              <a:tr h="245458">
                <a:tc>
                  <a:txBody>
                    <a:bodyPr/>
                    <a:lstStyle/>
                    <a:p>
                      <a:pPr algn="l" fontAlgn="b"/>
                      <a:r>
                        <a:rPr lang="en-GB" sz="1200" b="0" i="0" u="none" strike="noStrike" dirty="0">
                          <a:solidFill>
                            <a:srgbClr val="000000"/>
                          </a:solidFill>
                          <a:effectLst/>
                          <a:latin typeface="+mn-lt"/>
                        </a:rPr>
                        <a:t>Note 2: Expenses Allowances include taxable expenses such as mileage, car allowances and medical expenses.</a:t>
                      </a:r>
                    </a:p>
                    <a:p>
                      <a:pPr algn="l" fontAlgn="b"/>
                      <a:r>
                        <a:rPr lang="en-GB" sz="1200" b="0" i="0" u="none" strike="noStrike" dirty="0">
                          <a:solidFill>
                            <a:srgbClr val="000000"/>
                          </a:solidFill>
                          <a:effectLst/>
                          <a:latin typeface="+mn-lt"/>
                        </a:rPr>
                        <a:t>Note 3: Temp ACC </a:t>
                      </a:r>
                      <a:r>
                        <a:rPr lang="en-GB" sz="1200" b="0" i="0" u="none" strike="noStrike" dirty="0" err="1">
                          <a:solidFill>
                            <a:srgbClr val="000000"/>
                          </a:solidFill>
                          <a:effectLst/>
                          <a:latin typeface="+mn-lt"/>
                        </a:rPr>
                        <a:t>wef</a:t>
                      </a:r>
                      <a:r>
                        <a:rPr lang="en-GB" sz="1200" b="0" i="0" u="none" strike="noStrike" dirty="0">
                          <a:solidFill>
                            <a:srgbClr val="000000"/>
                          </a:solidFill>
                          <a:effectLst/>
                          <a:latin typeface="+mn-lt"/>
                        </a:rPr>
                        <a:t> 27/07/21</a:t>
                      </a:r>
                    </a:p>
                    <a:p>
                      <a:pPr algn="l" fontAlgn="b"/>
                      <a:r>
                        <a:rPr lang="en-GB" sz="1200" b="0" i="0" u="none" strike="noStrike" dirty="0">
                          <a:solidFill>
                            <a:srgbClr val="000000"/>
                          </a:solidFill>
                          <a:effectLst/>
                          <a:latin typeface="+mn-lt"/>
                        </a:rPr>
                        <a:t>Note 4: Temp ACC left 15/09/21</a:t>
                      </a:r>
                    </a:p>
                    <a:p>
                      <a:pPr algn="l" fontAlgn="b"/>
                      <a:r>
                        <a:rPr lang="en-GB" sz="1200" b="0" i="0" u="none" strike="noStrike" dirty="0">
                          <a:solidFill>
                            <a:srgbClr val="000000"/>
                          </a:solidFill>
                          <a:effectLst/>
                          <a:latin typeface="+mn-lt"/>
                        </a:rPr>
                        <a:t>Note 5: </a:t>
                      </a:r>
                      <a:r>
                        <a:rPr lang="en-GB" sz="1200" b="0" i="0" u="none" strike="noStrike" kern="1200" dirty="0">
                          <a:solidFill>
                            <a:srgbClr val="000000"/>
                          </a:solidFill>
                          <a:effectLst/>
                          <a:latin typeface="+mn-lt"/>
                          <a:ea typeface="+mn-ea"/>
                          <a:cs typeface="+mn-cs"/>
                        </a:rPr>
                        <a:t>The CFO acted as joint CFO for the PCC and CC </a:t>
                      </a:r>
                      <a:r>
                        <a:rPr lang="en-GB" sz="1200" b="0" i="0" u="none" strike="noStrike" kern="1200" dirty="0" err="1">
                          <a:solidFill>
                            <a:srgbClr val="000000"/>
                          </a:solidFill>
                          <a:effectLst/>
                          <a:latin typeface="+mn-lt"/>
                          <a:ea typeface="+mn-ea"/>
                          <a:cs typeface="+mn-cs"/>
                        </a:rPr>
                        <a:t>wef</a:t>
                      </a:r>
                      <a:r>
                        <a:rPr lang="en-GB" sz="1200" b="0" i="0" u="none" strike="noStrike" kern="1200" dirty="0">
                          <a:solidFill>
                            <a:srgbClr val="000000"/>
                          </a:solidFill>
                          <a:effectLst/>
                          <a:latin typeface="+mn-lt"/>
                          <a:ea typeface="+mn-ea"/>
                          <a:cs typeface="+mn-cs"/>
                        </a:rPr>
                        <a:t> 21/12/21, total costs are shown here.</a:t>
                      </a:r>
                    </a:p>
                  </a:txBody>
                  <a:tcPr marL="0" marR="0" marT="0" marB="0" anchor="b">
                    <a:lnL>
                      <a:noFill/>
                    </a:lnL>
                    <a:lnR>
                      <a:noFill/>
                    </a:lnR>
                    <a:lnT>
                      <a:noFill/>
                    </a:lnT>
                    <a:lnB>
                      <a:noFill/>
                    </a:lnB>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38099674"/>
              </p:ext>
            </p:extLst>
          </p:nvPr>
        </p:nvGraphicFramePr>
        <p:xfrm>
          <a:off x="415535" y="1263864"/>
          <a:ext cx="8950106" cy="3151116"/>
        </p:xfrm>
        <a:graphic>
          <a:graphicData uri="http://schemas.openxmlformats.org/drawingml/2006/table">
            <a:tbl>
              <a:tblPr/>
              <a:tblGrid>
                <a:gridCol w="2890650">
                  <a:extLst>
                    <a:ext uri="{9D8B030D-6E8A-4147-A177-3AD203B41FA5}">
                      <a16:colId xmlns:a16="http://schemas.microsoft.com/office/drawing/2014/main" val="20000"/>
                    </a:ext>
                  </a:extLst>
                </a:gridCol>
                <a:gridCol w="598669">
                  <a:extLst>
                    <a:ext uri="{9D8B030D-6E8A-4147-A177-3AD203B41FA5}">
                      <a16:colId xmlns:a16="http://schemas.microsoft.com/office/drawing/2014/main" val="20001"/>
                    </a:ext>
                  </a:extLst>
                </a:gridCol>
                <a:gridCol w="967849">
                  <a:extLst>
                    <a:ext uri="{9D8B030D-6E8A-4147-A177-3AD203B41FA5}">
                      <a16:colId xmlns:a16="http://schemas.microsoft.com/office/drawing/2014/main" val="20002"/>
                    </a:ext>
                  </a:extLst>
                </a:gridCol>
                <a:gridCol w="679688">
                  <a:extLst>
                    <a:ext uri="{9D8B030D-6E8A-4147-A177-3AD203B41FA5}">
                      <a16:colId xmlns:a16="http://schemas.microsoft.com/office/drawing/2014/main" val="20003"/>
                    </a:ext>
                  </a:extLst>
                </a:gridCol>
                <a:gridCol w="976949">
                  <a:extLst>
                    <a:ext uri="{9D8B030D-6E8A-4147-A177-3AD203B41FA5}">
                      <a16:colId xmlns:a16="http://schemas.microsoft.com/office/drawing/2014/main" val="20004"/>
                    </a:ext>
                  </a:extLst>
                </a:gridCol>
                <a:gridCol w="887460">
                  <a:extLst>
                    <a:ext uri="{9D8B030D-6E8A-4147-A177-3AD203B41FA5}">
                      <a16:colId xmlns:a16="http://schemas.microsoft.com/office/drawing/2014/main" val="20005"/>
                    </a:ext>
                  </a:extLst>
                </a:gridCol>
                <a:gridCol w="1003407">
                  <a:extLst>
                    <a:ext uri="{9D8B030D-6E8A-4147-A177-3AD203B41FA5}">
                      <a16:colId xmlns:a16="http://schemas.microsoft.com/office/drawing/2014/main" val="20006"/>
                    </a:ext>
                  </a:extLst>
                </a:gridCol>
                <a:gridCol w="945434">
                  <a:extLst>
                    <a:ext uri="{9D8B030D-6E8A-4147-A177-3AD203B41FA5}">
                      <a16:colId xmlns:a16="http://schemas.microsoft.com/office/drawing/2014/main" val="20007"/>
                    </a:ext>
                  </a:extLst>
                </a:gridCol>
              </a:tblGrid>
              <a:tr h="332073">
                <a:tc gridSpan="8">
                  <a:txBody>
                    <a:bodyPr/>
                    <a:lstStyle/>
                    <a:p>
                      <a:pPr algn="ctr" fontAlgn="ctr"/>
                      <a:r>
                        <a:rPr lang="en-GB" sz="1200" b="1" i="0" u="none" strike="noStrike" dirty="0">
                          <a:solidFill>
                            <a:srgbClr val="FFFFFF"/>
                          </a:solidFill>
                          <a:effectLst/>
                          <a:latin typeface="+mn-lt"/>
                        </a:rPr>
                        <a:t>2021-22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574209">
                <a:tc>
                  <a:txBody>
                    <a:bodyPr/>
                    <a:lstStyle/>
                    <a:p>
                      <a:pPr algn="ctr" fontAlgn="ctr"/>
                      <a:r>
                        <a:rPr lang="en-GB" sz="1000" b="1" i="0" u="none" strike="noStrike" dirty="0">
                          <a:solidFill>
                            <a:schemeClr val="bg1"/>
                          </a:solidFill>
                          <a:effectLst/>
                          <a:latin typeface="Arial"/>
                        </a:rPr>
                        <a:t>Officers Remuneration 2021-22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7030A0"/>
                    </a:solidFill>
                  </a:tcPr>
                </a:tc>
                <a:tc>
                  <a:txBody>
                    <a:bodyPr/>
                    <a:lstStyle/>
                    <a:p>
                      <a:pPr algn="ctr" fontAlgn="t"/>
                      <a:r>
                        <a:rPr lang="en-GB" sz="1200" b="0" i="0" u="none" strike="noStrike" dirty="0">
                          <a:solidFill>
                            <a:schemeClr val="bg1"/>
                          </a:solidFill>
                          <a:effectLst/>
                          <a:latin typeface="+mn-lt"/>
                        </a:rPr>
                        <a:t>Note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7030A0"/>
                    </a:solidFill>
                  </a:tcPr>
                </a:tc>
                <a:tc>
                  <a:txBody>
                    <a:bodyPr/>
                    <a:lstStyle/>
                    <a:p>
                      <a:pPr algn="ctr" fontAlgn="t"/>
                      <a:r>
                        <a:rPr lang="en-GB" sz="1200" b="1" i="0" u="none" strike="noStrike" dirty="0">
                          <a:solidFill>
                            <a:schemeClr val="bg1"/>
                          </a:solidFill>
                          <a:effectLst/>
                          <a:latin typeface="+mn-lt"/>
                        </a:rPr>
                        <a:t>Salary, Fees &amp; Allowances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7030A0"/>
                    </a:solidFill>
                  </a:tcPr>
                </a:tc>
                <a:tc>
                  <a:txBody>
                    <a:bodyPr/>
                    <a:lstStyle/>
                    <a:p>
                      <a:pPr algn="ctr" fontAlgn="t"/>
                      <a:r>
                        <a:rPr lang="en-GB" sz="1200" b="1" i="0" u="none" strike="noStrike" dirty="0">
                          <a:solidFill>
                            <a:schemeClr val="bg1"/>
                          </a:solidFill>
                          <a:effectLst/>
                          <a:latin typeface="+mn-lt"/>
                        </a:rPr>
                        <a:t>Bonuses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7030A0"/>
                    </a:solidFill>
                  </a:tcPr>
                </a:tc>
                <a:tc>
                  <a:txBody>
                    <a:bodyPr/>
                    <a:lstStyle/>
                    <a:p>
                      <a:pPr algn="ctr" fontAlgn="t"/>
                      <a:r>
                        <a:rPr lang="en-GB" sz="1200" b="1" i="0" u="none" strike="noStrike" dirty="0">
                          <a:solidFill>
                            <a:schemeClr val="bg1"/>
                          </a:solidFill>
                          <a:effectLst/>
                          <a:latin typeface="+mn-lt"/>
                        </a:rPr>
                        <a:t>Expenses Allowances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7030A0"/>
                    </a:solidFill>
                  </a:tcPr>
                </a:tc>
                <a:tc>
                  <a:txBody>
                    <a:bodyPr/>
                    <a:lstStyle/>
                    <a:p>
                      <a:pPr algn="ctr" fontAlgn="t"/>
                      <a:r>
                        <a:rPr lang="en-GB" sz="1200" b="1" i="0" u="none" strike="noStrike" dirty="0">
                          <a:solidFill>
                            <a:schemeClr val="bg1"/>
                          </a:solidFill>
                          <a:effectLst/>
                          <a:latin typeface="+mn-lt"/>
                        </a:rPr>
                        <a:t>Comp for Loss of Office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7030A0"/>
                    </a:solidFill>
                  </a:tcPr>
                </a:tc>
                <a:tc>
                  <a:txBody>
                    <a:bodyPr/>
                    <a:lstStyle/>
                    <a:p>
                      <a:pPr algn="ctr" fontAlgn="t"/>
                      <a:r>
                        <a:rPr lang="en-GB" sz="1200" b="1" i="0" u="none" strike="noStrike" dirty="0">
                          <a:solidFill>
                            <a:schemeClr val="bg1"/>
                          </a:solidFill>
                          <a:effectLst/>
                          <a:latin typeface="+mn-lt"/>
                        </a:rPr>
                        <a:t>Pension Contribution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7030A0"/>
                    </a:solidFill>
                  </a:tcPr>
                </a:tc>
                <a:tc>
                  <a:txBody>
                    <a:bodyPr/>
                    <a:lstStyle/>
                    <a:p>
                      <a:pPr algn="ctr" fontAlgn="t"/>
                      <a:r>
                        <a:rPr lang="en-GB" sz="1200" b="1" i="0" u="none" strike="noStrike" dirty="0">
                          <a:solidFill>
                            <a:schemeClr val="bg1"/>
                          </a:solidFill>
                          <a:effectLst/>
                          <a:latin typeface="+mn-lt"/>
                        </a:rPr>
                        <a:t>Total</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7030A0"/>
                    </a:solidFill>
                  </a:tcPr>
                </a:tc>
                <a:extLst>
                  <a:ext uri="{0D108BD9-81ED-4DB2-BD59-A6C34878D82A}">
                    <a16:rowId xmlns:a16="http://schemas.microsoft.com/office/drawing/2014/main" val="10001"/>
                  </a:ext>
                </a:extLst>
              </a:tr>
              <a:tr h="220404">
                <a:tc>
                  <a:txBody>
                    <a:bodyPr/>
                    <a:lstStyle/>
                    <a:p>
                      <a:pPr algn="ctr" fontAlgn="ctr"/>
                      <a:r>
                        <a:rPr lang="en-GB" sz="1000" b="1" i="0" u="none" strike="noStrike" dirty="0">
                          <a:solidFill>
                            <a:schemeClr val="bg1"/>
                          </a:solidFill>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7030A0"/>
                    </a:solidFill>
                  </a:tcPr>
                </a:tc>
                <a:tc>
                  <a:txBody>
                    <a:bodyPr/>
                    <a:lstStyle/>
                    <a:p>
                      <a:pPr algn="ctr" fontAlgn="ctr"/>
                      <a:r>
                        <a:rPr lang="en-GB" sz="1200" b="0" i="0" u="none" strike="noStrike" dirty="0">
                          <a:solidFill>
                            <a:schemeClr val="bg1"/>
                          </a:solidFill>
                          <a:effectLst/>
                          <a:latin typeface="+mn-lt"/>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7030A0"/>
                    </a:solidFill>
                  </a:tcPr>
                </a:tc>
                <a:tc>
                  <a:txBody>
                    <a:bodyPr/>
                    <a:lstStyle/>
                    <a:p>
                      <a:pPr algn="ctr" fontAlgn="ctr"/>
                      <a:r>
                        <a:rPr lang="en-GB" sz="1200" b="1" i="0" u="none" strike="noStrike" dirty="0">
                          <a:solidFill>
                            <a:schemeClr val="bg1"/>
                          </a:solidFill>
                          <a:effectLst/>
                          <a:latin typeface="+mn-lt"/>
                        </a:rPr>
                        <a:t>(Note 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7030A0"/>
                    </a:solidFill>
                  </a:tcPr>
                </a:tc>
                <a:tc>
                  <a:txBody>
                    <a:bodyPr/>
                    <a:lstStyle/>
                    <a:p>
                      <a:pPr algn="ctr" fontAlgn="ctr"/>
                      <a:r>
                        <a:rPr lang="en-GB" sz="1200" b="1" i="0" u="none" strike="noStrike" dirty="0">
                          <a:solidFill>
                            <a:schemeClr val="bg1"/>
                          </a:solidFill>
                          <a:effectLst/>
                          <a:latin typeface="+mn-lt"/>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7030A0"/>
                    </a:solidFill>
                  </a:tcPr>
                </a:tc>
                <a:tc>
                  <a:txBody>
                    <a:bodyPr/>
                    <a:lstStyle/>
                    <a:p>
                      <a:pPr algn="ctr" fontAlgn="ctr"/>
                      <a:r>
                        <a:rPr lang="en-GB" sz="1200" b="1" i="0" u="none" strike="noStrike" dirty="0">
                          <a:solidFill>
                            <a:schemeClr val="bg1"/>
                          </a:solidFill>
                          <a:effectLst/>
                          <a:latin typeface="+mn-lt"/>
                        </a:rPr>
                        <a:t>(Note 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7030A0"/>
                    </a:solidFill>
                  </a:tcPr>
                </a:tc>
                <a:tc>
                  <a:txBody>
                    <a:bodyPr/>
                    <a:lstStyle/>
                    <a:p>
                      <a:pPr algn="ctr" fontAlgn="ctr"/>
                      <a:r>
                        <a:rPr lang="en-GB" sz="1200" b="1" i="0" u="none" strike="noStrike" dirty="0">
                          <a:solidFill>
                            <a:schemeClr val="bg1"/>
                          </a:solidFill>
                          <a:effectLst/>
                          <a:latin typeface="+mn-lt"/>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7030A0"/>
                    </a:solidFill>
                  </a:tcPr>
                </a:tc>
                <a:tc>
                  <a:txBody>
                    <a:bodyPr/>
                    <a:lstStyle/>
                    <a:p>
                      <a:pPr algn="ctr" fontAlgn="ctr"/>
                      <a:r>
                        <a:rPr lang="en-GB" sz="1200" b="1" i="0" u="none" strike="noStrike" dirty="0">
                          <a:solidFill>
                            <a:schemeClr val="bg1"/>
                          </a:solidFill>
                          <a:effectLst/>
                          <a:latin typeface="+mn-lt"/>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7030A0"/>
                    </a:solidFill>
                  </a:tcPr>
                </a:tc>
                <a:tc>
                  <a:txBody>
                    <a:bodyPr/>
                    <a:lstStyle/>
                    <a:p>
                      <a:pPr algn="ctr" fontAlgn="ctr"/>
                      <a:r>
                        <a:rPr lang="en-GB" sz="1200" b="1" i="0" u="none" strike="noStrike" dirty="0">
                          <a:solidFill>
                            <a:schemeClr val="bg1"/>
                          </a:solidFill>
                          <a:effectLst/>
                          <a:latin typeface="+mn-lt"/>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7030A0"/>
                    </a:solidFill>
                  </a:tcPr>
                </a:tc>
                <a:extLst>
                  <a:ext uri="{0D108BD9-81ED-4DB2-BD59-A6C34878D82A}">
                    <a16:rowId xmlns:a16="http://schemas.microsoft.com/office/drawing/2014/main" val="10002"/>
                  </a:ext>
                </a:extLst>
              </a:tr>
              <a:tr h="191403">
                <a:tc>
                  <a:txBody>
                    <a:bodyPr/>
                    <a:lstStyle/>
                    <a:p>
                      <a:pPr algn="ctr" fontAlgn="ctr"/>
                      <a:r>
                        <a:rPr lang="en-GB" sz="1000" b="1" i="0" u="none" strike="noStrike" dirty="0">
                          <a:solidFill>
                            <a:schemeClr val="bg1"/>
                          </a:solidFill>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030A0"/>
                    </a:solidFill>
                  </a:tcPr>
                </a:tc>
                <a:tc>
                  <a:txBody>
                    <a:bodyPr/>
                    <a:lstStyle/>
                    <a:p>
                      <a:pPr algn="ctr" fontAlgn="t"/>
                      <a:r>
                        <a:rPr lang="en-GB" sz="1200" b="0" i="0" u="none" strike="noStrike" dirty="0">
                          <a:solidFill>
                            <a:schemeClr val="bg1"/>
                          </a:solidFill>
                          <a:effectLst/>
                          <a:latin typeface="+mn-lt"/>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030A0"/>
                    </a:solidFill>
                  </a:tcPr>
                </a:tc>
                <a:tc>
                  <a:txBody>
                    <a:bodyPr/>
                    <a:lstStyle/>
                    <a:p>
                      <a:pPr algn="ctr" fontAlgn="t"/>
                      <a:r>
                        <a:rPr lang="en-GB" sz="1200" b="1" i="0" u="none" strike="noStrike" dirty="0">
                          <a:solidFill>
                            <a:schemeClr val="bg1"/>
                          </a:solidFill>
                          <a:effectLst/>
                          <a:latin typeface="+mn-lt"/>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030A0"/>
                    </a:solidFill>
                  </a:tcPr>
                </a:tc>
                <a:tc>
                  <a:txBody>
                    <a:bodyPr/>
                    <a:lstStyle/>
                    <a:p>
                      <a:pPr algn="ctr" fontAlgn="t"/>
                      <a:r>
                        <a:rPr lang="en-GB" sz="1200" b="1" i="0" u="none" strike="noStrike" dirty="0">
                          <a:solidFill>
                            <a:schemeClr val="bg1"/>
                          </a:solidFill>
                          <a:effectLst/>
                          <a:latin typeface="+mn-lt"/>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030A0"/>
                    </a:solidFill>
                  </a:tcPr>
                </a:tc>
                <a:tc>
                  <a:txBody>
                    <a:bodyPr/>
                    <a:lstStyle/>
                    <a:p>
                      <a:pPr algn="ctr" fontAlgn="t"/>
                      <a:r>
                        <a:rPr lang="en-GB" sz="1200" b="1" i="0" u="none" strike="noStrike" dirty="0">
                          <a:solidFill>
                            <a:schemeClr val="bg1"/>
                          </a:solidFill>
                          <a:effectLst/>
                          <a:latin typeface="+mn-lt"/>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030A0"/>
                    </a:solidFill>
                  </a:tcPr>
                </a:tc>
                <a:tc>
                  <a:txBody>
                    <a:bodyPr/>
                    <a:lstStyle/>
                    <a:p>
                      <a:pPr algn="ctr" fontAlgn="t"/>
                      <a:r>
                        <a:rPr lang="en-GB" sz="1200" b="1" i="0" u="none" strike="noStrike" dirty="0">
                          <a:solidFill>
                            <a:schemeClr val="bg1"/>
                          </a:solidFill>
                          <a:effectLst/>
                          <a:latin typeface="+mn-lt"/>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030A0"/>
                    </a:solidFill>
                  </a:tcPr>
                </a:tc>
                <a:tc>
                  <a:txBody>
                    <a:bodyPr/>
                    <a:lstStyle/>
                    <a:p>
                      <a:pPr algn="ctr" fontAlgn="t"/>
                      <a:r>
                        <a:rPr lang="en-GB" sz="1200" b="1" i="0" u="none" strike="noStrike" dirty="0">
                          <a:solidFill>
                            <a:schemeClr val="bg1"/>
                          </a:solidFill>
                          <a:effectLst/>
                          <a:latin typeface="+mn-lt"/>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030A0"/>
                    </a:solidFill>
                  </a:tcPr>
                </a:tc>
                <a:tc>
                  <a:txBody>
                    <a:bodyPr/>
                    <a:lstStyle/>
                    <a:p>
                      <a:pPr algn="ctr" fontAlgn="t"/>
                      <a:r>
                        <a:rPr lang="en-GB" sz="1200" b="1" i="0" u="none" strike="noStrike" dirty="0">
                          <a:solidFill>
                            <a:schemeClr val="bg1"/>
                          </a:solidFill>
                          <a:effectLst/>
                          <a:latin typeface="+mn-lt"/>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0003"/>
                  </a:ext>
                </a:extLst>
              </a:tr>
              <a:tr h="261861">
                <a:tc>
                  <a:txBody>
                    <a:bodyPr/>
                    <a:lstStyle/>
                    <a:p>
                      <a:pPr algn="l" fontAlgn="ctr"/>
                      <a:r>
                        <a:rPr lang="en-GB" sz="1000" b="0" i="0" u="none" strike="noStrike" dirty="0">
                          <a:solidFill>
                            <a:srgbClr val="000000"/>
                          </a:solidFill>
                          <a:effectLst/>
                          <a:latin typeface="Arial"/>
                        </a:rPr>
                        <a:t>  Chief Constable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66FF"/>
                    </a:solidFill>
                  </a:tcPr>
                </a:tc>
                <a:tc>
                  <a:txBody>
                    <a:bodyPr/>
                    <a:lstStyle/>
                    <a:p>
                      <a:pPr algn="r" fontAlgn="ctr"/>
                      <a:r>
                        <a:rPr lang="en-GB" sz="1200" b="0" i="0" u="none" strike="noStrike" dirty="0">
                          <a:solidFill>
                            <a:srgbClr val="000000"/>
                          </a:solidFill>
                          <a:effectLst/>
                          <a:latin typeface="+mn-lt"/>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66FF"/>
                    </a:solidFill>
                  </a:tcPr>
                </a:tc>
                <a:tc>
                  <a:txBody>
                    <a:bodyPr/>
                    <a:lstStyle/>
                    <a:p>
                      <a:pPr algn="r" fontAlgn="ctr"/>
                      <a:r>
                        <a:rPr lang="en-GB" sz="1200" b="0" i="0" u="none" strike="noStrike" dirty="0">
                          <a:solidFill>
                            <a:srgbClr val="000000"/>
                          </a:solidFill>
                          <a:effectLst/>
                          <a:latin typeface="+mn-lt"/>
                        </a:rPr>
                        <a:t>180,215</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66FF"/>
                    </a:solidFill>
                  </a:tcPr>
                </a:tc>
                <a:tc>
                  <a:txBody>
                    <a:bodyPr/>
                    <a:lstStyle/>
                    <a:p>
                      <a:pPr algn="r" fontAlgn="ctr"/>
                      <a:r>
                        <a:rPr lang="en-GB" sz="1200" b="0" i="0" u="none" strike="noStrike" dirty="0">
                          <a:solidFill>
                            <a:srgbClr val="000000"/>
                          </a:solidFill>
                          <a:effectLst/>
                          <a:latin typeface="+mn-lt"/>
                        </a:rPr>
                        <a:t>-</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66FF"/>
                    </a:solidFill>
                  </a:tcPr>
                </a:tc>
                <a:tc>
                  <a:txBody>
                    <a:bodyPr/>
                    <a:lstStyle/>
                    <a:p>
                      <a:pPr algn="r" fontAlgn="ctr"/>
                      <a:r>
                        <a:rPr lang="en-GB" sz="1200" b="0" i="0" u="none" strike="noStrike" dirty="0">
                          <a:solidFill>
                            <a:srgbClr val="000000"/>
                          </a:solidFill>
                          <a:effectLst/>
                          <a:latin typeface="+mn-lt"/>
                        </a:rPr>
                        <a:t>10,036</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66FF"/>
                    </a:solidFill>
                  </a:tcPr>
                </a:tc>
                <a:tc>
                  <a:txBody>
                    <a:bodyPr/>
                    <a:lstStyle/>
                    <a:p>
                      <a:pPr algn="r" fontAlgn="ctr"/>
                      <a:r>
                        <a:rPr lang="en-GB" sz="1200" b="0" i="0" u="none" strike="noStrike" dirty="0">
                          <a:solidFill>
                            <a:srgbClr val="000000"/>
                          </a:solidFill>
                          <a:effectLst/>
                          <a:latin typeface="+mn-lt"/>
                        </a:rPr>
                        <a:t>-</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66FF"/>
                    </a:solidFill>
                  </a:tcPr>
                </a:tc>
                <a:tc>
                  <a:txBody>
                    <a:bodyPr/>
                    <a:lstStyle/>
                    <a:p>
                      <a:pPr algn="r" fontAlgn="ctr"/>
                      <a:r>
                        <a:rPr lang="en-GB" sz="1200" b="0" i="0" u="none" strike="noStrike" dirty="0">
                          <a:solidFill>
                            <a:srgbClr val="000000"/>
                          </a:solidFill>
                          <a:effectLst/>
                          <a:latin typeface="+mn-lt"/>
                        </a:rPr>
                        <a:t>54,593</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66FF"/>
                    </a:solidFill>
                  </a:tcPr>
                </a:tc>
                <a:tc>
                  <a:txBody>
                    <a:bodyPr/>
                    <a:lstStyle/>
                    <a:p>
                      <a:pPr algn="r" fontAlgn="ctr"/>
                      <a:r>
                        <a:rPr lang="en-GB" sz="1200" b="1" i="0" u="none" strike="noStrike" dirty="0">
                          <a:solidFill>
                            <a:srgbClr val="000000"/>
                          </a:solidFill>
                          <a:effectLst/>
                          <a:latin typeface="+mn-lt"/>
                        </a:rPr>
                        <a:t>244,844</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66FF"/>
                    </a:solidFill>
                  </a:tcPr>
                </a:tc>
                <a:extLst>
                  <a:ext uri="{0D108BD9-81ED-4DB2-BD59-A6C34878D82A}">
                    <a16:rowId xmlns:a16="http://schemas.microsoft.com/office/drawing/2014/main" val="10004"/>
                  </a:ext>
                </a:extLst>
              </a:tr>
              <a:tr h="261861">
                <a:tc>
                  <a:txBody>
                    <a:bodyPr/>
                    <a:lstStyle/>
                    <a:p>
                      <a:pPr algn="l" fontAlgn="ctr"/>
                      <a:r>
                        <a:rPr lang="en-GB" sz="1000" b="0" i="0" u="none" strike="noStrike" dirty="0">
                          <a:solidFill>
                            <a:srgbClr val="000000"/>
                          </a:solidFill>
                          <a:effectLst/>
                          <a:latin typeface="Arial"/>
                        </a:rPr>
                        <a:t>  Deputy Chief Constable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ctr" fontAlgn="ctr"/>
                      <a:r>
                        <a:rPr lang="en-GB" sz="1200" b="0" i="0" u="none" strike="noStrike" dirty="0">
                          <a:solidFill>
                            <a:srgbClr val="000000"/>
                          </a:solidFill>
                          <a:effectLst/>
                          <a:latin typeface="+mn-lt"/>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r" fontAlgn="ctr"/>
                      <a:r>
                        <a:rPr lang="en-GB" sz="1200" b="0" i="0" u="none" strike="noStrike" dirty="0">
                          <a:solidFill>
                            <a:srgbClr val="000000"/>
                          </a:solidFill>
                          <a:effectLst/>
                          <a:latin typeface="+mn-lt"/>
                        </a:rPr>
                        <a:t>132,081</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r" fontAlgn="ctr"/>
                      <a:r>
                        <a:rPr lang="en-GB" sz="1200" b="0" i="0" u="none" strike="noStrike" dirty="0">
                          <a:solidFill>
                            <a:srgbClr val="000000"/>
                          </a:solidFill>
                          <a:effectLst/>
                          <a:latin typeface="+mn-lt"/>
                        </a:rPr>
                        <a:t>-</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r" fontAlgn="ctr"/>
                      <a:r>
                        <a:rPr lang="en-GB" sz="1200" b="0" i="0" u="none" strike="noStrike" dirty="0">
                          <a:solidFill>
                            <a:srgbClr val="000000"/>
                          </a:solidFill>
                          <a:effectLst/>
                          <a:latin typeface="+mn-lt"/>
                        </a:rPr>
                        <a:t>8,081</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r" fontAlgn="ctr"/>
                      <a:r>
                        <a:rPr lang="en-GB" sz="1200" b="0" i="0" u="none" strike="noStrike" dirty="0">
                          <a:solidFill>
                            <a:srgbClr val="000000"/>
                          </a:solidFill>
                          <a:effectLst/>
                          <a:latin typeface="+mn-lt"/>
                        </a:rPr>
                        <a:t>-</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mn-lt"/>
                        </a:rPr>
                        <a:t>-</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r" fontAlgn="ctr"/>
                      <a:r>
                        <a:rPr lang="en-GB" sz="1200" b="1" i="0" u="none" strike="noStrike" dirty="0">
                          <a:solidFill>
                            <a:srgbClr val="000000"/>
                          </a:solidFill>
                          <a:effectLst/>
                          <a:latin typeface="+mn-lt"/>
                        </a:rPr>
                        <a:t>140,162</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10005"/>
                  </a:ext>
                </a:extLst>
              </a:tr>
              <a:tr h="261861">
                <a:tc>
                  <a:txBody>
                    <a:bodyPr/>
                    <a:lstStyle/>
                    <a:p>
                      <a:pPr algn="l" fontAlgn="ctr"/>
                      <a:r>
                        <a:rPr lang="en-GB" sz="1000" b="0" i="0" u="none" strike="noStrike" dirty="0">
                          <a:solidFill>
                            <a:srgbClr val="000000"/>
                          </a:solidFill>
                          <a:effectLst/>
                          <a:latin typeface="Arial"/>
                        </a:rPr>
                        <a:t>  Assistant Chief Constable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ctr" fontAlgn="ctr"/>
                      <a:endParaRPr lang="en-GB" sz="12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r" fontAlgn="ctr"/>
                      <a:r>
                        <a:rPr lang="en-GB" sz="1200" b="0" i="0" u="none" strike="noStrike" dirty="0">
                          <a:solidFill>
                            <a:srgbClr val="000000"/>
                          </a:solidFill>
                          <a:effectLst/>
                          <a:latin typeface="+mn-lt"/>
                        </a:rPr>
                        <a:t>119,220</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r" fontAlgn="ctr"/>
                      <a:r>
                        <a:rPr lang="en-GB" sz="1200" b="0" i="0" u="none" strike="noStrike" dirty="0">
                          <a:solidFill>
                            <a:srgbClr val="000000"/>
                          </a:solidFill>
                          <a:effectLst/>
                          <a:latin typeface="+mn-lt"/>
                        </a:rPr>
                        <a:t>-</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r" fontAlgn="ctr"/>
                      <a:r>
                        <a:rPr lang="en-GB" sz="1200" b="0" i="0" u="none" strike="noStrike" dirty="0">
                          <a:solidFill>
                            <a:srgbClr val="000000"/>
                          </a:solidFill>
                          <a:effectLst/>
                          <a:latin typeface="+mn-lt"/>
                        </a:rPr>
                        <a:t>6,864</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r" fontAlgn="ctr"/>
                      <a:r>
                        <a:rPr lang="en-GB" sz="1200" b="0" i="0" u="none" strike="noStrike" dirty="0">
                          <a:solidFill>
                            <a:srgbClr val="000000"/>
                          </a:solidFill>
                          <a:effectLst/>
                          <a:latin typeface="+mn-lt"/>
                        </a:rPr>
                        <a:t>-</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mn-lt"/>
                        </a:rPr>
                        <a:t>36,958</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r" fontAlgn="ctr"/>
                      <a:r>
                        <a:rPr lang="en-GB" sz="1200" b="1" i="0" u="none" strike="noStrike" dirty="0">
                          <a:solidFill>
                            <a:srgbClr val="000000"/>
                          </a:solidFill>
                          <a:effectLst/>
                          <a:latin typeface="+mn-lt"/>
                        </a:rPr>
                        <a:t>163,042</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1263298461"/>
                  </a:ext>
                </a:extLst>
              </a:tr>
              <a:tr h="261861">
                <a:tc>
                  <a:txBody>
                    <a:bodyPr/>
                    <a:lstStyle/>
                    <a:p>
                      <a:pPr algn="l" fontAlgn="ctr"/>
                      <a:r>
                        <a:rPr lang="en-GB" sz="1000" b="0" i="0" u="none" strike="noStrike" dirty="0">
                          <a:solidFill>
                            <a:srgbClr val="000000"/>
                          </a:solidFill>
                          <a:effectLst/>
                          <a:latin typeface="Arial"/>
                        </a:rPr>
                        <a:t>  Assistant Chief Constable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ctr" fontAlgn="ctr"/>
                      <a:r>
                        <a:rPr lang="en-GB" sz="1200" b="0" i="0" u="none" strike="noStrike" dirty="0">
                          <a:solidFill>
                            <a:srgbClr val="000000"/>
                          </a:solidFill>
                          <a:effectLst/>
                          <a:latin typeface="+mn-lt"/>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r" fontAlgn="ctr"/>
                      <a:r>
                        <a:rPr lang="en-GB" sz="1200" b="0" i="0" u="none" strike="noStrike" dirty="0">
                          <a:solidFill>
                            <a:srgbClr val="000000"/>
                          </a:solidFill>
                          <a:effectLst/>
                          <a:latin typeface="+mn-lt"/>
                        </a:rPr>
                        <a:t>102,052</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r" fontAlgn="ctr"/>
                      <a:r>
                        <a:rPr lang="en-GB" sz="1200" b="0" i="0" u="none" strike="noStrike" dirty="0">
                          <a:solidFill>
                            <a:srgbClr val="000000"/>
                          </a:solidFill>
                          <a:effectLst/>
                          <a:latin typeface="+mn-lt"/>
                        </a:rPr>
                        <a:t>400</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r" fontAlgn="ctr"/>
                      <a:r>
                        <a:rPr lang="en-GB" sz="1200" b="0" i="0" u="none" strike="noStrike" dirty="0">
                          <a:solidFill>
                            <a:srgbClr val="000000"/>
                          </a:solidFill>
                          <a:effectLst/>
                          <a:latin typeface="+mn-lt"/>
                        </a:rPr>
                        <a:t>4,764</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r" fontAlgn="ctr"/>
                      <a:r>
                        <a:rPr lang="en-GB" sz="1200" b="0" i="0" u="none" strike="noStrike" dirty="0">
                          <a:solidFill>
                            <a:srgbClr val="000000"/>
                          </a:solidFill>
                          <a:effectLst/>
                          <a:latin typeface="+mn-lt"/>
                        </a:rPr>
                        <a:t>-</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mn-lt"/>
                        </a:rPr>
                        <a:t>28,442</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r" fontAlgn="ctr"/>
                      <a:r>
                        <a:rPr lang="en-GB" sz="1200" b="1" i="0" u="none" strike="noStrike" dirty="0">
                          <a:solidFill>
                            <a:srgbClr val="000000"/>
                          </a:solidFill>
                          <a:effectLst/>
                          <a:latin typeface="+mn-lt"/>
                        </a:rPr>
                        <a:t>135,658</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10006"/>
                  </a:ext>
                </a:extLst>
              </a:tr>
              <a:tr h="261861">
                <a:tc>
                  <a:txBody>
                    <a:bodyPr/>
                    <a:lstStyle/>
                    <a:p>
                      <a:pPr algn="l" fontAlgn="ctr"/>
                      <a:r>
                        <a:rPr lang="en-GB" sz="1000" b="0" i="0" u="none" strike="noStrike" dirty="0">
                          <a:solidFill>
                            <a:srgbClr val="000000"/>
                          </a:solidFill>
                          <a:effectLst/>
                          <a:latin typeface="Arial"/>
                        </a:rPr>
                        <a:t>  Temporary Assistant Chief Constable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ctr" fontAlgn="ctr"/>
                      <a:r>
                        <a:rPr lang="en-GB" sz="1200" b="0" i="0" u="none" strike="noStrike" dirty="0">
                          <a:solidFill>
                            <a:srgbClr val="000000"/>
                          </a:solidFill>
                          <a:effectLst/>
                          <a:latin typeface="+mn-lt"/>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r" fontAlgn="ctr"/>
                      <a:r>
                        <a:rPr lang="en-GB" sz="1200" b="0" i="0" u="none" strike="noStrike" dirty="0">
                          <a:solidFill>
                            <a:srgbClr val="000000"/>
                          </a:solidFill>
                          <a:effectLst/>
                          <a:latin typeface="+mn-lt"/>
                        </a:rPr>
                        <a:t>47,303</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r" fontAlgn="ctr"/>
                      <a:r>
                        <a:rPr lang="en-GB" sz="1200" b="0" i="0" u="none" strike="noStrike" dirty="0">
                          <a:solidFill>
                            <a:srgbClr val="000000"/>
                          </a:solidFill>
                          <a:effectLst/>
                          <a:latin typeface="+mn-lt"/>
                        </a:rPr>
                        <a:t>1,154</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r" fontAlgn="ctr"/>
                      <a:r>
                        <a:rPr lang="en-GB" sz="1200" b="0" i="0" u="none" strike="noStrike" dirty="0">
                          <a:solidFill>
                            <a:srgbClr val="000000"/>
                          </a:solidFill>
                          <a:effectLst/>
                          <a:latin typeface="+mn-lt"/>
                        </a:rPr>
                        <a:t>2,963</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r" fontAlgn="ctr"/>
                      <a:r>
                        <a:rPr lang="en-GB" sz="1200" b="0" i="0" u="none" strike="noStrike" dirty="0">
                          <a:solidFill>
                            <a:srgbClr val="000000"/>
                          </a:solidFill>
                          <a:effectLst/>
                          <a:latin typeface="+mn-lt"/>
                        </a:rPr>
                        <a:t>-</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mn-lt"/>
                        </a:rPr>
                        <a:t>13,036</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r" fontAlgn="ctr"/>
                      <a:r>
                        <a:rPr lang="en-GB" sz="1200" b="1" i="0" u="none" strike="noStrike" dirty="0">
                          <a:solidFill>
                            <a:srgbClr val="000000"/>
                          </a:solidFill>
                          <a:effectLst/>
                          <a:latin typeface="+mn-lt"/>
                        </a:rPr>
                        <a:t>64,456</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10007"/>
                  </a:ext>
                </a:extLst>
              </a:tr>
              <a:tr h="261861">
                <a:tc>
                  <a:txBody>
                    <a:bodyPr/>
                    <a:lstStyle/>
                    <a:p>
                      <a:pPr algn="l" fontAlgn="ctr"/>
                      <a:r>
                        <a:rPr lang="en-GB" sz="1000" b="0" i="0" u="none" strike="noStrike" dirty="0">
                          <a:solidFill>
                            <a:srgbClr val="000000"/>
                          </a:solidFill>
                          <a:effectLst/>
                          <a:latin typeface="Arial"/>
                        </a:rPr>
                        <a:t>  Chief Finance Officer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66FF"/>
                    </a:solidFill>
                  </a:tcPr>
                </a:tc>
                <a:tc>
                  <a:txBody>
                    <a:bodyPr/>
                    <a:lstStyle/>
                    <a:p>
                      <a:pPr algn="ctr" fontAlgn="ctr"/>
                      <a:r>
                        <a:rPr lang="en-GB" sz="1200" b="0" i="0" u="none" strike="noStrike" dirty="0">
                          <a:solidFill>
                            <a:srgbClr val="000000"/>
                          </a:solidFill>
                          <a:effectLst/>
                          <a:latin typeface="+mn-lt"/>
                        </a:rPr>
                        <a:t> 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66FF"/>
                    </a:solidFill>
                  </a:tcPr>
                </a:tc>
                <a:tc>
                  <a:txBody>
                    <a:bodyPr/>
                    <a:lstStyle/>
                    <a:p>
                      <a:pPr algn="r" fontAlgn="ctr"/>
                      <a:r>
                        <a:rPr lang="en-GB" sz="1200" b="0" i="0" u="none" strike="noStrike" dirty="0">
                          <a:solidFill>
                            <a:srgbClr val="000000"/>
                          </a:solidFill>
                          <a:effectLst/>
                          <a:latin typeface="+mn-lt"/>
                        </a:rPr>
                        <a:t>83,333</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66FF"/>
                    </a:solidFill>
                  </a:tcPr>
                </a:tc>
                <a:tc>
                  <a:txBody>
                    <a:bodyPr/>
                    <a:lstStyle/>
                    <a:p>
                      <a:pPr algn="r" fontAlgn="ctr"/>
                      <a:r>
                        <a:rPr lang="en-GB" sz="1200" b="0" i="0" u="none" strike="noStrike" dirty="0">
                          <a:solidFill>
                            <a:srgbClr val="000000"/>
                          </a:solidFill>
                          <a:effectLst/>
                          <a:latin typeface="+mn-lt"/>
                        </a:rPr>
                        <a:t>-</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66FF"/>
                    </a:solidFill>
                  </a:tcPr>
                </a:tc>
                <a:tc>
                  <a:txBody>
                    <a:bodyPr/>
                    <a:lstStyle/>
                    <a:p>
                      <a:pPr algn="r" fontAlgn="ctr"/>
                      <a:r>
                        <a:rPr lang="en-GB" sz="1200" b="0" i="0" u="none" strike="noStrike" dirty="0">
                          <a:solidFill>
                            <a:srgbClr val="000000"/>
                          </a:solidFill>
                          <a:effectLst/>
                          <a:latin typeface="+mn-lt"/>
                        </a:rPr>
                        <a:t>402</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66FF"/>
                    </a:solidFill>
                  </a:tcPr>
                </a:tc>
                <a:tc>
                  <a:txBody>
                    <a:bodyPr/>
                    <a:lstStyle/>
                    <a:p>
                      <a:pPr algn="r" fontAlgn="ctr"/>
                      <a:r>
                        <a:rPr lang="en-GB" sz="1200" b="0" i="0" u="none" strike="noStrike" dirty="0">
                          <a:solidFill>
                            <a:srgbClr val="000000"/>
                          </a:solidFill>
                          <a:effectLst/>
                          <a:latin typeface="+mn-lt"/>
                        </a:rPr>
                        <a:t>-</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66FF"/>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mn-lt"/>
                        </a:rPr>
                        <a:t>13,750</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66FF"/>
                    </a:solidFill>
                  </a:tcPr>
                </a:tc>
                <a:tc>
                  <a:txBody>
                    <a:bodyPr/>
                    <a:lstStyle/>
                    <a:p>
                      <a:pPr algn="r" fontAlgn="ctr"/>
                      <a:r>
                        <a:rPr lang="en-GB" sz="1200" b="1" i="0" u="none" strike="noStrike" dirty="0">
                          <a:solidFill>
                            <a:srgbClr val="000000"/>
                          </a:solidFill>
                          <a:effectLst/>
                          <a:latin typeface="+mn-lt"/>
                        </a:rPr>
                        <a:t>97,485</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66FF"/>
                    </a:solidFill>
                  </a:tcPr>
                </a:tc>
                <a:extLst>
                  <a:ext uri="{0D108BD9-81ED-4DB2-BD59-A6C34878D82A}">
                    <a16:rowId xmlns:a16="http://schemas.microsoft.com/office/drawing/2014/main" val="10008"/>
                  </a:ext>
                </a:extLst>
              </a:tr>
              <a:tr h="261861">
                <a:tc>
                  <a:txBody>
                    <a:bodyPr/>
                    <a:lstStyle/>
                    <a:p>
                      <a:pPr algn="l" fontAlgn="ctr"/>
                      <a:r>
                        <a:rPr lang="en-GB" sz="1000" b="1" i="0" u="none" strike="noStrike" dirty="0">
                          <a:solidFill>
                            <a:srgbClr val="000000"/>
                          </a:solidFill>
                          <a:effectLst/>
                          <a:latin typeface="Arial"/>
                        </a:rPr>
                        <a:t>  TOTAL</a:t>
                      </a:r>
                      <a:r>
                        <a:rPr lang="en-GB" sz="1000" b="1" i="0" u="none" strike="noStrike" baseline="0" dirty="0">
                          <a:solidFill>
                            <a:srgbClr val="000000"/>
                          </a:solidFill>
                          <a:effectLst/>
                          <a:latin typeface="Arial"/>
                        </a:rPr>
                        <a:t> </a:t>
                      </a:r>
                      <a:r>
                        <a:rPr lang="en-GB" sz="1000" b="1" i="0" u="none" strike="noStrike" dirty="0">
                          <a:solidFill>
                            <a:srgbClr val="000000"/>
                          </a:solidFill>
                          <a:effectLst/>
                          <a:latin typeface="Arial"/>
                        </a:rPr>
                        <a:t>CHIEF CONSTABLE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FF"/>
                    </a:solidFill>
                  </a:tcPr>
                </a:tc>
                <a:tc>
                  <a:txBody>
                    <a:bodyPr/>
                    <a:lstStyle/>
                    <a:p>
                      <a:pPr algn="r" fontAlgn="ctr"/>
                      <a:r>
                        <a:rPr lang="en-GB" sz="1200" b="1" i="0" u="none" strike="noStrike" dirty="0">
                          <a:solidFill>
                            <a:srgbClr val="000000"/>
                          </a:solidFill>
                          <a:effectLst/>
                          <a:latin typeface="+mn-lt"/>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FF"/>
                    </a:solidFill>
                  </a:tcPr>
                </a:tc>
                <a:tc>
                  <a:txBody>
                    <a:bodyPr/>
                    <a:lstStyle/>
                    <a:p>
                      <a:pPr algn="r" fontAlgn="ctr"/>
                      <a:r>
                        <a:rPr lang="en-GB" sz="1200" b="1" i="0" u="none" strike="noStrike" dirty="0">
                          <a:solidFill>
                            <a:srgbClr val="000000"/>
                          </a:solidFill>
                          <a:effectLst/>
                          <a:latin typeface="+mn-lt"/>
                        </a:rPr>
                        <a:t>664,204</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FF"/>
                    </a:solidFill>
                  </a:tcPr>
                </a:tc>
                <a:tc>
                  <a:txBody>
                    <a:bodyPr/>
                    <a:lstStyle/>
                    <a:p>
                      <a:pPr algn="r" fontAlgn="ctr"/>
                      <a:r>
                        <a:rPr lang="en-GB" sz="1200" b="1" i="0" u="none" strike="noStrike" dirty="0">
                          <a:solidFill>
                            <a:srgbClr val="000000"/>
                          </a:solidFill>
                          <a:effectLst/>
                          <a:latin typeface="+mn-lt"/>
                        </a:rPr>
                        <a:t>1,554</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FF"/>
                    </a:solidFill>
                  </a:tcPr>
                </a:tc>
                <a:tc>
                  <a:txBody>
                    <a:bodyPr/>
                    <a:lstStyle/>
                    <a:p>
                      <a:pPr algn="r" fontAlgn="ctr"/>
                      <a:r>
                        <a:rPr lang="en-GB" sz="1200" b="1" i="0" u="none" strike="noStrike" dirty="0">
                          <a:solidFill>
                            <a:srgbClr val="000000"/>
                          </a:solidFill>
                          <a:effectLst/>
                          <a:latin typeface="+mn-lt"/>
                        </a:rPr>
                        <a:t>33,110</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FF"/>
                    </a:solidFill>
                  </a:tcPr>
                </a:tc>
                <a:tc>
                  <a:txBody>
                    <a:bodyPr/>
                    <a:lstStyle/>
                    <a:p>
                      <a:pPr algn="r" fontAlgn="ctr"/>
                      <a:r>
                        <a:rPr lang="en-GB" sz="1200" b="1" i="0" u="none" strike="noStrike" dirty="0">
                          <a:solidFill>
                            <a:srgbClr val="000000"/>
                          </a:solidFill>
                          <a:effectLst/>
                          <a:latin typeface="+mn-lt"/>
                        </a:rPr>
                        <a:t>-</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FF"/>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GB" sz="1200" b="1" i="0" u="none" strike="noStrike" dirty="0">
                          <a:solidFill>
                            <a:srgbClr val="000000"/>
                          </a:solidFill>
                          <a:effectLst/>
                          <a:latin typeface="+mn-lt"/>
                        </a:rPr>
                        <a:t>146,780</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FF"/>
                    </a:solidFill>
                  </a:tcPr>
                </a:tc>
                <a:tc>
                  <a:txBody>
                    <a:bodyPr/>
                    <a:lstStyle/>
                    <a:p>
                      <a:pPr algn="r" fontAlgn="ctr"/>
                      <a:r>
                        <a:rPr lang="en-GB" sz="1200" b="1" i="0" u="none" strike="noStrike" dirty="0">
                          <a:solidFill>
                            <a:srgbClr val="000000"/>
                          </a:solidFill>
                          <a:effectLst/>
                          <a:latin typeface="+mn-lt"/>
                        </a:rPr>
                        <a:t>845,648</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FF"/>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8018759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67446" y="0"/>
            <a:ext cx="338554" cy="6876000"/>
          </a:xfrm>
          <a:prstGeom prst="rect">
            <a:avLst/>
          </a:prstGeom>
          <a:solidFill>
            <a:srgbClr val="7030A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NOTES TO THE ACCOUNTS       </a:t>
            </a:r>
            <a:r>
              <a:rPr lang="en-GB" sz="1000" b="1" dirty="0">
                <a:solidFill>
                  <a:schemeClr val="bg1"/>
                </a:solidFill>
              </a:rPr>
              <a:t>|       STATEMENT OF ACCOUNTS – 2021-22</a:t>
            </a:r>
            <a:endParaRPr lang="en-GB" sz="1000" dirty="0">
              <a:solidFill>
                <a:schemeClr val="bg1"/>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2" y="6356358"/>
            <a:ext cx="315109" cy="365125"/>
          </a:xfrm>
        </p:spPr>
        <p:txBody>
          <a:bodyPr vert="horz"/>
          <a:lstStyle/>
          <a:p>
            <a:fld id="{97D3BC75-7245-4D53-964E-6D1A27AF082C}" type="slidenum">
              <a:rPr lang="en-GB" sz="1000" smtClean="0">
                <a:solidFill>
                  <a:schemeClr val="bg1"/>
                </a:solidFill>
              </a:rPr>
              <a:t>74</a:t>
            </a:fld>
            <a:endParaRPr lang="en-GB" sz="1000" dirty="0">
              <a:solidFill>
                <a:schemeClr val="bg1"/>
              </a:solidFill>
            </a:endParaRPr>
          </a:p>
        </p:txBody>
      </p:sp>
      <p:graphicFrame>
        <p:nvGraphicFramePr>
          <p:cNvPr id="5" name="Table 4">
            <a:extLst>
              <a:ext uri="{FF2B5EF4-FFF2-40B4-BE49-F238E27FC236}">
                <a16:creationId xmlns:a16="http://schemas.microsoft.com/office/drawing/2014/main" id="{4E56888E-3048-4B03-ABB3-6205C656645A}"/>
              </a:ext>
            </a:extLst>
          </p:cNvPr>
          <p:cNvGraphicFramePr>
            <a:graphicFrameLocks noGrp="1"/>
          </p:cNvGraphicFramePr>
          <p:nvPr>
            <p:extLst>
              <p:ext uri="{D42A27DB-BD31-4B8C-83A1-F6EECF244321}">
                <p14:modId xmlns:p14="http://schemas.microsoft.com/office/powerpoint/2010/main" val="4052147442"/>
              </p:ext>
            </p:extLst>
          </p:nvPr>
        </p:nvGraphicFramePr>
        <p:xfrm>
          <a:off x="370035" y="558228"/>
          <a:ext cx="8931567" cy="492960"/>
        </p:xfrm>
        <a:graphic>
          <a:graphicData uri="http://schemas.openxmlformats.org/drawingml/2006/table">
            <a:tbl>
              <a:tblPr firstRow="1" bandRow="1">
                <a:tableStyleId>{2D5ABB26-0587-4C30-8999-92F81FD0307C}</a:tableStyleId>
              </a:tblPr>
              <a:tblGrid>
                <a:gridCol w="2977189">
                  <a:extLst>
                    <a:ext uri="{9D8B030D-6E8A-4147-A177-3AD203B41FA5}">
                      <a16:colId xmlns:a16="http://schemas.microsoft.com/office/drawing/2014/main" val="2868856792"/>
                    </a:ext>
                  </a:extLst>
                </a:gridCol>
                <a:gridCol w="2977189">
                  <a:extLst>
                    <a:ext uri="{9D8B030D-6E8A-4147-A177-3AD203B41FA5}">
                      <a16:colId xmlns:a16="http://schemas.microsoft.com/office/drawing/2014/main" val="1651142004"/>
                    </a:ext>
                  </a:extLst>
                </a:gridCol>
                <a:gridCol w="2977189">
                  <a:extLst>
                    <a:ext uri="{9D8B030D-6E8A-4147-A177-3AD203B41FA5}">
                      <a16:colId xmlns:a16="http://schemas.microsoft.com/office/drawing/2014/main" val="547597477"/>
                    </a:ext>
                  </a:extLst>
                </a:gridCol>
              </a:tblGrid>
              <a:tr h="0">
                <a:tc>
                  <a:txBody>
                    <a:bodyPr/>
                    <a:lstStyle/>
                    <a:p>
                      <a:endParaRPr lang="en-GB" sz="400" dirty="0">
                        <a:solidFill>
                          <a:srgbClr val="002060"/>
                        </a:solidFill>
                        <a:latin typeface="Verdana" panose="020B0604030504040204" pitchFamily="34" charset="0"/>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400" dirty="0">
                        <a:latin typeface="Verdana" panose="020B0604030504040204" pitchFamily="34" charset="0"/>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400" dirty="0">
                        <a:latin typeface="Verdana" panose="020B0604030504040204" pitchFamily="34" charset="0"/>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8336446"/>
                  </a:ext>
                </a:extLst>
              </a:tr>
              <a:tr h="360000">
                <a:tc gridSpan="2">
                  <a:txBody>
                    <a:bodyPr/>
                    <a:lstStyle/>
                    <a:p>
                      <a:pPr marL="0" indent="0">
                        <a:buFont typeface="+mj-lt"/>
                        <a:buNone/>
                      </a:pPr>
                      <a:r>
                        <a:rPr lang="en-GB" sz="1400" b="1" dirty="0">
                          <a:solidFill>
                            <a:srgbClr val="7030A0"/>
                          </a:solidFill>
                          <a:latin typeface="+mn-lt"/>
                          <a:ea typeface="Verdana" panose="020B0604030504040204" pitchFamily="34" charset="0"/>
                          <a:cs typeface="Arial" panose="020B0604020202020204" pitchFamily="34" charset="0"/>
                        </a:rPr>
                        <a:t>Note 20 – Officers’ Remuneration (continued)</a:t>
                      </a: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200" b="1" dirty="0">
                        <a:solidFill>
                          <a:srgbClr val="002060"/>
                        </a:solidFill>
                        <a:latin typeface="+mn-lt"/>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mj-lt"/>
                        <a:buNone/>
                      </a:pPr>
                      <a:endParaRPr lang="en-GB" sz="1400" b="1" dirty="0">
                        <a:solidFill>
                          <a:srgbClr val="002060"/>
                        </a:solidFill>
                        <a:latin typeface="+mn-lt"/>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1682969"/>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089785687"/>
              </p:ext>
            </p:extLst>
          </p:nvPr>
        </p:nvGraphicFramePr>
        <p:xfrm>
          <a:off x="487608" y="1180870"/>
          <a:ext cx="8543924" cy="2911628"/>
        </p:xfrm>
        <a:graphic>
          <a:graphicData uri="http://schemas.openxmlformats.org/drawingml/2006/table">
            <a:tbl>
              <a:tblPr/>
              <a:tblGrid>
                <a:gridCol w="2788992">
                  <a:extLst>
                    <a:ext uri="{9D8B030D-6E8A-4147-A177-3AD203B41FA5}">
                      <a16:colId xmlns:a16="http://schemas.microsoft.com/office/drawing/2014/main" val="20000"/>
                    </a:ext>
                  </a:extLst>
                </a:gridCol>
                <a:gridCol w="542925">
                  <a:extLst>
                    <a:ext uri="{9D8B030D-6E8A-4147-A177-3AD203B41FA5}">
                      <a16:colId xmlns:a16="http://schemas.microsoft.com/office/drawing/2014/main" val="20001"/>
                    </a:ext>
                  </a:extLst>
                </a:gridCol>
                <a:gridCol w="971550">
                  <a:extLst>
                    <a:ext uri="{9D8B030D-6E8A-4147-A177-3AD203B41FA5}">
                      <a16:colId xmlns:a16="http://schemas.microsoft.com/office/drawing/2014/main" val="20002"/>
                    </a:ext>
                  </a:extLst>
                </a:gridCol>
                <a:gridCol w="600264">
                  <a:extLst>
                    <a:ext uri="{9D8B030D-6E8A-4147-A177-3AD203B41FA5}">
                      <a16:colId xmlns:a16="http://schemas.microsoft.com/office/drawing/2014/main" val="20003"/>
                    </a:ext>
                  </a:extLst>
                </a:gridCol>
                <a:gridCol w="932612">
                  <a:extLst>
                    <a:ext uri="{9D8B030D-6E8A-4147-A177-3AD203B41FA5}">
                      <a16:colId xmlns:a16="http://schemas.microsoft.com/office/drawing/2014/main" val="20004"/>
                    </a:ext>
                  </a:extLst>
                </a:gridCol>
                <a:gridCol w="991249">
                  <a:extLst>
                    <a:ext uri="{9D8B030D-6E8A-4147-A177-3AD203B41FA5}">
                      <a16:colId xmlns:a16="http://schemas.microsoft.com/office/drawing/2014/main" val="20005"/>
                    </a:ext>
                  </a:extLst>
                </a:gridCol>
                <a:gridCol w="895350">
                  <a:extLst>
                    <a:ext uri="{9D8B030D-6E8A-4147-A177-3AD203B41FA5}">
                      <a16:colId xmlns:a16="http://schemas.microsoft.com/office/drawing/2014/main" val="20006"/>
                    </a:ext>
                  </a:extLst>
                </a:gridCol>
                <a:gridCol w="820982">
                  <a:extLst>
                    <a:ext uri="{9D8B030D-6E8A-4147-A177-3AD203B41FA5}">
                      <a16:colId xmlns:a16="http://schemas.microsoft.com/office/drawing/2014/main" val="20007"/>
                    </a:ext>
                  </a:extLst>
                </a:gridCol>
              </a:tblGrid>
              <a:tr h="218111">
                <a:tc gridSpan="8">
                  <a:txBody>
                    <a:bodyPr/>
                    <a:lstStyle/>
                    <a:p>
                      <a:pPr algn="ctr" fontAlgn="ctr"/>
                      <a:r>
                        <a:rPr lang="en-GB" sz="1200" b="1" i="0" u="none" strike="noStrike" dirty="0">
                          <a:solidFill>
                            <a:srgbClr val="FFFFFF"/>
                          </a:solidFill>
                          <a:effectLst/>
                          <a:latin typeface="+mn-lt"/>
                        </a:rPr>
                        <a:t>2020-21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300842">
                <a:tc>
                  <a:txBody>
                    <a:bodyPr/>
                    <a:lstStyle/>
                    <a:p>
                      <a:pPr algn="ctr" fontAlgn="ctr"/>
                      <a:r>
                        <a:rPr lang="en-GB" sz="1200" b="1" i="0" u="none" strike="noStrike" dirty="0">
                          <a:solidFill>
                            <a:schemeClr val="bg1"/>
                          </a:solidFill>
                          <a:effectLst/>
                          <a:latin typeface="+mn-lt"/>
                        </a:rPr>
                        <a:t>Officers Remuneration 2020-21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7030A0"/>
                    </a:solidFill>
                  </a:tcPr>
                </a:tc>
                <a:tc>
                  <a:txBody>
                    <a:bodyPr/>
                    <a:lstStyle/>
                    <a:p>
                      <a:pPr algn="ctr" fontAlgn="t"/>
                      <a:r>
                        <a:rPr lang="en-GB" sz="1200" b="1" i="0" u="none" strike="noStrike" dirty="0">
                          <a:solidFill>
                            <a:schemeClr val="bg1"/>
                          </a:solidFill>
                          <a:effectLst/>
                          <a:latin typeface="+mn-lt"/>
                        </a:rPr>
                        <a:t>Note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7030A0"/>
                    </a:solidFill>
                  </a:tcPr>
                </a:tc>
                <a:tc>
                  <a:txBody>
                    <a:bodyPr/>
                    <a:lstStyle/>
                    <a:p>
                      <a:pPr algn="ctr" fontAlgn="t"/>
                      <a:r>
                        <a:rPr lang="en-GB" sz="1200" b="1" i="0" u="none" strike="noStrike" dirty="0">
                          <a:solidFill>
                            <a:schemeClr val="bg1"/>
                          </a:solidFill>
                          <a:effectLst/>
                          <a:latin typeface="+mn-lt"/>
                        </a:rPr>
                        <a:t>Salary, Fees &amp; Allowances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7030A0"/>
                    </a:solidFill>
                  </a:tcPr>
                </a:tc>
                <a:tc>
                  <a:txBody>
                    <a:bodyPr/>
                    <a:lstStyle/>
                    <a:p>
                      <a:pPr algn="ctr" fontAlgn="t"/>
                      <a:r>
                        <a:rPr lang="en-GB" sz="1200" b="1" i="0" u="none" strike="noStrike" dirty="0">
                          <a:solidFill>
                            <a:schemeClr val="bg1"/>
                          </a:solidFill>
                          <a:effectLst/>
                          <a:latin typeface="+mn-lt"/>
                        </a:rPr>
                        <a:t>Bonuses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7030A0"/>
                    </a:solidFill>
                  </a:tcPr>
                </a:tc>
                <a:tc>
                  <a:txBody>
                    <a:bodyPr/>
                    <a:lstStyle/>
                    <a:p>
                      <a:pPr algn="ctr" fontAlgn="t"/>
                      <a:r>
                        <a:rPr lang="en-GB" sz="1200" b="1" i="0" u="none" strike="noStrike" dirty="0">
                          <a:solidFill>
                            <a:schemeClr val="bg1"/>
                          </a:solidFill>
                          <a:effectLst/>
                          <a:latin typeface="+mn-lt"/>
                        </a:rPr>
                        <a:t>Expenses Allowances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7030A0"/>
                    </a:solidFill>
                  </a:tcPr>
                </a:tc>
                <a:tc>
                  <a:txBody>
                    <a:bodyPr/>
                    <a:lstStyle/>
                    <a:p>
                      <a:pPr algn="ctr" fontAlgn="t"/>
                      <a:r>
                        <a:rPr lang="en-GB" sz="1200" b="1" i="0" u="none" strike="noStrike" dirty="0">
                          <a:solidFill>
                            <a:schemeClr val="bg1"/>
                          </a:solidFill>
                          <a:effectLst/>
                          <a:latin typeface="+mn-lt"/>
                        </a:rPr>
                        <a:t>Compensation for Loss of Office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7030A0"/>
                    </a:solidFill>
                  </a:tcPr>
                </a:tc>
                <a:tc>
                  <a:txBody>
                    <a:bodyPr/>
                    <a:lstStyle/>
                    <a:p>
                      <a:pPr algn="ctr" fontAlgn="t"/>
                      <a:r>
                        <a:rPr lang="en-GB" sz="1200" b="1" i="0" u="none" strike="noStrike" dirty="0">
                          <a:solidFill>
                            <a:schemeClr val="bg1"/>
                          </a:solidFill>
                          <a:effectLst/>
                          <a:latin typeface="+mn-lt"/>
                        </a:rPr>
                        <a:t>Pension Contribution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7030A0"/>
                    </a:solidFill>
                  </a:tcPr>
                </a:tc>
                <a:tc>
                  <a:txBody>
                    <a:bodyPr/>
                    <a:lstStyle/>
                    <a:p>
                      <a:pPr algn="ctr" fontAlgn="t"/>
                      <a:r>
                        <a:rPr lang="en-GB" sz="1200" b="1" i="0" u="none" strike="noStrike" dirty="0">
                          <a:solidFill>
                            <a:schemeClr val="bg1"/>
                          </a:solidFill>
                          <a:effectLst/>
                          <a:latin typeface="+mn-lt"/>
                        </a:rPr>
                        <a:t>Total</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7030A0"/>
                    </a:solidFill>
                  </a:tcPr>
                </a:tc>
                <a:extLst>
                  <a:ext uri="{0D108BD9-81ED-4DB2-BD59-A6C34878D82A}">
                    <a16:rowId xmlns:a16="http://schemas.microsoft.com/office/drawing/2014/main" val="10001"/>
                  </a:ext>
                </a:extLst>
              </a:tr>
              <a:tr h="210590">
                <a:tc>
                  <a:txBody>
                    <a:bodyPr/>
                    <a:lstStyle/>
                    <a:p>
                      <a:pPr algn="ctr" fontAlgn="ctr"/>
                      <a:r>
                        <a:rPr lang="en-GB" sz="1200" b="1" i="0" u="none" strike="noStrike" dirty="0">
                          <a:solidFill>
                            <a:schemeClr val="bg1"/>
                          </a:solidFill>
                          <a:effectLst/>
                          <a:latin typeface="+mn-lt"/>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7030A0"/>
                    </a:solidFill>
                  </a:tcPr>
                </a:tc>
                <a:tc>
                  <a:txBody>
                    <a:bodyPr/>
                    <a:lstStyle/>
                    <a:p>
                      <a:pPr algn="ctr" fontAlgn="ctr"/>
                      <a:r>
                        <a:rPr lang="en-GB" sz="1200" b="0" i="0" u="none" strike="noStrike" dirty="0">
                          <a:solidFill>
                            <a:schemeClr val="bg1"/>
                          </a:solidFill>
                          <a:effectLst/>
                          <a:latin typeface="+mn-lt"/>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7030A0"/>
                    </a:solidFill>
                  </a:tcPr>
                </a:tc>
                <a:tc>
                  <a:txBody>
                    <a:bodyPr/>
                    <a:lstStyle/>
                    <a:p>
                      <a:pPr algn="ctr" fontAlgn="ctr"/>
                      <a:r>
                        <a:rPr lang="en-GB" sz="1200" b="1" i="0" u="none" strike="noStrike" dirty="0">
                          <a:solidFill>
                            <a:schemeClr val="bg1"/>
                          </a:solidFill>
                          <a:effectLst/>
                          <a:latin typeface="+mn-lt"/>
                        </a:rPr>
                        <a:t>(Note 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7030A0"/>
                    </a:solidFill>
                  </a:tcPr>
                </a:tc>
                <a:tc>
                  <a:txBody>
                    <a:bodyPr/>
                    <a:lstStyle/>
                    <a:p>
                      <a:pPr algn="ctr" fontAlgn="ctr"/>
                      <a:r>
                        <a:rPr lang="en-GB" sz="1200" b="1" i="0" u="none" strike="noStrike" dirty="0">
                          <a:solidFill>
                            <a:schemeClr val="bg1"/>
                          </a:solidFill>
                          <a:effectLst/>
                          <a:latin typeface="+mn-lt"/>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7030A0"/>
                    </a:solidFill>
                  </a:tcPr>
                </a:tc>
                <a:tc>
                  <a:txBody>
                    <a:bodyPr/>
                    <a:lstStyle/>
                    <a:p>
                      <a:pPr algn="ctr" fontAlgn="ctr"/>
                      <a:r>
                        <a:rPr lang="en-GB" sz="1200" b="1" i="0" u="none" strike="noStrike" dirty="0">
                          <a:solidFill>
                            <a:schemeClr val="bg1"/>
                          </a:solidFill>
                          <a:effectLst/>
                          <a:latin typeface="+mn-lt"/>
                        </a:rPr>
                        <a:t>(Note 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7030A0"/>
                    </a:solidFill>
                  </a:tcPr>
                </a:tc>
                <a:tc>
                  <a:txBody>
                    <a:bodyPr/>
                    <a:lstStyle/>
                    <a:p>
                      <a:pPr algn="ctr" fontAlgn="ctr"/>
                      <a:r>
                        <a:rPr lang="en-GB" sz="1200" b="1" i="0" u="none" strike="noStrike" dirty="0">
                          <a:solidFill>
                            <a:schemeClr val="bg1"/>
                          </a:solidFill>
                          <a:effectLst/>
                          <a:latin typeface="+mn-lt"/>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7030A0"/>
                    </a:solidFill>
                  </a:tcPr>
                </a:tc>
                <a:tc>
                  <a:txBody>
                    <a:bodyPr/>
                    <a:lstStyle/>
                    <a:p>
                      <a:pPr algn="ctr" fontAlgn="ctr"/>
                      <a:r>
                        <a:rPr lang="en-GB" sz="1200" b="1" i="0" u="none" strike="noStrike" dirty="0">
                          <a:solidFill>
                            <a:schemeClr val="bg1"/>
                          </a:solidFill>
                          <a:effectLst/>
                          <a:latin typeface="+mn-lt"/>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7030A0"/>
                    </a:solidFill>
                  </a:tcPr>
                </a:tc>
                <a:tc>
                  <a:txBody>
                    <a:bodyPr/>
                    <a:lstStyle/>
                    <a:p>
                      <a:pPr algn="ctr" fontAlgn="ctr"/>
                      <a:r>
                        <a:rPr lang="en-GB" sz="1200" b="1" i="0" u="none" strike="noStrike" dirty="0">
                          <a:solidFill>
                            <a:schemeClr val="bg1"/>
                          </a:solidFill>
                          <a:effectLst/>
                          <a:latin typeface="+mn-lt"/>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7030A0"/>
                    </a:solidFill>
                  </a:tcPr>
                </a:tc>
                <a:extLst>
                  <a:ext uri="{0D108BD9-81ED-4DB2-BD59-A6C34878D82A}">
                    <a16:rowId xmlns:a16="http://schemas.microsoft.com/office/drawing/2014/main" val="10002"/>
                  </a:ext>
                </a:extLst>
              </a:tr>
              <a:tr h="150421">
                <a:tc>
                  <a:txBody>
                    <a:bodyPr/>
                    <a:lstStyle/>
                    <a:p>
                      <a:pPr algn="ctr" fontAlgn="ctr"/>
                      <a:r>
                        <a:rPr lang="en-GB" sz="1200" b="1" i="0" u="none" strike="noStrike" dirty="0">
                          <a:solidFill>
                            <a:schemeClr val="bg1"/>
                          </a:solidFill>
                          <a:effectLst/>
                          <a:latin typeface="+mn-lt"/>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030A0"/>
                    </a:solidFill>
                  </a:tcPr>
                </a:tc>
                <a:tc>
                  <a:txBody>
                    <a:bodyPr/>
                    <a:lstStyle/>
                    <a:p>
                      <a:pPr algn="ctr" fontAlgn="t"/>
                      <a:r>
                        <a:rPr lang="en-GB" sz="1200" b="0" i="0" u="none" strike="noStrike" dirty="0">
                          <a:solidFill>
                            <a:schemeClr val="bg1"/>
                          </a:solidFill>
                          <a:effectLst/>
                          <a:latin typeface="+mn-lt"/>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030A0"/>
                    </a:solidFill>
                  </a:tcPr>
                </a:tc>
                <a:tc>
                  <a:txBody>
                    <a:bodyPr/>
                    <a:lstStyle/>
                    <a:p>
                      <a:pPr algn="ctr" fontAlgn="t"/>
                      <a:r>
                        <a:rPr lang="en-GB" sz="1200" b="1" i="0" u="none" strike="noStrike" dirty="0">
                          <a:solidFill>
                            <a:schemeClr val="bg1"/>
                          </a:solidFill>
                          <a:effectLst/>
                          <a:latin typeface="+mn-lt"/>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030A0"/>
                    </a:solidFill>
                  </a:tcPr>
                </a:tc>
                <a:tc>
                  <a:txBody>
                    <a:bodyPr/>
                    <a:lstStyle/>
                    <a:p>
                      <a:pPr algn="ctr" fontAlgn="t"/>
                      <a:r>
                        <a:rPr lang="en-GB" sz="1200" b="1" i="0" u="none" strike="noStrike" dirty="0">
                          <a:solidFill>
                            <a:schemeClr val="bg1"/>
                          </a:solidFill>
                          <a:effectLst/>
                          <a:latin typeface="+mn-lt"/>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030A0"/>
                    </a:solidFill>
                  </a:tcPr>
                </a:tc>
                <a:tc>
                  <a:txBody>
                    <a:bodyPr/>
                    <a:lstStyle/>
                    <a:p>
                      <a:pPr algn="ctr" fontAlgn="t"/>
                      <a:r>
                        <a:rPr lang="en-GB" sz="1200" b="1" i="0" u="none" strike="noStrike" dirty="0">
                          <a:solidFill>
                            <a:schemeClr val="bg1"/>
                          </a:solidFill>
                          <a:effectLst/>
                          <a:latin typeface="+mn-lt"/>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030A0"/>
                    </a:solidFill>
                  </a:tcPr>
                </a:tc>
                <a:tc>
                  <a:txBody>
                    <a:bodyPr/>
                    <a:lstStyle/>
                    <a:p>
                      <a:pPr algn="ctr" fontAlgn="t"/>
                      <a:r>
                        <a:rPr lang="en-GB" sz="1200" b="1" i="0" u="none" strike="noStrike" dirty="0">
                          <a:solidFill>
                            <a:schemeClr val="bg1"/>
                          </a:solidFill>
                          <a:effectLst/>
                          <a:latin typeface="+mn-lt"/>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030A0"/>
                    </a:solidFill>
                  </a:tcPr>
                </a:tc>
                <a:tc>
                  <a:txBody>
                    <a:bodyPr/>
                    <a:lstStyle/>
                    <a:p>
                      <a:pPr algn="ctr" fontAlgn="t"/>
                      <a:r>
                        <a:rPr lang="en-GB" sz="1200" b="1" i="0" u="none" strike="noStrike" dirty="0">
                          <a:solidFill>
                            <a:schemeClr val="bg1"/>
                          </a:solidFill>
                          <a:effectLst/>
                          <a:latin typeface="+mn-lt"/>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030A0"/>
                    </a:solidFill>
                  </a:tcPr>
                </a:tc>
                <a:tc>
                  <a:txBody>
                    <a:bodyPr/>
                    <a:lstStyle/>
                    <a:p>
                      <a:pPr algn="ctr" fontAlgn="t"/>
                      <a:r>
                        <a:rPr lang="en-GB" sz="1200" b="1" i="0" u="none" strike="noStrike" dirty="0">
                          <a:solidFill>
                            <a:schemeClr val="bg1"/>
                          </a:solidFill>
                          <a:effectLst/>
                          <a:latin typeface="+mn-lt"/>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0003"/>
                  </a:ext>
                </a:extLst>
              </a:tr>
              <a:tr h="250201">
                <a:tc>
                  <a:txBody>
                    <a:bodyPr/>
                    <a:lstStyle/>
                    <a:p>
                      <a:pPr algn="l" fontAlgn="ctr"/>
                      <a:r>
                        <a:rPr lang="en-GB" sz="1200" b="0" i="0" u="none" strike="noStrike" dirty="0">
                          <a:solidFill>
                            <a:srgbClr val="000000"/>
                          </a:solidFill>
                          <a:effectLst/>
                          <a:latin typeface="+mn-lt"/>
                        </a:rPr>
                        <a:t>  Chief Constable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FF"/>
                    </a:solidFill>
                  </a:tcPr>
                </a:tc>
                <a:tc>
                  <a:txBody>
                    <a:bodyPr/>
                    <a:lstStyle/>
                    <a:p>
                      <a:pPr algn="r" fontAlgn="ctr"/>
                      <a:r>
                        <a:rPr lang="en-GB" sz="1200" b="0" i="0" u="none" strike="noStrike" dirty="0">
                          <a:solidFill>
                            <a:srgbClr val="000000"/>
                          </a:solidFill>
                          <a:effectLst/>
                          <a:latin typeface="+mn-lt"/>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FF"/>
                    </a:solidFill>
                  </a:tcPr>
                </a:tc>
                <a:tc>
                  <a:txBody>
                    <a:bodyPr/>
                    <a:lstStyle/>
                    <a:p>
                      <a:pPr algn="r" fontAlgn="ctr"/>
                      <a:r>
                        <a:rPr lang="en-GB" sz="1200" b="0" i="0" u="none" strike="noStrike" dirty="0">
                          <a:solidFill>
                            <a:srgbClr val="000000"/>
                          </a:solidFill>
                          <a:effectLst/>
                          <a:latin typeface="+mn-lt"/>
                        </a:rPr>
                        <a:t>178,425</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FF"/>
                    </a:solidFill>
                  </a:tcPr>
                </a:tc>
                <a:tc>
                  <a:txBody>
                    <a:bodyPr/>
                    <a:lstStyle/>
                    <a:p>
                      <a:pPr algn="r" fontAlgn="ctr"/>
                      <a:r>
                        <a:rPr lang="en-GB" sz="1200" b="0" i="0" u="none" strike="noStrike" dirty="0">
                          <a:solidFill>
                            <a:srgbClr val="000000"/>
                          </a:solidFill>
                          <a:effectLst/>
                          <a:latin typeface="+mn-lt"/>
                        </a:rPr>
                        <a:t>-</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FF"/>
                    </a:solidFill>
                  </a:tcPr>
                </a:tc>
                <a:tc>
                  <a:txBody>
                    <a:bodyPr/>
                    <a:lstStyle/>
                    <a:p>
                      <a:pPr algn="r" fontAlgn="ctr"/>
                      <a:r>
                        <a:rPr lang="en-GB" sz="1200" b="0" i="0" u="none" strike="noStrike" dirty="0">
                          <a:solidFill>
                            <a:srgbClr val="000000"/>
                          </a:solidFill>
                          <a:effectLst/>
                          <a:latin typeface="+mn-lt"/>
                        </a:rPr>
                        <a:t>9,639</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FF"/>
                    </a:solidFill>
                  </a:tcPr>
                </a:tc>
                <a:tc>
                  <a:txBody>
                    <a:bodyPr/>
                    <a:lstStyle/>
                    <a:p>
                      <a:pPr algn="r" fontAlgn="ctr"/>
                      <a:r>
                        <a:rPr lang="en-GB" sz="1200" b="0" i="0" u="none" strike="noStrike" dirty="0">
                          <a:solidFill>
                            <a:srgbClr val="000000"/>
                          </a:solidFill>
                          <a:effectLst/>
                          <a:latin typeface="+mn-lt"/>
                        </a:rPr>
                        <a:t>-</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FF"/>
                    </a:solidFill>
                  </a:tcPr>
                </a:tc>
                <a:tc>
                  <a:txBody>
                    <a:bodyPr/>
                    <a:lstStyle/>
                    <a:p>
                      <a:pPr algn="r" fontAlgn="ctr"/>
                      <a:r>
                        <a:rPr lang="en-GB" sz="1200" b="0" i="0" u="none" strike="noStrike" dirty="0">
                          <a:solidFill>
                            <a:srgbClr val="000000"/>
                          </a:solidFill>
                          <a:effectLst/>
                          <a:latin typeface="+mn-lt"/>
                        </a:rPr>
                        <a:t>54,038</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FF"/>
                    </a:solidFill>
                  </a:tcPr>
                </a:tc>
                <a:tc>
                  <a:txBody>
                    <a:bodyPr/>
                    <a:lstStyle/>
                    <a:p>
                      <a:pPr algn="r" fontAlgn="ctr"/>
                      <a:r>
                        <a:rPr lang="en-GB" sz="1200" b="1" i="0" u="none" strike="noStrike" dirty="0">
                          <a:solidFill>
                            <a:srgbClr val="000000"/>
                          </a:solidFill>
                          <a:effectLst/>
                          <a:latin typeface="+mn-lt"/>
                        </a:rPr>
                        <a:t>242,102</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FF"/>
                    </a:solidFill>
                  </a:tcPr>
                </a:tc>
                <a:extLst>
                  <a:ext uri="{0D108BD9-81ED-4DB2-BD59-A6C34878D82A}">
                    <a16:rowId xmlns:a16="http://schemas.microsoft.com/office/drawing/2014/main" val="10004"/>
                  </a:ext>
                </a:extLst>
              </a:tr>
              <a:tr h="250201">
                <a:tc>
                  <a:txBody>
                    <a:bodyPr/>
                    <a:lstStyle/>
                    <a:p>
                      <a:pPr algn="l" fontAlgn="ctr"/>
                      <a:r>
                        <a:rPr lang="en-GB" sz="1200" b="0" i="0" u="none" strike="noStrike" dirty="0">
                          <a:solidFill>
                            <a:srgbClr val="000000"/>
                          </a:solidFill>
                          <a:effectLst/>
                          <a:latin typeface="+mn-lt"/>
                        </a:rPr>
                        <a:t>  Deputy Chief Constable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ctr" fontAlgn="ctr"/>
                      <a:endParaRPr lang="en-GB" sz="12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r" fontAlgn="ctr"/>
                      <a:r>
                        <a:rPr lang="en-GB" sz="1200" b="0" i="0" u="none" strike="noStrike" dirty="0">
                          <a:solidFill>
                            <a:srgbClr val="000000"/>
                          </a:solidFill>
                          <a:effectLst/>
                          <a:latin typeface="+mn-lt"/>
                        </a:rPr>
                        <a:t>135,792</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r" fontAlgn="ctr"/>
                      <a:r>
                        <a:rPr lang="en-GB" sz="1200" b="0" i="0" u="none" strike="noStrike" dirty="0">
                          <a:solidFill>
                            <a:srgbClr val="000000"/>
                          </a:solidFill>
                          <a:effectLst/>
                          <a:latin typeface="+mn-lt"/>
                        </a:rPr>
                        <a:t>-</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r" fontAlgn="ctr"/>
                      <a:r>
                        <a:rPr lang="en-GB" sz="1200" b="0" i="0" u="none" strike="noStrike" dirty="0">
                          <a:solidFill>
                            <a:srgbClr val="000000"/>
                          </a:solidFill>
                          <a:effectLst/>
                          <a:latin typeface="+mn-lt"/>
                        </a:rPr>
                        <a:t>7,513</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r" fontAlgn="ctr"/>
                      <a:r>
                        <a:rPr lang="en-GB" sz="1200" b="0" i="0" u="none" strike="noStrike" dirty="0">
                          <a:solidFill>
                            <a:srgbClr val="000000"/>
                          </a:solidFill>
                          <a:effectLst/>
                          <a:latin typeface="+mn-lt"/>
                        </a:rPr>
                        <a:t>-</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r" fontAlgn="ctr"/>
                      <a:r>
                        <a:rPr lang="en-GB" sz="1200" b="0" i="0" u="none" strike="noStrike" dirty="0">
                          <a:solidFill>
                            <a:srgbClr val="000000"/>
                          </a:solidFill>
                          <a:effectLst/>
                          <a:latin typeface="+mn-lt"/>
                        </a:rPr>
                        <a:t>-</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r" fontAlgn="ctr"/>
                      <a:r>
                        <a:rPr lang="en-GB" sz="1200" b="1" i="0" u="none" strike="noStrike" dirty="0">
                          <a:solidFill>
                            <a:srgbClr val="000000"/>
                          </a:solidFill>
                          <a:effectLst/>
                          <a:latin typeface="+mn-lt"/>
                        </a:rPr>
                        <a:t>143,304</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extLst>
                  <a:ext uri="{0D108BD9-81ED-4DB2-BD59-A6C34878D82A}">
                    <a16:rowId xmlns:a16="http://schemas.microsoft.com/office/drawing/2014/main" val="10005"/>
                  </a:ext>
                </a:extLst>
              </a:tr>
              <a:tr h="250201">
                <a:tc>
                  <a:txBody>
                    <a:bodyPr/>
                    <a:lstStyle/>
                    <a:p>
                      <a:pPr algn="l" fontAlgn="ctr"/>
                      <a:r>
                        <a:rPr lang="en-GB" sz="1200" b="0" i="0" u="none" strike="noStrike" dirty="0">
                          <a:solidFill>
                            <a:srgbClr val="000000"/>
                          </a:solidFill>
                          <a:effectLst/>
                          <a:latin typeface="+mn-lt"/>
                        </a:rPr>
                        <a:t>  Assistant Chief Constable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ctr" fontAlgn="ctr"/>
                      <a:r>
                        <a:rPr lang="en-GB" sz="1200" b="0" i="0" u="none" strike="noStrike" dirty="0">
                          <a:solidFill>
                            <a:srgbClr val="000000"/>
                          </a:solidFill>
                          <a:effectLst/>
                          <a:latin typeface="+mn-lt"/>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r" fontAlgn="ctr"/>
                      <a:r>
                        <a:rPr lang="en-GB" sz="1200" b="0" i="0" u="none" strike="noStrike" dirty="0">
                          <a:solidFill>
                            <a:srgbClr val="000000"/>
                          </a:solidFill>
                          <a:effectLst/>
                          <a:latin typeface="+mn-lt"/>
                        </a:rPr>
                        <a:t>118,009</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r" fontAlgn="ctr"/>
                      <a:r>
                        <a:rPr lang="en-GB" sz="1200" b="0" i="0" u="none" strike="noStrike" dirty="0">
                          <a:solidFill>
                            <a:srgbClr val="000000"/>
                          </a:solidFill>
                          <a:effectLst/>
                          <a:latin typeface="+mn-lt"/>
                        </a:rPr>
                        <a:t>-</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r" fontAlgn="ctr"/>
                      <a:r>
                        <a:rPr lang="en-GB" sz="1200" b="0" i="0" u="none" strike="noStrike" dirty="0">
                          <a:solidFill>
                            <a:srgbClr val="000000"/>
                          </a:solidFill>
                          <a:effectLst/>
                          <a:latin typeface="+mn-lt"/>
                        </a:rPr>
                        <a:t>6,725</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r" fontAlgn="ctr"/>
                      <a:r>
                        <a:rPr lang="en-GB" sz="1200" b="0" i="0" u="none" strike="noStrike" dirty="0">
                          <a:solidFill>
                            <a:srgbClr val="000000"/>
                          </a:solidFill>
                          <a:effectLst/>
                          <a:latin typeface="+mn-lt"/>
                        </a:rPr>
                        <a:t>-</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r" fontAlgn="ctr"/>
                      <a:r>
                        <a:rPr lang="en-GB" sz="1200" b="0" i="0" u="none" strike="noStrike" dirty="0">
                          <a:solidFill>
                            <a:srgbClr val="000000"/>
                          </a:solidFill>
                          <a:effectLst/>
                          <a:latin typeface="+mn-lt"/>
                        </a:rPr>
                        <a:t>36,583</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r" fontAlgn="ctr"/>
                      <a:r>
                        <a:rPr lang="en-GB" sz="1200" b="1" i="0" u="none" strike="noStrike" dirty="0">
                          <a:solidFill>
                            <a:srgbClr val="000000"/>
                          </a:solidFill>
                          <a:effectLst/>
                          <a:latin typeface="+mn-lt"/>
                        </a:rPr>
                        <a:t>161,316</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extLst>
                  <a:ext uri="{0D108BD9-81ED-4DB2-BD59-A6C34878D82A}">
                    <a16:rowId xmlns:a16="http://schemas.microsoft.com/office/drawing/2014/main" val="10006"/>
                  </a:ext>
                </a:extLst>
              </a:tr>
              <a:tr h="250201">
                <a:tc>
                  <a:txBody>
                    <a:bodyPr/>
                    <a:lstStyle/>
                    <a:p>
                      <a:pPr algn="l" fontAlgn="ctr"/>
                      <a:r>
                        <a:rPr lang="en-GB" sz="1200" b="0" i="0" u="none" strike="noStrike" dirty="0">
                          <a:solidFill>
                            <a:srgbClr val="000000"/>
                          </a:solidFill>
                          <a:effectLst/>
                          <a:latin typeface="+mn-lt"/>
                        </a:rPr>
                        <a:t>  Assistant Chief Constable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ctr" fontAlgn="ctr"/>
                      <a:r>
                        <a:rPr lang="en-GB" sz="1200" b="0" i="0" u="none" strike="noStrike" dirty="0">
                          <a:solidFill>
                            <a:srgbClr val="000000"/>
                          </a:solidFill>
                          <a:effectLst/>
                          <a:latin typeface="+mn-lt"/>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r" fontAlgn="ctr"/>
                      <a:r>
                        <a:rPr lang="en-GB" sz="1200" b="0" i="0" u="none" strike="noStrike" dirty="0">
                          <a:solidFill>
                            <a:srgbClr val="000000"/>
                          </a:solidFill>
                          <a:effectLst/>
                          <a:latin typeface="+mn-lt"/>
                        </a:rPr>
                        <a:t>93,133</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r" fontAlgn="ctr"/>
                      <a:r>
                        <a:rPr lang="en-GB" sz="1200" b="0" i="0" u="none" strike="noStrike" dirty="0">
                          <a:solidFill>
                            <a:srgbClr val="000000"/>
                          </a:solidFill>
                          <a:effectLst/>
                          <a:latin typeface="+mn-lt"/>
                        </a:rPr>
                        <a:t>-</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r" fontAlgn="ctr"/>
                      <a:r>
                        <a:rPr lang="en-GB" sz="1200" b="0" i="0" u="none" strike="noStrike" dirty="0">
                          <a:solidFill>
                            <a:srgbClr val="000000"/>
                          </a:solidFill>
                          <a:effectLst/>
                          <a:latin typeface="+mn-lt"/>
                        </a:rPr>
                        <a:t>5,032</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r" fontAlgn="ctr"/>
                      <a:r>
                        <a:rPr lang="en-GB" sz="1200" b="0" i="0" u="none" strike="noStrike" dirty="0">
                          <a:solidFill>
                            <a:srgbClr val="000000"/>
                          </a:solidFill>
                          <a:effectLst/>
                          <a:latin typeface="+mn-lt"/>
                        </a:rPr>
                        <a:t>-</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r" fontAlgn="ctr"/>
                      <a:r>
                        <a:rPr lang="en-GB" sz="1200" b="0" i="0" u="none" strike="noStrike" dirty="0">
                          <a:solidFill>
                            <a:srgbClr val="000000"/>
                          </a:solidFill>
                          <a:effectLst/>
                          <a:latin typeface="+mn-lt"/>
                        </a:rPr>
                        <a:t>28,015</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r" fontAlgn="ctr"/>
                      <a:r>
                        <a:rPr lang="en-GB" sz="1200" b="1" i="0" u="none" strike="noStrike" dirty="0">
                          <a:solidFill>
                            <a:srgbClr val="000000"/>
                          </a:solidFill>
                          <a:effectLst/>
                          <a:latin typeface="+mn-lt"/>
                        </a:rPr>
                        <a:t>126,180</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extLst>
                  <a:ext uri="{0D108BD9-81ED-4DB2-BD59-A6C34878D82A}">
                    <a16:rowId xmlns:a16="http://schemas.microsoft.com/office/drawing/2014/main" val="10008"/>
                  </a:ext>
                </a:extLst>
              </a:tr>
              <a:tr h="250201">
                <a:tc>
                  <a:txBody>
                    <a:bodyPr/>
                    <a:lstStyle/>
                    <a:p>
                      <a:pPr algn="l" fontAlgn="ctr"/>
                      <a:r>
                        <a:rPr lang="en-GB" sz="1200" b="0" i="0" u="none" strike="noStrike" dirty="0">
                          <a:solidFill>
                            <a:srgbClr val="000000"/>
                          </a:solidFill>
                          <a:effectLst/>
                          <a:latin typeface="+mn-lt"/>
                        </a:rPr>
                        <a:t>  Temporary Assistant Chief Constable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fontAlgn="ctr"/>
                      <a:r>
                        <a:rPr lang="en-GB" sz="1200" b="0" i="0" u="none" strike="noStrike" dirty="0">
                          <a:solidFill>
                            <a:srgbClr val="000000"/>
                          </a:solidFill>
                          <a:effectLst/>
                          <a:latin typeface="+mn-lt"/>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r" fontAlgn="ctr"/>
                      <a:r>
                        <a:rPr lang="en-GB" sz="1200" b="0" i="0" u="none" strike="noStrike" dirty="0">
                          <a:solidFill>
                            <a:srgbClr val="000000"/>
                          </a:solidFill>
                          <a:effectLst/>
                          <a:latin typeface="+mn-lt"/>
                        </a:rPr>
                        <a:t>94,316</a:t>
                      </a:r>
                    </a:p>
                  </a:txBody>
                  <a:tcPr marL="0" marR="67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r" fontAlgn="ctr"/>
                      <a:r>
                        <a:rPr lang="en-GB" sz="1200" b="0" i="0" u="none" strike="noStrike" dirty="0">
                          <a:solidFill>
                            <a:srgbClr val="000000"/>
                          </a:solidFill>
                          <a:effectLst/>
                          <a:latin typeface="+mn-lt"/>
                        </a:rPr>
                        <a:t>300</a:t>
                      </a:r>
                    </a:p>
                  </a:txBody>
                  <a:tcPr marL="0" marR="67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r" fontAlgn="ctr"/>
                      <a:r>
                        <a:rPr lang="en-GB" sz="1200" b="0" i="0" u="none" strike="noStrike" dirty="0">
                          <a:solidFill>
                            <a:srgbClr val="000000"/>
                          </a:solidFill>
                          <a:effectLst/>
                          <a:latin typeface="+mn-lt"/>
                        </a:rPr>
                        <a:t>1,851</a:t>
                      </a:r>
                    </a:p>
                  </a:txBody>
                  <a:tcPr marL="0" marR="67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r" fontAlgn="ctr"/>
                      <a:r>
                        <a:rPr lang="en-GB" sz="1200" b="0" i="0" u="none" strike="noStrike" dirty="0">
                          <a:solidFill>
                            <a:srgbClr val="000000"/>
                          </a:solidFill>
                          <a:effectLst/>
                          <a:latin typeface="+mn-lt"/>
                        </a:rPr>
                        <a:t>-</a:t>
                      </a:r>
                    </a:p>
                  </a:txBody>
                  <a:tcPr marL="0" marR="67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r" fontAlgn="ctr"/>
                      <a:r>
                        <a:rPr lang="en-GB" sz="1200" b="0" i="0" u="none" strike="noStrike" dirty="0">
                          <a:solidFill>
                            <a:srgbClr val="000000"/>
                          </a:solidFill>
                          <a:effectLst/>
                          <a:latin typeface="+mn-lt"/>
                        </a:rPr>
                        <a:t>29,111</a:t>
                      </a:r>
                    </a:p>
                  </a:txBody>
                  <a:tcPr marL="0" marR="67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r" fontAlgn="ctr"/>
                      <a:r>
                        <a:rPr lang="en-GB" sz="1200" b="1" i="0" u="none" strike="noStrike" dirty="0">
                          <a:solidFill>
                            <a:srgbClr val="000000"/>
                          </a:solidFill>
                          <a:effectLst/>
                          <a:latin typeface="+mn-lt"/>
                        </a:rPr>
                        <a:t>125,578</a:t>
                      </a:r>
                    </a:p>
                  </a:txBody>
                  <a:tcPr marL="0" marR="67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FF"/>
                    </a:solidFill>
                  </a:tcPr>
                </a:tc>
                <a:extLst>
                  <a:ext uri="{0D108BD9-81ED-4DB2-BD59-A6C34878D82A}">
                    <a16:rowId xmlns:a16="http://schemas.microsoft.com/office/drawing/2014/main" val="10009"/>
                  </a:ext>
                </a:extLst>
              </a:tr>
              <a:tr h="250201">
                <a:tc>
                  <a:txBody>
                    <a:bodyPr/>
                    <a:lstStyle/>
                    <a:p>
                      <a:pPr algn="l" fontAlgn="ctr"/>
                      <a:r>
                        <a:rPr lang="en-GB" sz="1200" b="0" i="0" u="none" strike="noStrike" dirty="0">
                          <a:solidFill>
                            <a:srgbClr val="000000"/>
                          </a:solidFill>
                          <a:effectLst/>
                          <a:latin typeface="+mn-lt"/>
                        </a:rPr>
                        <a:t>  Chief Finance Officer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GB" sz="1200" b="0" i="0" u="none" strike="noStrike" dirty="0">
                          <a:solidFill>
                            <a:srgbClr val="000000"/>
                          </a:solidFill>
                          <a:effectLst/>
                          <a:latin typeface="+mn-lt"/>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r" fontAlgn="ctr"/>
                      <a:r>
                        <a:rPr lang="en-GB" sz="1200" b="0" i="0" u="none" strike="noStrike" dirty="0">
                          <a:solidFill>
                            <a:srgbClr val="000000"/>
                          </a:solidFill>
                          <a:effectLst/>
                          <a:latin typeface="+mn-lt"/>
                        </a:rPr>
                        <a:t>65,772</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r" fontAlgn="ctr"/>
                      <a:r>
                        <a:rPr lang="en-GB" sz="1200" b="0" i="0" u="none" strike="noStrike" dirty="0">
                          <a:solidFill>
                            <a:srgbClr val="000000"/>
                          </a:solidFill>
                          <a:effectLst/>
                          <a:latin typeface="+mn-lt"/>
                        </a:rPr>
                        <a:t>-</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r" fontAlgn="ctr"/>
                      <a:r>
                        <a:rPr lang="en-GB" sz="1200" b="0" i="0" u="none" strike="noStrike" dirty="0">
                          <a:solidFill>
                            <a:srgbClr val="000000"/>
                          </a:solidFill>
                          <a:effectLst/>
                          <a:latin typeface="+mn-lt"/>
                        </a:rPr>
                        <a:t>386</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r" fontAlgn="ctr"/>
                      <a:r>
                        <a:rPr lang="en-GB" sz="1200" b="0" i="0" u="none" strike="noStrike" dirty="0">
                          <a:solidFill>
                            <a:srgbClr val="000000"/>
                          </a:solidFill>
                          <a:effectLst/>
                          <a:latin typeface="+mn-lt"/>
                        </a:rPr>
                        <a:t>-</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r" fontAlgn="ctr"/>
                      <a:r>
                        <a:rPr lang="en-GB" sz="1200" b="0" i="0" u="none" strike="noStrike" dirty="0">
                          <a:solidFill>
                            <a:srgbClr val="000000"/>
                          </a:solidFill>
                          <a:effectLst/>
                          <a:latin typeface="+mn-lt"/>
                        </a:rPr>
                        <a:t>10,852</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r" fontAlgn="ctr"/>
                      <a:r>
                        <a:rPr lang="en-GB" sz="1200" b="1" i="0" u="none" strike="noStrike" dirty="0">
                          <a:solidFill>
                            <a:srgbClr val="000000"/>
                          </a:solidFill>
                          <a:effectLst/>
                          <a:latin typeface="+mn-lt"/>
                        </a:rPr>
                        <a:t>77,011</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454783078"/>
                  </a:ext>
                </a:extLst>
              </a:tr>
              <a:tr h="250201">
                <a:tc>
                  <a:txBody>
                    <a:bodyPr/>
                    <a:lstStyle/>
                    <a:p>
                      <a:pPr algn="l" fontAlgn="ctr"/>
                      <a:r>
                        <a:rPr lang="en-GB" sz="1200" b="1" i="0" u="none" strike="noStrike" dirty="0">
                          <a:solidFill>
                            <a:srgbClr val="000000"/>
                          </a:solidFill>
                          <a:effectLst/>
                          <a:latin typeface="+mn-lt"/>
                        </a:rPr>
                        <a:t>  TOTAL CHIEF CONSTABLE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r" fontAlgn="ctr"/>
                      <a:r>
                        <a:rPr lang="en-GB" sz="1200" b="1" i="0" u="none" strike="noStrike" dirty="0">
                          <a:solidFill>
                            <a:srgbClr val="000000"/>
                          </a:solidFill>
                          <a:effectLst/>
                          <a:latin typeface="+mn-lt"/>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r" fontAlgn="ctr"/>
                      <a:r>
                        <a:rPr lang="en-GB" sz="1200" b="1" i="0" u="none" strike="noStrike" dirty="0">
                          <a:solidFill>
                            <a:srgbClr val="000000"/>
                          </a:solidFill>
                          <a:effectLst/>
                          <a:latin typeface="+mn-lt"/>
                        </a:rPr>
                        <a:t>685,446</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r" fontAlgn="ctr"/>
                      <a:r>
                        <a:rPr lang="en-GB" sz="1200" b="1" i="0" u="none" strike="noStrike" dirty="0">
                          <a:solidFill>
                            <a:srgbClr val="000000"/>
                          </a:solidFill>
                          <a:effectLst/>
                          <a:latin typeface="+mn-lt"/>
                        </a:rPr>
                        <a:t>300</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r" fontAlgn="ctr"/>
                      <a:r>
                        <a:rPr lang="en-GB" sz="1200" b="1" i="0" u="none" strike="noStrike" dirty="0">
                          <a:solidFill>
                            <a:srgbClr val="000000"/>
                          </a:solidFill>
                          <a:effectLst/>
                          <a:latin typeface="+mn-lt"/>
                        </a:rPr>
                        <a:t>31,145</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r" fontAlgn="ctr"/>
                      <a:r>
                        <a:rPr lang="en-GB" sz="1200" b="1" i="0" u="none" strike="noStrike" dirty="0">
                          <a:solidFill>
                            <a:srgbClr val="000000"/>
                          </a:solidFill>
                          <a:effectLst/>
                          <a:latin typeface="+mn-lt"/>
                        </a:rPr>
                        <a:t>-</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r" fontAlgn="ctr"/>
                      <a:r>
                        <a:rPr lang="en-GB" sz="1200" b="1" i="0" u="none" strike="noStrike" dirty="0">
                          <a:solidFill>
                            <a:srgbClr val="000000"/>
                          </a:solidFill>
                          <a:effectLst/>
                          <a:latin typeface="+mn-lt"/>
                        </a:rPr>
                        <a:t>158,600</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r" fontAlgn="ctr"/>
                      <a:r>
                        <a:rPr lang="en-GB" sz="1200" b="1" i="0" u="none" strike="noStrike" dirty="0">
                          <a:solidFill>
                            <a:srgbClr val="000000"/>
                          </a:solidFill>
                          <a:effectLst/>
                          <a:latin typeface="+mn-lt"/>
                        </a:rPr>
                        <a:t>875,491</a:t>
                      </a:r>
                    </a:p>
                  </a:txBody>
                  <a:tcPr marL="0" marR="67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1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517490802"/>
              </p:ext>
            </p:extLst>
          </p:nvPr>
        </p:nvGraphicFramePr>
        <p:xfrm>
          <a:off x="471855" y="4222180"/>
          <a:ext cx="8559677" cy="964028"/>
        </p:xfrm>
        <a:graphic>
          <a:graphicData uri="http://schemas.openxmlformats.org/drawingml/2006/table">
            <a:tbl>
              <a:tblPr/>
              <a:tblGrid>
                <a:gridCol w="8559677">
                  <a:extLst>
                    <a:ext uri="{9D8B030D-6E8A-4147-A177-3AD203B41FA5}">
                      <a16:colId xmlns:a16="http://schemas.microsoft.com/office/drawing/2014/main" val="20000"/>
                    </a:ext>
                  </a:extLst>
                </a:gridCol>
              </a:tblGrid>
              <a:tr h="232508">
                <a:tc>
                  <a:txBody>
                    <a:bodyPr/>
                    <a:lstStyle/>
                    <a:p>
                      <a:pPr algn="l" fontAlgn="b"/>
                      <a:r>
                        <a:rPr lang="en-GB" sz="1200" b="0" i="0" u="none" strike="noStrike" dirty="0">
                          <a:solidFill>
                            <a:srgbClr val="000000"/>
                          </a:solidFill>
                          <a:effectLst/>
                          <a:latin typeface="Calibri"/>
                        </a:rPr>
                        <a:t>Note 1:   Salary, Fees and allowances includes Rent Allowance, Housing Allowance and Compensatory Grant.</a:t>
                      </a:r>
                    </a:p>
                  </a:txBody>
                  <a:tcPr marL="0" marR="0" marT="0" marB="0" anchor="b">
                    <a:lnL>
                      <a:noFill/>
                    </a:lnL>
                    <a:lnR>
                      <a:noFill/>
                    </a:lnR>
                    <a:lnT>
                      <a:noFill/>
                    </a:lnT>
                    <a:lnB>
                      <a:noFill/>
                    </a:lnB>
                  </a:tcPr>
                </a:tc>
                <a:extLst>
                  <a:ext uri="{0D108BD9-81ED-4DB2-BD59-A6C34878D82A}">
                    <a16:rowId xmlns:a16="http://schemas.microsoft.com/office/drawing/2014/main" val="10000"/>
                  </a:ext>
                </a:extLst>
              </a:tr>
              <a:tr h="232508">
                <a:tc>
                  <a:txBody>
                    <a:bodyPr/>
                    <a:lstStyle/>
                    <a:p>
                      <a:pPr algn="l" fontAlgn="b"/>
                      <a:r>
                        <a:rPr lang="en-GB" sz="1200" b="0" i="0" u="none" strike="noStrike" dirty="0">
                          <a:solidFill>
                            <a:srgbClr val="000000"/>
                          </a:solidFill>
                          <a:effectLst/>
                          <a:latin typeface="Calibri"/>
                        </a:rPr>
                        <a:t>Note 2:   Expenses Allowances include taxable expenses such as mileage, car allowances, medical expenses and mortgage interest payments relating to relocation.</a:t>
                      </a:r>
                    </a:p>
                    <a:p>
                      <a:pPr algn="l" fontAlgn="b"/>
                      <a:r>
                        <a:rPr lang="en-GB" sz="1200" b="0" i="0" u="none" strike="noStrike" dirty="0">
                          <a:solidFill>
                            <a:srgbClr val="000000"/>
                          </a:solidFill>
                          <a:effectLst/>
                          <a:latin typeface="Calibri"/>
                        </a:rPr>
                        <a:t>Note 3: ACC left 10/01/21.</a:t>
                      </a:r>
                    </a:p>
                    <a:p>
                      <a:pPr algn="l" fontAlgn="b"/>
                      <a:r>
                        <a:rPr lang="en-GB" sz="1200" b="0" i="0" u="none" strike="noStrike" dirty="0">
                          <a:solidFill>
                            <a:srgbClr val="000000"/>
                          </a:solidFill>
                          <a:effectLst/>
                          <a:latin typeface="Calibri"/>
                        </a:rPr>
                        <a:t>Note 4: Temp ACC </a:t>
                      </a:r>
                      <a:r>
                        <a:rPr lang="en-GB" sz="1200" b="0" i="0" u="none" strike="noStrike" dirty="0" err="1">
                          <a:solidFill>
                            <a:srgbClr val="000000"/>
                          </a:solidFill>
                          <a:effectLst/>
                          <a:latin typeface="Calibri"/>
                        </a:rPr>
                        <a:t>wef</a:t>
                      </a:r>
                      <a:r>
                        <a:rPr lang="en-GB" sz="1200" b="0" i="0" u="none" strike="noStrike" dirty="0">
                          <a:solidFill>
                            <a:srgbClr val="000000"/>
                          </a:solidFill>
                          <a:effectLst/>
                          <a:latin typeface="Calibri"/>
                        </a:rPr>
                        <a:t> 11/01/21.</a:t>
                      </a:r>
                    </a:p>
                  </a:txBody>
                  <a:tcPr marL="0" marR="0" marT="0" marB="0" anchor="b">
                    <a:lnL>
                      <a:noFill/>
                    </a:lnL>
                    <a:lnR>
                      <a:noFill/>
                    </a:lnR>
                    <a:lnT>
                      <a:noFill/>
                    </a:lnT>
                    <a:lnB>
                      <a:noFill/>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239549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67446" y="0"/>
            <a:ext cx="338554" cy="6876000"/>
          </a:xfrm>
          <a:prstGeom prst="rect">
            <a:avLst/>
          </a:prstGeom>
          <a:solidFill>
            <a:srgbClr val="7030A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NOTES TO THE ACCOUNTS       </a:t>
            </a:r>
            <a:r>
              <a:rPr lang="en-GB" sz="1000" b="1" dirty="0">
                <a:solidFill>
                  <a:schemeClr val="bg1"/>
                </a:solidFill>
              </a:rPr>
              <a:t>|       STATEMENT OF ACCOUNTS – 2021-22</a:t>
            </a:r>
            <a:endParaRPr lang="en-GB" sz="1000" dirty="0">
              <a:solidFill>
                <a:schemeClr val="bg1"/>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2" y="6356358"/>
            <a:ext cx="315109" cy="365125"/>
          </a:xfrm>
        </p:spPr>
        <p:txBody>
          <a:bodyPr vert="horz"/>
          <a:lstStyle/>
          <a:p>
            <a:fld id="{97D3BC75-7245-4D53-964E-6D1A27AF082C}" type="slidenum">
              <a:rPr lang="en-GB" sz="1000" smtClean="0">
                <a:solidFill>
                  <a:schemeClr val="bg1"/>
                </a:solidFill>
              </a:rPr>
              <a:t>75</a:t>
            </a:fld>
            <a:endParaRPr lang="en-GB" sz="1000" dirty="0">
              <a:solidFill>
                <a:schemeClr val="bg1"/>
              </a:solidFill>
            </a:endParaRPr>
          </a:p>
        </p:txBody>
      </p:sp>
      <p:graphicFrame>
        <p:nvGraphicFramePr>
          <p:cNvPr id="5" name="Table 4">
            <a:extLst>
              <a:ext uri="{FF2B5EF4-FFF2-40B4-BE49-F238E27FC236}">
                <a16:creationId xmlns:a16="http://schemas.microsoft.com/office/drawing/2014/main" id="{4E56888E-3048-4B03-ABB3-6205C656645A}"/>
              </a:ext>
            </a:extLst>
          </p:cNvPr>
          <p:cNvGraphicFramePr>
            <a:graphicFrameLocks noGrp="1"/>
          </p:cNvGraphicFramePr>
          <p:nvPr>
            <p:extLst>
              <p:ext uri="{D42A27DB-BD31-4B8C-83A1-F6EECF244321}">
                <p14:modId xmlns:p14="http://schemas.microsoft.com/office/powerpoint/2010/main" val="835767592"/>
              </p:ext>
            </p:extLst>
          </p:nvPr>
        </p:nvGraphicFramePr>
        <p:xfrm>
          <a:off x="416215" y="399765"/>
          <a:ext cx="8931567" cy="509349"/>
        </p:xfrm>
        <a:graphic>
          <a:graphicData uri="http://schemas.openxmlformats.org/drawingml/2006/table">
            <a:tbl>
              <a:tblPr firstRow="1" bandRow="1">
                <a:tableStyleId>{2D5ABB26-0587-4C30-8999-92F81FD0307C}</a:tableStyleId>
              </a:tblPr>
              <a:tblGrid>
                <a:gridCol w="2977189">
                  <a:extLst>
                    <a:ext uri="{9D8B030D-6E8A-4147-A177-3AD203B41FA5}">
                      <a16:colId xmlns:a16="http://schemas.microsoft.com/office/drawing/2014/main" val="2868856792"/>
                    </a:ext>
                  </a:extLst>
                </a:gridCol>
                <a:gridCol w="2977189">
                  <a:extLst>
                    <a:ext uri="{9D8B030D-6E8A-4147-A177-3AD203B41FA5}">
                      <a16:colId xmlns:a16="http://schemas.microsoft.com/office/drawing/2014/main" val="1651142004"/>
                    </a:ext>
                  </a:extLst>
                </a:gridCol>
                <a:gridCol w="2977189">
                  <a:extLst>
                    <a:ext uri="{9D8B030D-6E8A-4147-A177-3AD203B41FA5}">
                      <a16:colId xmlns:a16="http://schemas.microsoft.com/office/drawing/2014/main" val="547597477"/>
                    </a:ext>
                  </a:extLst>
                </a:gridCol>
              </a:tblGrid>
              <a:tr h="0">
                <a:tc>
                  <a:txBody>
                    <a:bodyPr/>
                    <a:lstStyle/>
                    <a:p>
                      <a:endParaRPr lang="en-GB" sz="400" dirty="0">
                        <a:solidFill>
                          <a:srgbClr val="002060"/>
                        </a:solidFill>
                        <a:latin typeface="Verdana" panose="020B0604030504040204" pitchFamily="34" charset="0"/>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400" dirty="0">
                        <a:latin typeface="Verdana" panose="020B0604030504040204" pitchFamily="34" charset="0"/>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400" dirty="0">
                        <a:latin typeface="Verdana" panose="020B0604030504040204" pitchFamily="34" charset="0"/>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8336446"/>
                  </a:ext>
                </a:extLst>
              </a:tr>
              <a:tr h="376389">
                <a:tc gridSpan="2">
                  <a:txBody>
                    <a:bodyPr/>
                    <a:lstStyle/>
                    <a:p>
                      <a:pPr algn="just">
                        <a:lnSpc>
                          <a:spcPct val="100000"/>
                        </a:lnSpc>
                        <a:spcBef>
                          <a:spcPts val="0"/>
                        </a:spcBef>
                        <a:spcAft>
                          <a:spcPts val="600"/>
                        </a:spcAft>
                      </a:pPr>
                      <a:r>
                        <a:rPr lang="en-GB" sz="1200" kern="1200" dirty="0">
                          <a:solidFill>
                            <a:schemeClr val="tx1"/>
                          </a:solidFill>
                          <a:effectLst/>
                          <a:latin typeface="+mn-lt"/>
                          <a:ea typeface="+mn-ea"/>
                          <a:cs typeface="Arial" panose="020B0604020202020204" pitchFamily="34" charset="0"/>
                        </a:rPr>
                        <a:t>The table below does not include the senior officers in the previous tables. </a:t>
                      </a:r>
                      <a:endParaRPr lang="en-GB" sz="1200" b="0" dirty="0">
                        <a:solidFill>
                          <a:schemeClr val="tx1"/>
                        </a:solidFill>
                        <a:latin typeface="+mn-lt"/>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just">
                        <a:lnSpc>
                          <a:spcPct val="100000"/>
                        </a:lnSpc>
                        <a:spcBef>
                          <a:spcPts val="0"/>
                        </a:spcBef>
                        <a:spcAft>
                          <a:spcPts val="600"/>
                        </a:spcAft>
                      </a:pPr>
                      <a:endParaRPr lang="en-GB" sz="1200" kern="1200" dirty="0">
                        <a:solidFill>
                          <a:schemeClr val="tx1"/>
                        </a:solidFill>
                        <a:effectLst/>
                        <a:latin typeface="+mn-lt"/>
                        <a:ea typeface="+mn-ea"/>
                        <a:cs typeface="+mn-cs"/>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endParaRPr lang="en-GB" sz="1200" b="1" dirty="0">
                        <a:solidFill>
                          <a:schemeClr val="tx1">
                            <a:lumMod val="50000"/>
                            <a:lumOff val="50000"/>
                          </a:schemeClr>
                        </a:solidFill>
                        <a:latin typeface="+mn-lt"/>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5890908"/>
                  </a:ext>
                </a:extLst>
              </a:tr>
            </a:tbl>
          </a:graphicData>
        </a:graphic>
      </p:graphicFrame>
      <p:graphicFrame>
        <p:nvGraphicFramePr>
          <p:cNvPr id="6" name="Table 5">
            <a:extLst>
              <a:ext uri="{FF2B5EF4-FFF2-40B4-BE49-F238E27FC236}">
                <a16:creationId xmlns:a16="http://schemas.microsoft.com/office/drawing/2014/main" id="{772A6407-0075-4AD0-9B5A-CE008B8BF254}"/>
              </a:ext>
            </a:extLst>
          </p:cNvPr>
          <p:cNvGraphicFramePr>
            <a:graphicFrameLocks noGrp="1"/>
          </p:cNvGraphicFramePr>
          <p:nvPr>
            <p:extLst>
              <p:ext uri="{D42A27DB-BD31-4B8C-83A1-F6EECF244321}">
                <p14:modId xmlns:p14="http://schemas.microsoft.com/office/powerpoint/2010/main" val="396698482"/>
              </p:ext>
            </p:extLst>
          </p:nvPr>
        </p:nvGraphicFramePr>
        <p:xfrm>
          <a:off x="323382" y="5039212"/>
          <a:ext cx="8931567" cy="1419023"/>
        </p:xfrm>
        <a:graphic>
          <a:graphicData uri="http://schemas.openxmlformats.org/drawingml/2006/table">
            <a:tbl>
              <a:tblPr firstRow="1" bandRow="1">
                <a:tableStyleId>{2D5ABB26-0587-4C30-8999-92F81FD0307C}</a:tableStyleId>
              </a:tblPr>
              <a:tblGrid>
                <a:gridCol w="2977189">
                  <a:extLst>
                    <a:ext uri="{9D8B030D-6E8A-4147-A177-3AD203B41FA5}">
                      <a16:colId xmlns:a16="http://schemas.microsoft.com/office/drawing/2014/main" val="2868856792"/>
                    </a:ext>
                  </a:extLst>
                </a:gridCol>
                <a:gridCol w="2977189">
                  <a:extLst>
                    <a:ext uri="{9D8B030D-6E8A-4147-A177-3AD203B41FA5}">
                      <a16:colId xmlns:a16="http://schemas.microsoft.com/office/drawing/2014/main" val="1651142004"/>
                    </a:ext>
                  </a:extLst>
                </a:gridCol>
                <a:gridCol w="2977189">
                  <a:extLst>
                    <a:ext uri="{9D8B030D-6E8A-4147-A177-3AD203B41FA5}">
                      <a16:colId xmlns:a16="http://schemas.microsoft.com/office/drawing/2014/main" val="547597477"/>
                    </a:ext>
                  </a:extLst>
                </a:gridCol>
              </a:tblGrid>
              <a:tr h="231997">
                <a:tc>
                  <a:txBody>
                    <a:bodyPr/>
                    <a:lstStyle/>
                    <a:p>
                      <a:pPr algn="just">
                        <a:lnSpc>
                          <a:spcPct val="100000"/>
                        </a:lnSpc>
                        <a:spcBef>
                          <a:spcPts val="0"/>
                        </a:spcBef>
                        <a:spcAft>
                          <a:spcPts val="600"/>
                        </a:spcAft>
                      </a:pPr>
                      <a:r>
                        <a:rPr lang="en-GB" sz="1400" b="1" dirty="0">
                          <a:solidFill>
                            <a:srgbClr val="7030A0"/>
                          </a:solidFill>
                          <a:latin typeface="+mn-lt"/>
                          <a:cs typeface="Arial" panose="020B0604020202020204" pitchFamily="34" charset="0"/>
                        </a:rPr>
                        <a:t>Benefits Payable during Employment</a:t>
                      </a:r>
                    </a:p>
                  </a:txBody>
                  <a:tcPr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Bef>
                          <a:spcPts val="0"/>
                        </a:spcBef>
                        <a:spcAft>
                          <a:spcPts val="600"/>
                        </a:spcAft>
                      </a:pP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endParaRPr lang="en-GB" sz="1200" b="1" dirty="0">
                        <a:solidFill>
                          <a:schemeClr val="tx1">
                            <a:lumMod val="50000"/>
                            <a:lumOff val="50000"/>
                          </a:schemeClr>
                        </a:solidFill>
                        <a:latin typeface="Arial" panose="020B0604020202020204" pitchFamily="34" charset="0"/>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7774929"/>
                  </a:ext>
                </a:extLst>
              </a:tr>
              <a:tr h="1133663">
                <a:tc>
                  <a:txBody>
                    <a:bodyPr/>
                    <a:lstStyle/>
                    <a:p>
                      <a:pPr algn="just">
                        <a:lnSpc>
                          <a:spcPct val="100000"/>
                        </a:lnSpc>
                        <a:spcBef>
                          <a:spcPts val="0"/>
                        </a:spcBef>
                        <a:spcAft>
                          <a:spcPts val="600"/>
                        </a:spcAft>
                      </a:pPr>
                      <a:r>
                        <a:rPr lang="en-GB" sz="1200" kern="1200" dirty="0">
                          <a:solidFill>
                            <a:schemeClr val="tx1"/>
                          </a:solidFill>
                          <a:effectLst/>
                          <a:latin typeface="+mn-lt"/>
                          <a:ea typeface="+mn-ea"/>
                          <a:cs typeface="Arial" panose="020B0604020202020204" pitchFamily="34" charset="0"/>
                        </a:rPr>
                        <a:t>Short-term employee benefits are those due to be settled within 12 months of the year-end. This includes salaries, paid annual leave and paid sick leave, bonuses and non-monetary benefits (e.g. cars).</a:t>
                      </a:r>
                      <a:endParaRPr lang="en-GB" sz="1200" b="0" dirty="0">
                        <a:solidFill>
                          <a:schemeClr val="tx1"/>
                        </a:solidFill>
                        <a:latin typeface="+mn-lt"/>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GB" sz="1200" kern="1200" dirty="0">
                          <a:solidFill>
                            <a:schemeClr val="tx1"/>
                          </a:solidFill>
                          <a:effectLst/>
                          <a:latin typeface="+mn-lt"/>
                          <a:ea typeface="+mn-ea"/>
                          <a:cs typeface="Arial" panose="020B0604020202020204" pitchFamily="34" charset="0"/>
                        </a:rPr>
                        <a:t>An accrual is made for the cost of holiday entitlements or any form of leave, (e.g. time off in lieu earned, but not taken before the year-end), which an employee can carry forward into the next financial year.</a:t>
                      </a: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GB" sz="1200" kern="1200" dirty="0">
                          <a:solidFill>
                            <a:schemeClr val="tx1"/>
                          </a:solidFill>
                          <a:effectLst/>
                          <a:latin typeface="+mn-lt"/>
                          <a:ea typeface="+mn-ea"/>
                          <a:cs typeface="Arial" panose="020B0604020202020204" pitchFamily="34" charset="0"/>
                        </a:rPr>
                        <a:t>The accrual is made at the payment rates applicable in the following accounting year, being the period in which the employee takes the benefit. The amount included on the balance sheet is £4.4m (£4.3m 2020-21).</a:t>
                      </a:r>
                      <a:endParaRPr lang="en-GB" sz="1200" b="1" dirty="0">
                        <a:solidFill>
                          <a:schemeClr val="tx1"/>
                        </a:solidFill>
                        <a:latin typeface="+mn-lt"/>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5890908"/>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925618458"/>
              </p:ext>
            </p:extLst>
          </p:nvPr>
        </p:nvGraphicFramePr>
        <p:xfrm>
          <a:off x="515610" y="935391"/>
          <a:ext cx="3942273" cy="3971436"/>
        </p:xfrm>
        <a:graphic>
          <a:graphicData uri="http://schemas.openxmlformats.org/drawingml/2006/table">
            <a:tbl>
              <a:tblPr/>
              <a:tblGrid>
                <a:gridCol w="1998137">
                  <a:extLst>
                    <a:ext uri="{9D8B030D-6E8A-4147-A177-3AD203B41FA5}">
                      <a16:colId xmlns:a16="http://schemas.microsoft.com/office/drawing/2014/main" val="20000"/>
                    </a:ext>
                  </a:extLst>
                </a:gridCol>
                <a:gridCol w="972068">
                  <a:extLst>
                    <a:ext uri="{9D8B030D-6E8A-4147-A177-3AD203B41FA5}">
                      <a16:colId xmlns:a16="http://schemas.microsoft.com/office/drawing/2014/main" val="20001"/>
                    </a:ext>
                  </a:extLst>
                </a:gridCol>
                <a:gridCol w="972068">
                  <a:extLst>
                    <a:ext uri="{9D8B030D-6E8A-4147-A177-3AD203B41FA5}">
                      <a16:colId xmlns:a16="http://schemas.microsoft.com/office/drawing/2014/main" val="20002"/>
                    </a:ext>
                  </a:extLst>
                </a:gridCol>
              </a:tblGrid>
              <a:tr h="295634">
                <a:tc gridSpan="3">
                  <a:txBody>
                    <a:bodyPr/>
                    <a:lstStyle/>
                    <a:p>
                      <a:pPr algn="ctr" fontAlgn="ctr"/>
                      <a:r>
                        <a:rPr lang="en-GB" sz="1200" b="1" i="0" u="none" strike="noStrike" dirty="0">
                          <a:solidFill>
                            <a:srgbClr val="FFFFFF"/>
                          </a:solidFill>
                          <a:effectLst/>
                          <a:latin typeface="+mn-lt"/>
                        </a:rPr>
                        <a:t>Employees Remuneration over £50,000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238125">
                <a:tc>
                  <a:txBody>
                    <a:bodyPr/>
                    <a:lstStyle/>
                    <a:p>
                      <a:pPr algn="ctr" fontAlgn="ctr"/>
                      <a:r>
                        <a:rPr lang="en-GB" sz="1200" b="1" i="0" u="none" strike="noStrike" dirty="0">
                          <a:solidFill>
                            <a:srgbClr val="000000"/>
                          </a:solidFill>
                          <a:effectLst/>
                          <a:latin typeface="+mn-lt"/>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200" b="1" i="0" u="none" strike="noStrike" dirty="0">
                          <a:solidFill>
                            <a:schemeClr val="bg1"/>
                          </a:solidFill>
                          <a:effectLst/>
                          <a:latin typeface="+mn-lt"/>
                        </a:rPr>
                        <a:t>2020-21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GB" sz="1200" b="1" i="0" u="none" strike="noStrike" dirty="0">
                          <a:solidFill>
                            <a:schemeClr val="bg1"/>
                          </a:solidFill>
                          <a:effectLst/>
                          <a:latin typeface="+mn-lt"/>
                        </a:rPr>
                        <a:t>2021-22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0001"/>
                  </a:ext>
                </a:extLst>
              </a:tr>
              <a:tr h="231738">
                <a:tc>
                  <a:txBody>
                    <a:bodyPr/>
                    <a:lstStyle/>
                    <a:p>
                      <a:pPr algn="l" fontAlgn="ctr"/>
                      <a:r>
                        <a:rPr lang="en-GB" sz="1200" b="0" i="0" u="none" strike="noStrike" dirty="0">
                          <a:solidFill>
                            <a:srgbClr val="000000"/>
                          </a:solidFill>
                          <a:effectLst/>
                          <a:latin typeface="+mn-lt"/>
                        </a:rPr>
                        <a:t>  £50,001 to £55,000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200" b="0" i="0" u="none" strike="noStrike" dirty="0">
                          <a:solidFill>
                            <a:srgbClr val="000000"/>
                          </a:solidFill>
                          <a:effectLst/>
                          <a:latin typeface="+mn-lt"/>
                        </a:rPr>
                        <a:t>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FF"/>
                    </a:solidFill>
                  </a:tcPr>
                </a:tc>
                <a:tc>
                  <a:txBody>
                    <a:bodyPr/>
                    <a:lstStyle/>
                    <a:p>
                      <a:pPr algn="ctr" fontAlgn="ctr"/>
                      <a:r>
                        <a:rPr lang="en-GB" sz="1200" b="0" i="0" u="none" strike="noStrike" dirty="0">
                          <a:solidFill>
                            <a:srgbClr val="000000"/>
                          </a:solidFill>
                          <a:effectLst/>
                          <a:latin typeface="+mn-lt"/>
                        </a:rPr>
                        <a:t>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66FF"/>
                    </a:solidFill>
                  </a:tcPr>
                </a:tc>
                <a:extLst>
                  <a:ext uri="{0D108BD9-81ED-4DB2-BD59-A6C34878D82A}">
                    <a16:rowId xmlns:a16="http://schemas.microsoft.com/office/drawing/2014/main" val="10002"/>
                  </a:ext>
                </a:extLst>
              </a:tr>
              <a:tr h="231738">
                <a:tc>
                  <a:txBody>
                    <a:bodyPr/>
                    <a:lstStyle/>
                    <a:p>
                      <a:pPr algn="l" fontAlgn="ctr"/>
                      <a:r>
                        <a:rPr lang="en-GB" sz="1200" b="0" i="0" u="none" strike="noStrike" dirty="0">
                          <a:solidFill>
                            <a:srgbClr val="000000"/>
                          </a:solidFill>
                          <a:effectLst/>
                          <a:latin typeface="+mn-lt"/>
                        </a:rPr>
                        <a:t>  £55,001 to £60,000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200" b="0" i="0" u="none" strike="noStrike" dirty="0">
                          <a:solidFill>
                            <a:srgbClr val="000000"/>
                          </a:solidFill>
                          <a:effectLst/>
                          <a:latin typeface="+mn-lt"/>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ctr" fontAlgn="ctr"/>
                      <a:r>
                        <a:rPr lang="en-GB" sz="1200" b="0" i="0" u="none" strike="noStrike" dirty="0">
                          <a:solidFill>
                            <a:srgbClr val="000000"/>
                          </a:solidFill>
                          <a:effectLst/>
                          <a:latin typeface="+mn-lt"/>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10003"/>
                  </a:ext>
                </a:extLst>
              </a:tr>
              <a:tr h="231738">
                <a:tc>
                  <a:txBody>
                    <a:bodyPr/>
                    <a:lstStyle/>
                    <a:p>
                      <a:pPr algn="l" fontAlgn="ctr"/>
                      <a:r>
                        <a:rPr lang="en-GB" sz="1200" b="0" i="0" u="none" strike="noStrike" dirty="0">
                          <a:solidFill>
                            <a:srgbClr val="000000"/>
                          </a:solidFill>
                          <a:effectLst/>
                          <a:latin typeface="+mn-lt"/>
                        </a:rPr>
                        <a:t>  £60,001 to £65,000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200" b="0" i="0" u="none" strike="noStrike" dirty="0">
                          <a:solidFill>
                            <a:srgbClr val="000000"/>
                          </a:solidFill>
                          <a:effectLst/>
                          <a:latin typeface="+mn-lt"/>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ctr" fontAlgn="ctr"/>
                      <a:r>
                        <a:rPr lang="en-GB" sz="1200" b="0" i="0" u="none" strike="noStrike" dirty="0">
                          <a:solidFill>
                            <a:srgbClr val="000000"/>
                          </a:solidFill>
                          <a:effectLst/>
                          <a:latin typeface="+mn-lt"/>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10004"/>
                  </a:ext>
                </a:extLst>
              </a:tr>
              <a:tr h="231738">
                <a:tc>
                  <a:txBody>
                    <a:bodyPr/>
                    <a:lstStyle/>
                    <a:p>
                      <a:pPr algn="l" fontAlgn="ctr"/>
                      <a:r>
                        <a:rPr lang="en-GB" sz="1200" b="0" i="0" u="none" strike="noStrike" dirty="0">
                          <a:solidFill>
                            <a:srgbClr val="000000"/>
                          </a:solidFill>
                          <a:effectLst/>
                          <a:latin typeface="+mn-lt"/>
                        </a:rPr>
                        <a:t>  £65,001 to £70,000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ctr" fontAlgn="ctr"/>
                      <a:r>
                        <a:rPr lang="en-GB" sz="1200" b="0" i="0" u="none" strike="noStrike" dirty="0">
                          <a:solidFill>
                            <a:srgbClr val="000000"/>
                          </a:solidFill>
                          <a:effectLst/>
                          <a:latin typeface="+mn-lt"/>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10005"/>
                  </a:ext>
                </a:extLst>
              </a:tr>
              <a:tr h="231738">
                <a:tc>
                  <a:txBody>
                    <a:bodyPr/>
                    <a:lstStyle/>
                    <a:p>
                      <a:pPr algn="l" fontAlgn="ctr"/>
                      <a:r>
                        <a:rPr lang="en-GB" sz="1200" b="0" i="0" u="none" strike="noStrike" dirty="0">
                          <a:solidFill>
                            <a:srgbClr val="000000"/>
                          </a:solidFill>
                          <a:effectLst/>
                          <a:latin typeface="+mn-lt"/>
                        </a:rPr>
                        <a:t>  £70,001 to £75,000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200" b="0" i="0" u="none" strike="noStrike" dirty="0">
                          <a:solidFill>
                            <a:srgbClr val="000000"/>
                          </a:solidFill>
                          <a:effectLst/>
                          <a:latin typeface="+mn-lt"/>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10006"/>
                  </a:ext>
                </a:extLst>
              </a:tr>
              <a:tr h="231738">
                <a:tc>
                  <a:txBody>
                    <a:bodyPr/>
                    <a:lstStyle/>
                    <a:p>
                      <a:pPr algn="l" fontAlgn="ctr"/>
                      <a:r>
                        <a:rPr lang="en-GB" sz="1200" b="0" i="0" u="none" strike="noStrike" dirty="0">
                          <a:solidFill>
                            <a:srgbClr val="000000"/>
                          </a:solidFill>
                          <a:effectLst/>
                          <a:latin typeface="+mn-lt"/>
                        </a:rPr>
                        <a:t>  £75,001 to £80,000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200" b="0" i="0" u="none" strike="noStrike" dirty="0">
                          <a:solidFill>
                            <a:srgbClr val="000000"/>
                          </a:solidFill>
                          <a:effectLst/>
                          <a:latin typeface="+mn-lt"/>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ctr" fontAlgn="ctr"/>
                      <a:r>
                        <a:rPr lang="en-GB" sz="1200" b="0" i="0" u="none" strike="noStrike" dirty="0">
                          <a:solidFill>
                            <a:srgbClr val="000000"/>
                          </a:solidFill>
                          <a:effectLst/>
                          <a:latin typeface="+mn-lt"/>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10007"/>
                  </a:ext>
                </a:extLst>
              </a:tr>
              <a:tr h="231738">
                <a:tc>
                  <a:txBody>
                    <a:bodyPr/>
                    <a:lstStyle/>
                    <a:p>
                      <a:pPr algn="l" fontAlgn="ctr"/>
                      <a:r>
                        <a:rPr lang="en-GB" sz="1200" b="0" i="0" u="none" strike="noStrike" dirty="0">
                          <a:solidFill>
                            <a:srgbClr val="000000"/>
                          </a:solidFill>
                          <a:effectLst/>
                          <a:latin typeface="+mn-lt"/>
                        </a:rPr>
                        <a:t>  £80,001 to £85,000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ctr" fontAlgn="ctr"/>
                      <a:r>
                        <a:rPr lang="en-GB" sz="1200" b="0" i="0" u="none" strike="noStrike" dirty="0">
                          <a:solidFill>
                            <a:srgbClr val="000000"/>
                          </a:solidFill>
                          <a:effectLst/>
                          <a:latin typeface="+mn-lt"/>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10008"/>
                  </a:ext>
                </a:extLst>
              </a:tr>
              <a:tr h="231738">
                <a:tc>
                  <a:txBody>
                    <a:bodyPr/>
                    <a:lstStyle/>
                    <a:p>
                      <a:pPr algn="l" fontAlgn="ctr"/>
                      <a:r>
                        <a:rPr lang="en-GB" sz="1200" b="0" i="0" u="none" strike="noStrike" dirty="0">
                          <a:solidFill>
                            <a:srgbClr val="000000"/>
                          </a:solidFill>
                          <a:effectLst/>
                          <a:latin typeface="+mn-lt"/>
                        </a:rPr>
                        <a:t>  £85,001 to £90,000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200" b="0" i="0" u="none" strike="noStrike" dirty="0">
                          <a:solidFill>
                            <a:srgbClr val="000000"/>
                          </a:solidFill>
                          <a:effectLst/>
                          <a:latin typeface="+mn-lt"/>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10009"/>
                  </a:ext>
                </a:extLst>
              </a:tr>
              <a:tr h="231738">
                <a:tc>
                  <a:txBody>
                    <a:bodyPr/>
                    <a:lstStyle/>
                    <a:p>
                      <a:pPr algn="l" fontAlgn="ctr"/>
                      <a:r>
                        <a:rPr lang="en-GB" sz="1200" b="0" i="0" u="none" strike="noStrike" dirty="0">
                          <a:solidFill>
                            <a:srgbClr val="000000"/>
                          </a:solidFill>
                          <a:effectLst/>
                          <a:latin typeface="+mn-lt"/>
                        </a:rPr>
                        <a:t>  £90,001 to £95,000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200" b="0" i="0" u="none" strike="noStrike" dirty="0">
                          <a:solidFill>
                            <a:srgbClr val="000000"/>
                          </a:solidFill>
                          <a:effectLst/>
                          <a:latin typeface="+mn-lt"/>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ctr" fontAlgn="ctr"/>
                      <a:r>
                        <a:rPr lang="en-GB" sz="1200" b="0" i="0" u="none" strike="noStrike" dirty="0">
                          <a:solidFill>
                            <a:srgbClr val="000000"/>
                          </a:solidFill>
                          <a:effectLst/>
                          <a:latin typeface="+mn-lt"/>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10010"/>
                  </a:ext>
                </a:extLst>
              </a:tr>
              <a:tr h="231738">
                <a:tc>
                  <a:txBody>
                    <a:bodyPr/>
                    <a:lstStyle/>
                    <a:p>
                      <a:pPr algn="l" fontAlgn="ctr"/>
                      <a:r>
                        <a:rPr lang="en-GB" sz="1200" b="0" i="0" u="none" strike="noStrike" dirty="0">
                          <a:solidFill>
                            <a:srgbClr val="000000"/>
                          </a:solidFill>
                          <a:effectLst/>
                          <a:latin typeface="+mn-lt"/>
                        </a:rPr>
                        <a:t>  £95,001 to £100,000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10011"/>
                  </a:ext>
                </a:extLst>
              </a:tr>
              <a:tr h="231738">
                <a:tc>
                  <a:txBody>
                    <a:bodyPr/>
                    <a:lstStyle/>
                    <a:p>
                      <a:pPr algn="l" fontAlgn="ctr"/>
                      <a:r>
                        <a:rPr lang="en-GB" sz="1200" b="0" i="0" u="none" strike="noStrike" dirty="0">
                          <a:solidFill>
                            <a:srgbClr val="000000"/>
                          </a:solidFill>
                          <a:effectLst/>
                          <a:latin typeface="+mn-lt"/>
                        </a:rPr>
                        <a:t>  £100,001 to £105,000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10012"/>
                  </a:ext>
                </a:extLst>
              </a:tr>
              <a:tr h="231738">
                <a:tc>
                  <a:txBody>
                    <a:bodyPr/>
                    <a:lstStyle/>
                    <a:p>
                      <a:pPr algn="l" fontAlgn="ctr"/>
                      <a:r>
                        <a:rPr lang="en-GB" sz="1200" b="0" i="0" u="none" strike="noStrike" dirty="0">
                          <a:solidFill>
                            <a:srgbClr val="000000"/>
                          </a:solidFill>
                          <a:effectLst/>
                          <a:latin typeface="+mn-lt"/>
                        </a:rPr>
                        <a:t>  £105,001 to £110,000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ctr" fontAlgn="ctr"/>
                      <a:r>
                        <a:rPr lang="en-GB" sz="1200" b="0" i="0" u="none" strike="noStrike" dirty="0">
                          <a:solidFill>
                            <a:srgbClr val="000000"/>
                          </a:solidFill>
                          <a:effectLst/>
                          <a:latin typeface="+mn-lt"/>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522835153"/>
                  </a:ext>
                </a:extLst>
              </a:tr>
              <a:tr h="231738">
                <a:tc>
                  <a:txBody>
                    <a:bodyPr/>
                    <a:lstStyle/>
                    <a:p>
                      <a:pPr algn="l" fontAlgn="ctr"/>
                      <a:r>
                        <a:rPr lang="en-GB" sz="1200" b="0" i="0" u="none" strike="noStrike" dirty="0">
                          <a:solidFill>
                            <a:srgbClr val="000000"/>
                          </a:solidFill>
                          <a:effectLst/>
                          <a:latin typeface="+mn-lt"/>
                        </a:rPr>
                        <a:t>  £110,001 to £150,000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880204412"/>
                  </a:ext>
                </a:extLst>
              </a:tr>
              <a:tr h="186691">
                <a:tc>
                  <a:txBody>
                    <a:bodyPr/>
                    <a:lstStyle/>
                    <a:p>
                      <a:pPr algn="l" fontAlgn="ctr"/>
                      <a:r>
                        <a:rPr lang="en-GB" sz="1200" b="0" i="0" u="none" strike="noStrike" dirty="0">
                          <a:solidFill>
                            <a:srgbClr val="000000"/>
                          </a:solidFill>
                          <a:effectLst/>
                          <a:latin typeface="+mn-lt"/>
                        </a:rPr>
                        <a:t>  £150,001 to £200,000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66FF"/>
                    </a:solidFill>
                  </a:tcPr>
                </a:tc>
                <a:extLst>
                  <a:ext uri="{0D108BD9-81ED-4DB2-BD59-A6C34878D82A}">
                    <a16:rowId xmlns:a16="http://schemas.microsoft.com/office/drawing/2014/main" val="10013"/>
                  </a:ext>
                </a:extLst>
              </a:tr>
              <a:tr h="238392">
                <a:tc>
                  <a:txBody>
                    <a:bodyPr/>
                    <a:lstStyle/>
                    <a:p>
                      <a:pPr algn="l" fontAlgn="ctr"/>
                      <a:r>
                        <a:rPr lang="en-GB" sz="1200" b="1" i="0" u="none" strike="noStrike" dirty="0">
                          <a:solidFill>
                            <a:srgbClr val="000000"/>
                          </a:solidFill>
                          <a:effectLst/>
                          <a:latin typeface="+mn-lt"/>
                        </a:rPr>
                        <a:t>  Total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mn-lt"/>
                        </a:rPr>
                        <a:t>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GB" sz="1200" b="1" i="0" u="none" strike="noStrike" dirty="0">
                          <a:solidFill>
                            <a:srgbClr val="000000"/>
                          </a:solidFill>
                          <a:effectLst/>
                          <a:latin typeface="+mn-lt"/>
                        </a:rPr>
                        <a:t>33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FF"/>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0413002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67446" y="0"/>
            <a:ext cx="338554" cy="6876000"/>
          </a:xfrm>
          <a:prstGeom prst="rect">
            <a:avLst/>
          </a:prstGeom>
          <a:solidFill>
            <a:srgbClr val="7030A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NOTES TO THE ACCOUNTS       </a:t>
            </a:r>
            <a:r>
              <a:rPr lang="en-GB" sz="1000" b="1" dirty="0">
                <a:solidFill>
                  <a:schemeClr val="bg1"/>
                </a:solidFill>
              </a:rPr>
              <a:t>|       STATEMENT OF ACCOUNTS – 2021-22</a:t>
            </a:r>
            <a:endParaRPr lang="en-GB" sz="1000" dirty="0">
              <a:solidFill>
                <a:schemeClr val="bg1"/>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2" y="6356358"/>
            <a:ext cx="315109" cy="365125"/>
          </a:xfrm>
        </p:spPr>
        <p:txBody>
          <a:bodyPr vert="horz"/>
          <a:lstStyle/>
          <a:p>
            <a:fld id="{97D3BC75-7245-4D53-964E-6D1A27AF082C}" type="slidenum">
              <a:rPr lang="en-GB" sz="1000" smtClean="0">
                <a:solidFill>
                  <a:schemeClr val="bg1"/>
                </a:solidFill>
              </a:rPr>
              <a:t>76</a:t>
            </a:fld>
            <a:endParaRPr lang="en-GB" sz="1000" dirty="0">
              <a:solidFill>
                <a:schemeClr val="bg1"/>
              </a:solidFill>
            </a:endParaRPr>
          </a:p>
        </p:txBody>
      </p:sp>
      <p:graphicFrame>
        <p:nvGraphicFramePr>
          <p:cNvPr id="6" name="Table 5">
            <a:extLst>
              <a:ext uri="{FF2B5EF4-FFF2-40B4-BE49-F238E27FC236}">
                <a16:creationId xmlns:a16="http://schemas.microsoft.com/office/drawing/2014/main" id="{772A6407-0075-4AD0-9B5A-CE008B8BF254}"/>
              </a:ext>
            </a:extLst>
          </p:cNvPr>
          <p:cNvGraphicFramePr>
            <a:graphicFrameLocks noGrp="1"/>
          </p:cNvGraphicFramePr>
          <p:nvPr>
            <p:extLst>
              <p:ext uri="{D42A27DB-BD31-4B8C-83A1-F6EECF244321}">
                <p14:modId xmlns:p14="http://schemas.microsoft.com/office/powerpoint/2010/main" val="3696780140"/>
              </p:ext>
            </p:extLst>
          </p:nvPr>
        </p:nvGraphicFramePr>
        <p:xfrm>
          <a:off x="361565" y="392917"/>
          <a:ext cx="8931567" cy="1637520"/>
        </p:xfrm>
        <a:graphic>
          <a:graphicData uri="http://schemas.openxmlformats.org/drawingml/2006/table">
            <a:tbl>
              <a:tblPr firstRow="1" bandRow="1">
                <a:tableStyleId>{2D5ABB26-0587-4C30-8999-92F81FD0307C}</a:tableStyleId>
              </a:tblPr>
              <a:tblGrid>
                <a:gridCol w="2977189">
                  <a:extLst>
                    <a:ext uri="{9D8B030D-6E8A-4147-A177-3AD203B41FA5}">
                      <a16:colId xmlns:a16="http://schemas.microsoft.com/office/drawing/2014/main" val="2868856792"/>
                    </a:ext>
                  </a:extLst>
                </a:gridCol>
                <a:gridCol w="2977189">
                  <a:extLst>
                    <a:ext uri="{9D8B030D-6E8A-4147-A177-3AD203B41FA5}">
                      <a16:colId xmlns:a16="http://schemas.microsoft.com/office/drawing/2014/main" val="1651142004"/>
                    </a:ext>
                  </a:extLst>
                </a:gridCol>
                <a:gridCol w="2977189">
                  <a:extLst>
                    <a:ext uri="{9D8B030D-6E8A-4147-A177-3AD203B41FA5}">
                      <a16:colId xmlns:a16="http://schemas.microsoft.com/office/drawing/2014/main" val="547597477"/>
                    </a:ext>
                  </a:extLst>
                </a:gridCol>
              </a:tblGrid>
              <a:tr h="231997">
                <a:tc>
                  <a:txBody>
                    <a:bodyPr/>
                    <a:lstStyle/>
                    <a:p>
                      <a:pPr algn="just">
                        <a:lnSpc>
                          <a:spcPct val="100000"/>
                        </a:lnSpc>
                        <a:spcBef>
                          <a:spcPts val="0"/>
                        </a:spcBef>
                        <a:spcAft>
                          <a:spcPts val="600"/>
                        </a:spcAft>
                      </a:pPr>
                      <a:r>
                        <a:rPr lang="en-GB" sz="1400" b="1" dirty="0">
                          <a:solidFill>
                            <a:srgbClr val="7030A0"/>
                          </a:solidFill>
                          <a:latin typeface="+mn-lt"/>
                          <a:cs typeface="Arial" panose="020B0604020202020204" pitchFamily="34" charset="0"/>
                        </a:rPr>
                        <a:t>Termination Benefits</a:t>
                      </a:r>
                    </a:p>
                  </a:txBody>
                  <a:tcPr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Bef>
                          <a:spcPts val="0"/>
                        </a:spcBef>
                        <a:spcAft>
                          <a:spcPts val="600"/>
                        </a:spcAft>
                      </a:pP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endParaRPr lang="en-GB" sz="1200" b="1" dirty="0">
                        <a:solidFill>
                          <a:schemeClr val="tx1">
                            <a:lumMod val="50000"/>
                            <a:lumOff val="50000"/>
                          </a:schemeClr>
                        </a:solidFill>
                        <a:latin typeface="Arial" panose="020B0604020202020204" pitchFamily="34" charset="0"/>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7774929"/>
                  </a:ext>
                </a:extLst>
              </a:tr>
              <a:tr h="1133663">
                <a:tc>
                  <a:txBody>
                    <a:bodyPr/>
                    <a:lstStyle/>
                    <a:p>
                      <a:pPr algn="just">
                        <a:spcAft>
                          <a:spcPts val="800"/>
                        </a:spcAft>
                      </a:pPr>
                      <a:r>
                        <a:rPr lang="en-GB" sz="1200" kern="1200" dirty="0">
                          <a:solidFill>
                            <a:schemeClr val="tx1"/>
                          </a:solidFill>
                          <a:effectLst/>
                          <a:latin typeface="+mn-lt"/>
                          <a:ea typeface="+mn-ea"/>
                          <a:cs typeface="Arial" panose="020B0604020202020204" pitchFamily="34" charset="0"/>
                        </a:rPr>
                        <a:t>Termination benefits are payable as a result of a decision to terminate an employee’s employment before the normal retirement date or an acceptance of voluntary redundancy. These are charged to the CIES when the Group is demonstrably committed to the decision.</a:t>
                      </a:r>
                      <a:endParaRPr lang="en-GB" sz="1200" b="0" dirty="0">
                        <a:solidFill>
                          <a:schemeClr val="tx1"/>
                        </a:solidFill>
                        <a:latin typeface="+mn-lt"/>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GB" sz="1200" kern="1200" dirty="0">
                          <a:solidFill>
                            <a:schemeClr val="tx1"/>
                          </a:solidFill>
                          <a:effectLst/>
                          <a:latin typeface="+mn-lt"/>
                          <a:ea typeface="+mn-ea"/>
                          <a:cs typeface="Arial" panose="020B0604020202020204" pitchFamily="34" charset="0"/>
                        </a:rPr>
                        <a:t>2 contracts were terminated during the year (7 in 2020-21), incurring costs of £12.3k (£85k in 2020-21).</a:t>
                      </a: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GB" sz="1200" kern="1200" dirty="0">
                          <a:solidFill>
                            <a:schemeClr val="tx1"/>
                          </a:solidFill>
                          <a:effectLst/>
                          <a:latin typeface="+mn-lt"/>
                          <a:ea typeface="+mn-ea"/>
                          <a:cs typeface="Arial" panose="020B0604020202020204" pitchFamily="34" charset="0"/>
                        </a:rPr>
                        <a:t>Other departures agreed cover voluntary redundancies and compromise agreements. There were no material payments in relation to injury awards during the year ended 31 March 2022.</a:t>
                      </a: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5890908"/>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352485139"/>
              </p:ext>
            </p:extLst>
          </p:nvPr>
        </p:nvGraphicFramePr>
        <p:xfrm>
          <a:off x="447674" y="2209797"/>
          <a:ext cx="8829675" cy="3357231"/>
        </p:xfrm>
        <a:graphic>
          <a:graphicData uri="http://schemas.openxmlformats.org/drawingml/2006/table">
            <a:tbl>
              <a:tblPr/>
              <a:tblGrid>
                <a:gridCol w="1966123">
                  <a:extLst>
                    <a:ext uri="{9D8B030D-6E8A-4147-A177-3AD203B41FA5}">
                      <a16:colId xmlns:a16="http://schemas.microsoft.com/office/drawing/2014/main" val="20000"/>
                    </a:ext>
                  </a:extLst>
                </a:gridCol>
                <a:gridCol w="857944">
                  <a:extLst>
                    <a:ext uri="{9D8B030D-6E8A-4147-A177-3AD203B41FA5}">
                      <a16:colId xmlns:a16="http://schemas.microsoft.com/office/drawing/2014/main" val="20001"/>
                    </a:ext>
                  </a:extLst>
                </a:gridCol>
                <a:gridCol w="857944">
                  <a:extLst>
                    <a:ext uri="{9D8B030D-6E8A-4147-A177-3AD203B41FA5}">
                      <a16:colId xmlns:a16="http://schemas.microsoft.com/office/drawing/2014/main" val="20002"/>
                    </a:ext>
                  </a:extLst>
                </a:gridCol>
                <a:gridCol w="857944">
                  <a:extLst>
                    <a:ext uri="{9D8B030D-6E8A-4147-A177-3AD203B41FA5}">
                      <a16:colId xmlns:a16="http://schemas.microsoft.com/office/drawing/2014/main" val="20003"/>
                    </a:ext>
                  </a:extLst>
                </a:gridCol>
                <a:gridCol w="857944">
                  <a:extLst>
                    <a:ext uri="{9D8B030D-6E8A-4147-A177-3AD203B41FA5}">
                      <a16:colId xmlns:a16="http://schemas.microsoft.com/office/drawing/2014/main" val="20004"/>
                    </a:ext>
                  </a:extLst>
                </a:gridCol>
                <a:gridCol w="857944">
                  <a:extLst>
                    <a:ext uri="{9D8B030D-6E8A-4147-A177-3AD203B41FA5}">
                      <a16:colId xmlns:a16="http://schemas.microsoft.com/office/drawing/2014/main" val="20005"/>
                    </a:ext>
                  </a:extLst>
                </a:gridCol>
                <a:gridCol w="857944">
                  <a:extLst>
                    <a:ext uri="{9D8B030D-6E8A-4147-A177-3AD203B41FA5}">
                      <a16:colId xmlns:a16="http://schemas.microsoft.com/office/drawing/2014/main" val="20006"/>
                    </a:ext>
                  </a:extLst>
                </a:gridCol>
                <a:gridCol w="857944">
                  <a:extLst>
                    <a:ext uri="{9D8B030D-6E8A-4147-A177-3AD203B41FA5}">
                      <a16:colId xmlns:a16="http://schemas.microsoft.com/office/drawing/2014/main" val="20007"/>
                    </a:ext>
                  </a:extLst>
                </a:gridCol>
                <a:gridCol w="857944">
                  <a:extLst>
                    <a:ext uri="{9D8B030D-6E8A-4147-A177-3AD203B41FA5}">
                      <a16:colId xmlns:a16="http://schemas.microsoft.com/office/drawing/2014/main" val="20008"/>
                    </a:ext>
                  </a:extLst>
                </a:gridCol>
              </a:tblGrid>
              <a:tr h="226332">
                <a:tc gridSpan="9">
                  <a:txBody>
                    <a:bodyPr/>
                    <a:lstStyle/>
                    <a:p>
                      <a:pPr algn="l" fontAlgn="ctr"/>
                      <a:r>
                        <a:rPr lang="en-GB" sz="1200" b="1" i="0" u="none" strike="noStrike" dirty="0">
                          <a:solidFill>
                            <a:srgbClr val="FFFFFF"/>
                          </a:solidFill>
                          <a:effectLst/>
                          <a:latin typeface="+mn-lt"/>
                        </a:rPr>
                        <a:t>Exit Packages</a:t>
                      </a:r>
                    </a:p>
                  </a:txBody>
                  <a:tcPr marL="6228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382421">
                <a:tc>
                  <a:txBody>
                    <a:bodyPr/>
                    <a:lstStyle/>
                    <a:p>
                      <a:pPr algn="l" fontAlgn="ctr"/>
                      <a:r>
                        <a:rPr lang="en-GB" sz="1200" b="1" i="0" u="none" strike="noStrike" dirty="0">
                          <a:solidFill>
                            <a:schemeClr val="bg1"/>
                          </a:solidFill>
                          <a:effectLst/>
                          <a:latin typeface="+mn-lt"/>
                        </a:rPr>
                        <a:t>Exit package cost band (including special payments)</a:t>
                      </a:r>
                    </a:p>
                  </a:txBody>
                  <a:tcPr marL="6228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gridSpan="2">
                  <a:txBody>
                    <a:bodyPr/>
                    <a:lstStyle/>
                    <a:p>
                      <a:pPr algn="ctr" fontAlgn="ctr"/>
                      <a:r>
                        <a:rPr lang="en-GB" sz="1200" b="1" i="0" u="none" strike="noStrike" dirty="0">
                          <a:solidFill>
                            <a:schemeClr val="bg1"/>
                          </a:solidFill>
                          <a:effectLst/>
                          <a:latin typeface="+mn-lt"/>
                        </a:rPr>
                        <a:t>Number of compulsory redundancies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hMerge="1">
                  <a:txBody>
                    <a:bodyPr/>
                    <a:lstStyle/>
                    <a:p>
                      <a:endParaRPr lang="en-GB"/>
                    </a:p>
                  </a:txBody>
                  <a:tcPr/>
                </a:tc>
                <a:tc gridSpan="2">
                  <a:txBody>
                    <a:bodyPr/>
                    <a:lstStyle/>
                    <a:p>
                      <a:pPr algn="ctr" fontAlgn="ctr"/>
                      <a:r>
                        <a:rPr lang="en-GB" sz="1200" b="1" i="0" u="none" strike="noStrike" dirty="0">
                          <a:solidFill>
                            <a:schemeClr val="bg1"/>
                          </a:solidFill>
                          <a:effectLst/>
                          <a:latin typeface="+mn-lt"/>
                        </a:rPr>
                        <a:t>Number of other departures agreed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hMerge="1">
                  <a:txBody>
                    <a:bodyPr/>
                    <a:lstStyle/>
                    <a:p>
                      <a:endParaRPr lang="en-GB"/>
                    </a:p>
                  </a:txBody>
                  <a:tcPr/>
                </a:tc>
                <a:tc gridSpan="2">
                  <a:txBody>
                    <a:bodyPr/>
                    <a:lstStyle/>
                    <a:p>
                      <a:pPr algn="ctr" fontAlgn="ctr"/>
                      <a:r>
                        <a:rPr lang="en-GB" sz="1200" b="1" i="0" u="none" strike="noStrike" dirty="0">
                          <a:solidFill>
                            <a:schemeClr val="bg1"/>
                          </a:solidFill>
                          <a:effectLst/>
                          <a:latin typeface="+mn-lt"/>
                        </a:rPr>
                        <a:t>Total number of exit packages by cost band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hMerge="1">
                  <a:txBody>
                    <a:bodyPr/>
                    <a:lstStyle/>
                    <a:p>
                      <a:endParaRPr lang="en-GB"/>
                    </a:p>
                  </a:txBody>
                  <a:tcPr/>
                </a:tc>
                <a:tc gridSpan="2">
                  <a:txBody>
                    <a:bodyPr/>
                    <a:lstStyle/>
                    <a:p>
                      <a:pPr algn="ctr" fontAlgn="ctr"/>
                      <a:r>
                        <a:rPr lang="en-GB" sz="1200" b="1" i="0" u="none" strike="noStrike" dirty="0">
                          <a:solidFill>
                            <a:schemeClr val="bg1"/>
                          </a:solidFill>
                          <a:effectLst/>
                          <a:latin typeface="+mn-lt"/>
                        </a:rPr>
                        <a:t>Total cost of exit packages in each band (£000)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hMerge="1">
                  <a:txBody>
                    <a:bodyPr/>
                    <a:lstStyle/>
                    <a:p>
                      <a:endParaRPr lang="en-GB"/>
                    </a:p>
                  </a:txBody>
                  <a:tcPr/>
                </a:tc>
                <a:extLst>
                  <a:ext uri="{0D108BD9-81ED-4DB2-BD59-A6C34878D82A}">
                    <a16:rowId xmlns:a16="http://schemas.microsoft.com/office/drawing/2014/main" val="10001"/>
                  </a:ext>
                </a:extLst>
              </a:tr>
              <a:tr h="382421">
                <a:tc>
                  <a:txBody>
                    <a:bodyPr/>
                    <a:lstStyle/>
                    <a:p>
                      <a:pPr algn="ctr" fontAlgn="ctr"/>
                      <a:r>
                        <a:rPr lang="en-GB" sz="1200" b="1" i="0" u="none" strike="noStrike" dirty="0">
                          <a:solidFill>
                            <a:srgbClr val="000000"/>
                          </a:solidFill>
                          <a:effectLst/>
                          <a:latin typeface="+mn-lt"/>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200" b="1" i="0" u="none" strike="noStrike" dirty="0">
                          <a:solidFill>
                            <a:schemeClr val="bg1"/>
                          </a:solidFill>
                          <a:effectLst/>
                          <a:latin typeface="+mn-lt"/>
                        </a:rPr>
                        <a:t>2020-21</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GB" sz="1200" b="1" i="0" u="none" strike="noStrike" dirty="0">
                          <a:solidFill>
                            <a:schemeClr val="bg1"/>
                          </a:solidFill>
                          <a:effectLst/>
                          <a:latin typeface="+mn-lt"/>
                        </a:rPr>
                        <a:t>2021-22</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GB" sz="1200" b="1" i="0" u="none" strike="noStrike" dirty="0">
                          <a:solidFill>
                            <a:schemeClr val="bg1"/>
                          </a:solidFill>
                          <a:effectLst/>
                          <a:latin typeface="+mn-lt"/>
                        </a:rPr>
                        <a:t>2020-21</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GB" sz="1200" b="1" i="0" u="none" strike="noStrike" dirty="0">
                          <a:solidFill>
                            <a:schemeClr val="bg1"/>
                          </a:solidFill>
                          <a:effectLst/>
                          <a:latin typeface="+mn-lt"/>
                        </a:rPr>
                        <a:t>2021-22</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GB" sz="1200" b="1" i="0" u="none" strike="noStrike" dirty="0">
                          <a:solidFill>
                            <a:schemeClr val="bg1"/>
                          </a:solidFill>
                          <a:effectLst/>
                          <a:latin typeface="+mn-lt"/>
                        </a:rPr>
                        <a:t>2020-21</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GB" sz="1200" b="1" i="0" u="none" strike="noStrike" dirty="0">
                          <a:solidFill>
                            <a:schemeClr val="bg1"/>
                          </a:solidFill>
                          <a:effectLst/>
                          <a:latin typeface="+mn-lt"/>
                        </a:rPr>
                        <a:t>2021-22</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GB" sz="1200" b="1" i="0" u="none" strike="noStrike" dirty="0">
                          <a:solidFill>
                            <a:schemeClr val="bg1"/>
                          </a:solidFill>
                          <a:effectLst/>
                          <a:latin typeface="+mn-lt"/>
                        </a:rPr>
                        <a:t>2020-21</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GB" sz="1200" b="1" i="0" u="none" strike="noStrike" dirty="0">
                          <a:solidFill>
                            <a:schemeClr val="bg1"/>
                          </a:solidFill>
                          <a:effectLst/>
                          <a:latin typeface="+mn-lt"/>
                        </a:rPr>
                        <a:t>2021-22</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0002"/>
                  </a:ext>
                </a:extLst>
              </a:tr>
              <a:tr h="259631">
                <a:tc>
                  <a:txBody>
                    <a:bodyPr/>
                    <a:lstStyle/>
                    <a:p>
                      <a:pPr algn="l" fontAlgn="ctr"/>
                      <a:r>
                        <a:rPr lang="en-GB" sz="1200" b="0" i="0" u="none" strike="noStrike" dirty="0">
                          <a:solidFill>
                            <a:srgbClr val="000000"/>
                          </a:solidFill>
                          <a:effectLst/>
                          <a:latin typeface="+mn-lt"/>
                        </a:rPr>
                        <a:t>£0 - £20,000</a:t>
                      </a:r>
                    </a:p>
                  </a:txBody>
                  <a:tcPr marL="6228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FF"/>
                    </a:solidFill>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66FF"/>
                    </a:solidFill>
                  </a:tcPr>
                </a:tc>
                <a:tc>
                  <a:txBody>
                    <a:bodyPr/>
                    <a:lstStyle/>
                    <a:p>
                      <a:pPr algn="ctr" fontAlgn="ctr"/>
                      <a:r>
                        <a:rPr lang="en-GB" sz="1200" b="0" i="0" u="none" strike="noStrike" dirty="0">
                          <a:solidFill>
                            <a:srgbClr val="000000"/>
                          </a:solidFill>
                          <a:effectLst/>
                          <a:latin typeface="+mn-lt"/>
                        </a:rPr>
                        <a:t>6</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FF"/>
                    </a:solidFill>
                  </a:tcPr>
                </a:tc>
                <a:tc>
                  <a:txBody>
                    <a:bodyPr/>
                    <a:lstStyle/>
                    <a:p>
                      <a:pPr algn="ctr" fontAlgn="ctr"/>
                      <a:r>
                        <a:rPr lang="en-GB" sz="1200" b="0" i="0" u="none" strike="noStrike" dirty="0">
                          <a:solidFill>
                            <a:srgbClr val="000000"/>
                          </a:solidFill>
                          <a:effectLst/>
                          <a:latin typeface="+mn-lt"/>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66FF"/>
                    </a:solidFill>
                  </a:tcPr>
                </a:tc>
                <a:tc>
                  <a:txBody>
                    <a:bodyPr/>
                    <a:lstStyle/>
                    <a:p>
                      <a:pPr algn="ctr" fontAlgn="ctr"/>
                      <a:r>
                        <a:rPr lang="en-GB" sz="1200" b="0" i="0" u="none" strike="noStrike" dirty="0">
                          <a:solidFill>
                            <a:srgbClr val="000000"/>
                          </a:solidFill>
                          <a:effectLst/>
                          <a:latin typeface="+mn-lt"/>
                        </a:rPr>
                        <a:t>6</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FF"/>
                    </a:solidFill>
                  </a:tcPr>
                </a:tc>
                <a:tc>
                  <a:txBody>
                    <a:bodyPr/>
                    <a:lstStyle/>
                    <a:p>
                      <a:pPr algn="ctr" fontAlgn="ctr"/>
                      <a:r>
                        <a:rPr lang="en-GB" sz="1200" b="0" i="0" u="none" strike="noStrike" dirty="0">
                          <a:solidFill>
                            <a:srgbClr val="000000"/>
                          </a:solidFill>
                          <a:effectLst/>
                          <a:latin typeface="+mn-lt"/>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66FF"/>
                    </a:solidFill>
                  </a:tcPr>
                </a:tc>
                <a:tc>
                  <a:txBody>
                    <a:bodyPr/>
                    <a:lstStyle/>
                    <a:p>
                      <a:pPr algn="ctr" fontAlgn="ctr"/>
                      <a:r>
                        <a:rPr lang="en-GB" sz="1200" b="0" i="0" u="none" strike="noStrike" dirty="0">
                          <a:solidFill>
                            <a:srgbClr val="000000"/>
                          </a:solidFill>
                          <a:effectLst/>
                          <a:latin typeface="+mn-lt"/>
                        </a:rPr>
                        <a:t>55</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FF"/>
                    </a:solidFill>
                  </a:tcPr>
                </a:tc>
                <a:tc>
                  <a:txBody>
                    <a:bodyPr/>
                    <a:lstStyle/>
                    <a:p>
                      <a:pPr algn="ctr" fontAlgn="ctr"/>
                      <a:r>
                        <a:rPr lang="en-GB" sz="1200" b="0" i="0" u="none" strike="noStrike" dirty="0">
                          <a:solidFill>
                            <a:srgbClr val="000000"/>
                          </a:solidFill>
                          <a:effectLst/>
                          <a:latin typeface="+mn-lt"/>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66FF"/>
                    </a:solidFill>
                  </a:tcPr>
                </a:tc>
                <a:extLst>
                  <a:ext uri="{0D108BD9-81ED-4DB2-BD59-A6C34878D82A}">
                    <a16:rowId xmlns:a16="http://schemas.microsoft.com/office/drawing/2014/main" val="10003"/>
                  </a:ext>
                </a:extLst>
              </a:tr>
              <a:tr h="259631">
                <a:tc>
                  <a:txBody>
                    <a:bodyPr/>
                    <a:lstStyle/>
                    <a:p>
                      <a:pPr algn="l" fontAlgn="ctr"/>
                      <a:r>
                        <a:rPr lang="en-GB" sz="1200" b="0" i="0" u="none" strike="noStrike" dirty="0">
                          <a:solidFill>
                            <a:srgbClr val="000000"/>
                          </a:solidFill>
                          <a:effectLst/>
                          <a:latin typeface="+mn-lt"/>
                        </a:rPr>
                        <a:t>£20,001 - £40,000</a:t>
                      </a:r>
                    </a:p>
                  </a:txBody>
                  <a:tcPr marL="6228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CCFF"/>
                    </a:solidFill>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ctr" fontAlgn="ctr"/>
                      <a:r>
                        <a:rPr lang="en-GB" sz="1200" b="0" i="0" u="none" strike="noStrike" dirty="0">
                          <a:solidFill>
                            <a:srgbClr val="000000"/>
                          </a:solidFill>
                          <a:effectLst/>
                          <a:latin typeface="+mn-lt"/>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CCFF"/>
                    </a:solidFill>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ctr" fontAlgn="ctr"/>
                      <a:r>
                        <a:rPr lang="en-GB" sz="1200" b="0" i="0" u="none" strike="noStrike" dirty="0">
                          <a:solidFill>
                            <a:srgbClr val="000000"/>
                          </a:solidFill>
                          <a:effectLst/>
                          <a:latin typeface="+mn-lt"/>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CCFF"/>
                    </a:solidFill>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ctr" fontAlgn="ctr"/>
                      <a:r>
                        <a:rPr lang="en-GB" sz="1200" b="0" i="0" u="none" strike="noStrike" dirty="0">
                          <a:solidFill>
                            <a:srgbClr val="000000"/>
                          </a:solidFill>
                          <a:effectLst/>
                          <a:latin typeface="+mn-lt"/>
                        </a:rPr>
                        <a:t>30</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CCFF"/>
                    </a:solidFill>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10004"/>
                  </a:ext>
                </a:extLst>
              </a:tr>
              <a:tr h="259631">
                <a:tc>
                  <a:txBody>
                    <a:bodyPr/>
                    <a:lstStyle/>
                    <a:p>
                      <a:pPr algn="l" fontAlgn="ctr"/>
                      <a:r>
                        <a:rPr lang="en-GB" sz="1200" b="0" i="0" u="none" strike="noStrike" dirty="0">
                          <a:solidFill>
                            <a:srgbClr val="000000"/>
                          </a:solidFill>
                          <a:effectLst/>
                          <a:latin typeface="+mn-lt"/>
                        </a:rPr>
                        <a:t>£40,001 - £60,000</a:t>
                      </a:r>
                    </a:p>
                  </a:txBody>
                  <a:tcPr marL="6228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CCFF"/>
                    </a:solidFill>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CCFF"/>
                    </a:solidFill>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CCFF"/>
                    </a:solidFill>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CCFF"/>
                    </a:solidFill>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10005"/>
                  </a:ext>
                </a:extLst>
              </a:tr>
              <a:tr h="259631">
                <a:tc>
                  <a:txBody>
                    <a:bodyPr/>
                    <a:lstStyle/>
                    <a:p>
                      <a:pPr algn="l" fontAlgn="ctr"/>
                      <a:r>
                        <a:rPr lang="en-GB" sz="1200" b="0" i="0" u="none" strike="noStrike" dirty="0">
                          <a:solidFill>
                            <a:srgbClr val="000000"/>
                          </a:solidFill>
                          <a:effectLst/>
                          <a:latin typeface="+mn-lt"/>
                        </a:rPr>
                        <a:t>£60,001 - £80,000</a:t>
                      </a:r>
                    </a:p>
                  </a:txBody>
                  <a:tcPr marL="6228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CCFF"/>
                    </a:solidFill>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CCFF"/>
                    </a:solidFill>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CCFF"/>
                    </a:solidFill>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CCFF"/>
                    </a:solidFill>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10006"/>
                  </a:ext>
                </a:extLst>
              </a:tr>
              <a:tr h="259631">
                <a:tc>
                  <a:txBody>
                    <a:bodyPr/>
                    <a:lstStyle/>
                    <a:p>
                      <a:pPr algn="l" fontAlgn="ctr"/>
                      <a:r>
                        <a:rPr lang="en-GB" sz="1200" b="0" i="0" u="none" strike="noStrike" dirty="0">
                          <a:solidFill>
                            <a:srgbClr val="000000"/>
                          </a:solidFill>
                          <a:effectLst/>
                          <a:latin typeface="+mn-lt"/>
                        </a:rPr>
                        <a:t>£80,001 - £100,000</a:t>
                      </a:r>
                    </a:p>
                  </a:txBody>
                  <a:tcPr marL="6228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CCFF"/>
                    </a:solidFill>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CCFF"/>
                    </a:solidFill>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CCFF"/>
                    </a:solidFill>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CCFF"/>
                    </a:solidFill>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10007"/>
                  </a:ext>
                </a:extLst>
              </a:tr>
              <a:tr h="259631">
                <a:tc>
                  <a:txBody>
                    <a:bodyPr/>
                    <a:lstStyle/>
                    <a:p>
                      <a:pPr algn="l" fontAlgn="ctr"/>
                      <a:r>
                        <a:rPr lang="en-GB" sz="1200" b="0" i="0" u="none" strike="noStrike" dirty="0">
                          <a:solidFill>
                            <a:srgbClr val="000000"/>
                          </a:solidFill>
                          <a:effectLst/>
                          <a:latin typeface="+mn-lt"/>
                        </a:rPr>
                        <a:t>£100,001 - £150,000</a:t>
                      </a:r>
                    </a:p>
                  </a:txBody>
                  <a:tcPr marL="6228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CCFF"/>
                    </a:solidFill>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CCFF"/>
                    </a:solidFill>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CCFF"/>
                    </a:solidFill>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CCFF"/>
                    </a:solidFill>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66FF"/>
                    </a:solidFill>
                  </a:tcPr>
                </a:tc>
                <a:extLst>
                  <a:ext uri="{0D108BD9-81ED-4DB2-BD59-A6C34878D82A}">
                    <a16:rowId xmlns:a16="http://schemas.microsoft.com/office/drawing/2014/main" val="10008"/>
                  </a:ext>
                </a:extLst>
              </a:tr>
              <a:tr h="259631">
                <a:tc>
                  <a:txBody>
                    <a:bodyPr/>
                    <a:lstStyle/>
                    <a:p>
                      <a:pPr algn="l" fontAlgn="ctr"/>
                      <a:r>
                        <a:rPr lang="en-GB" sz="1200" b="0" i="0" u="none" strike="noStrike" dirty="0">
                          <a:solidFill>
                            <a:srgbClr val="000000"/>
                          </a:solidFill>
                          <a:effectLst/>
                          <a:latin typeface="+mn-lt"/>
                        </a:rPr>
                        <a:t>Over £150,000</a:t>
                      </a:r>
                    </a:p>
                  </a:txBody>
                  <a:tcPr marL="6228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66FF"/>
                    </a:solidFill>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66FF"/>
                    </a:solidFill>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66FF"/>
                    </a:solidFill>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66FF"/>
                    </a:solidFill>
                  </a:tcPr>
                </a:tc>
                <a:extLst>
                  <a:ext uri="{0D108BD9-81ED-4DB2-BD59-A6C34878D82A}">
                    <a16:rowId xmlns:a16="http://schemas.microsoft.com/office/drawing/2014/main" val="10009"/>
                  </a:ext>
                </a:extLst>
              </a:tr>
              <a:tr h="515638">
                <a:tc>
                  <a:txBody>
                    <a:bodyPr/>
                    <a:lstStyle/>
                    <a:p>
                      <a:pPr algn="l" fontAlgn="ctr"/>
                      <a:r>
                        <a:rPr lang="en-GB" sz="1200" b="1" i="0" u="none" strike="noStrike" dirty="0">
                          <a:solidFill>
                            <a:srgbClr val="000000"/>
                          </a:solidFill>
                          <a:effectLst/>
                          <a:latin typeface="+mn-lt"/>
                        </a:rPr>
                        <a:t>Total cost included in bandings all included within the CIES</a:t>
                      </a:r>
                    </a:p>
                  </a:txBody>
                  <a:tcPr marL="6228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mn-lt"/>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GB" sz="1200" b="1" i="0" u="none" strike="noStrike" dirty="0">
                          <a:solidFill>
                            <a:srgbClr val="000000"/>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FF"/>
                    </a:solidFill>
                  </a:tcPr>
                </a:tc>
                <a:tc>
                  <a:txBody>
                    <a:bodyPr/>
                    <a:lstStyle/>
                    <a:p>
                      <a:pPr algn="ctr" fontAlgn="ctr"/>
                      <a:r>
                        <a:rPr lang="en-GB" sz="1200" b="1" i="0" u="none" strike="noStrike" dirty="0">
                          <a:solidFill>
                            <a:srgbClr val="000000"/>
                          </a:solidFill>
                          <a:effectLst/>
                          <a:latin typeface="+mn-lt"/>
                        </a:rPr>
                        <a:t>7</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GB" sz="1200" b="1" i="0" u="none" strike="noStrike" dirty="0">
                          <a:solidFill>
                            <a:srgbClr val="000000"/>
                          </a:solidFill>
                          <a:effectLst/>
                          <a:latin typeface="+mn-lt"/>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FF"/>
                    </a:solidFill>
                  </a:tcPr>
                </a:tc>
                <a:tc>
                  <a:txBody>
                    <a:bodyPr/>
                    <a:lstStyle/>
                    <a:p>
                      <a:pPr algn="ctr" fontAlgn="ctr"/>
                      <a:r>
                        <a:rPr lang="en-GB" sz="1200" b="1" i="0" u="none" strike="noStrike" dirty="0">
                          <a:solidFill>
                            <a:srgbClr val="000000"/>
                          </a:solidFill>
                          <a:effectLst/>
                          <a:latin typeface="+mn-lt"/>
                        </a:rPr>
                        <a:t>7</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GB" sz="1200" b="1" i="0" u="none" strike="noStrike" dirty="0">
                          <a:solidFill>
                            <a:srgbClr val="000000"/>
                          </a:solidFill>
                          <a:effectLst/>
                          <a:latin typeface="+mn-lt"/>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FF"/>
                    </a:solidFill>
                  </a:tcPr>
                </a:tc>
                <a:tc>
                  <a:txBody>
                    <a:bodyPr/>
                    <a:lstStyle/>
                    <a:p>
                      <a:pPr algn="ctr" fontAlgn="ctr"/>
                      <a:r>
                        <a:rPr lang="en-GB" sz="1200" b="1" i="0" u="none" strike="noStrike" dirty="0">
                          <a:solidFill>
                            <a:srgbClr val="000000"/>
                          </a:solidFill>
                          <a:effectLst/>
                          <a:latin typeface="+mn-lt"/>
                        </a:rPr>
                        <a:t>85</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GB" sz="1200" b="1" i="0" u="none" strike="noStrike" dirty="0">
                          <a:solidFill>
                            <a:srgbClr val="000000"/>
                          </a:solidFill>
                          <a:effectLst/>
                          <a:latin typeface="+mn-lt"/>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FF"/>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6924140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67446" y="0"/>
            <a:ext cx="338554" cy="6876000"/>
          </a:xfrm>
          <a:prstGeom prst="rect">
            <a:avLst/>
          </a:prstGeom>
          <a:solidFill>
            <a:srgbClr val="7030A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NOTES TO THE ACCOUNTS       </a:t>
            </a:r>
            <a:r>
              <a:rPr lang="en-GB" sz="1000" b="1" dirty="0">
                <a:solidFill>
                  <a:schemeClr val="bg1"/>
                </a:solidFill>
              </a:rPr>
              <a:t>|       STATEMENT OF ACCOUNTS – 2021-22</a:t>
            </a:r>
            <a:endParaRPr lang="en-GB" sz="1000" dirty="0">
              <a:solidFill>
                <a:schemeClr val="bg1"/>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2" y="6356358"/>
            <a:ext cx="315109" cy="365125"/>
          </a:xfrm>
        </p:spPr>
        <p:txBody>
          <a:bodyPr vert="horz"/>
          <a:lstStyle/>
          <a:p>
            <a:fld id="{97D3BC75-7245-4D53-964E-6D1A27AF082C}" type="slidenum">
              <a:rPr lang="en-GB" sz="1000" smtClean="0">
                <a:solidFill>
                  <a:schemeClr val="bg1"/>
                </a:solidFill>
              </a:rPr>
              <a:t>77</a:t>
            </a:fld>
            <a:endParaRPr lang="en-GB" sz="1000" dirty="0">
              <a:solidFill>
                <a:schemeClr val="bg1"/>
              </a:solidFill>
            </a:endParaRPr>
          </a:p>
        </p:txBody>
      </p:sp>
      <p:graphicFrame>
        <p:nvGraphicFramePr>
          <p:cNvPr id="5" name="Table 4">
            <a:extLst>
              <a:ext uri="{FF2B5EF4-FFF2-40B4-BE49-F238E27FC236}">
                <a16:creationId xmlns:a16="http://schemas.microsoft.com/office/drawing/2014/main" id="{4E56888E-3048-4B03-ABB3-6205C656645A}"/>
              </a:ext>
            </a:extLst>
          </p:cNvPr>
          <p:cNvGraphicFramePr>
            <a:graphicFrameLocks noGrp="1"/>
          </p:cNvGraphicFramePr>
          <p:nvPr>
            <p:extLst>
              <p:ext uri="{D42A27DB-BD31-4B8C-83A1-F6EECF244321}">
                <p14:modId xmlns:p14="http://schemas.microsoft.com/office/powerpoint/2010/main" val="3534808019"/>
              </p:ext>
            </p:extLst>
          </p:nvPr>
        </p:nvGraphicFramePr>
        <p:xfrm>
          <a:off x="370035" y="558228"/>
          <a:ext cx="8931567" cy="5118282"/>
        </p:xfrm>
        <a:graphic>
          <a:graphicData uri="http://schemas.openxmlformats.org/drawingml/2006/table">
            <a:tbl>
              <a:tblPr firstRow="1" bandRow="1">
                <a:tableStyleId>{2D5ABB26-0587-4C30-8999-92F81FD0307C}</a:tableStyleId>
              </a:tblPr>
              <a:tblGrid>
                <a:gridCol w="2977189">
                  <a:extLst>
                    <a:ext uri="{9D8B030D-6E8A-4147-A177-3AD203B41FA5}">
                      <a16:colId xmlns:a16="http://schemas.microsoft.com/office/drawing/2014/main" val="2868856792"/>
                    </a:ext>
                  </a:extLst>
                </a:gridCol>
                <a:gridCol w="2977189">
                  <a:extLst>
                    <a:ext uri="{9D8B030D-6E8A-4147-A177-3AD203B41FA5}">
                      <a16:colId xmlns:a16="http://schemas.microsoft.com/office/drawing/2014/main" val="1651142004"/>
                    </a:ext>
                  </a:extLst>
                </a:gridCol>
                <a:gridCol w="2977189">
                  <a:extLst>
                    <a:ext uri="{9D8B030D-6E8A-4147-A177-3AD203B41FA5}">
                      <a16:colId xmlns:a16="http://schemas.microsoft.com/office/drawing/2014/main" val="547597477"/>
                    </a:ext>
                  </a:extLst>
                </a:gridCol>
              </a:tblGrid>
              <a:tr h="193966">
                <a:tc>
                  <a:txBody>
                    <a:bodyPr/>
                    <a:lstStyle/>
                    <a:p>
                      <a:endParaRPr lang="en-GB" sz="400" dirty="0">
                        <a:solidFill>
                          <a:srgbClr val="002060"/>
                        </a:solidFill>
                        <a:latin typeface="Verdana" panose="020B0604030504040204" pitchFamily="34" charset="0"/>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400" dirty="0">
                        <a:latin typeface="Verdana" panose="020B0604030504040204" pitchFamily="34" charset="0"/>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400" dirty="0">
                        <a:latin typeface="Verdana" panose="020B0604030504040204" pitchFamily="34" charset="0"/>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8336446"/>
                  </a:ext>
                </a:extLst>
              </a:tr>
              <a:tr h="362231">
                <a:tc gridSpan="2">
                  <a:txBody>
                    <a:bodyPr/>
                    <a:lstStyle/>
                    <a:p>
                      <a:pPr marL="0" indent="0">
                        <a:buFont typeface="+mj-lt"/>
                        <a:buNone/>
                      </a:pPr>
                      <a:r>
                        <a:rPr lang="en-GB" sz="1400" b="1" dirty="0">
                          <a:solidFill>
                            <a:srgbClr val="7030A0"/>
                          </a:solidFill>
                          <a:latin typeface="+mn-lt"/>
                          <a:ea typeface="Verdana" panose="020B0604030504040204" pitchFamily="34" charset="0"/>
                          <a:cs typeface="Arial" panose="020B0604020202020204" pitchFamily="34" charset="0"/>
                        </a:rPr>
                        <a:t>Note 21 – Related Parties</a:t>
                      </a: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200" b="1" dirty="0">
                        <a:solidFill>
                          <a:srgbClr val="002060"/>
                        </a:solidFill>
                        <a:latin typeface="+mn-lt"/>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mj-lt"/>
                        <a:buNone/>
                      </a:pPr>
                      <a:endParaRPr lang="en-GB" sz="1400" b="1" dirty="0">
                        <a:solidFill>
                          <a:srgbClr val="002060"/>
                        </a:solidFill>
                        <a:latin typeface="Arial" panose="020B0604020202020204" pitchFamily="34" charset="0"/>
                        <a:ea typeface="Verdana" panose="020B0604030504040204" pitchFamily="34" charset="0"/>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1682969"/>
                  </a:ext>
                </a:extLst>
              </a:tr>
              <a:tr h="2447925">
                <a:tc>
                  <a:txBody>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lang="en-GB" sz="1200" kern="1200" dirty="0">
                          <a:solidFill>
                            <a:schemeClr val="tx1"/>
                          </a:solidFill>
                          <a:effectLst/>
                          <a:latin typeface="+mn-lt"/>
                          <a:ea typeface="+mn-ea"/>
                          <a:cs typeface="Arial" panose="020B0604020202020204" pitchFamily="34" charset="0"/>
                        </a:rPr>
                        <a:t>The Chief Constable is required to disclose material transactions with related parties. These are bodies or individuals that have the potential to control or influence the organisation or vice versa. Disclosure of these transactions allows transparency to the extent that the Chief Constable might have been constrained in its ability to operate independently, or might have secured the ability to limit another party’s ability to bargain freely.</a:t>
                      </a: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800"/>
                        </a:spcAft>
                      </a:pPr>
                      <a:r>
                        <a:rPr lang="en-GB" sz="1200" kern="1200" dirty="0">
                          <a:solidFill>
                            <a:schemeClr val="tx1"/>
                          </a:solidFill>
                          <a:effectLst/>
                          <a:latin typeface="+mn-lt"/>
                          <a:ea typeface="+mn-ea"/>
                          <a:cs typeface="Arial" panose="020B0604020202020204" pitchFamily="34" charset="0"/>
                        </a:rPr>
                        <a:t>The Commissioner as the parent corporation asserts a significant influence over the Chief Constable.</a:t>
                      </a:r>
                    </a:p>
                    <a:p>
                      <a:pPr algn="just">
                        <a:spcAft>
                          <a:spcPts val="800"/>
                        </a:spcAft>
                      </a:pPr>
                      <a:r>
                        <a:rPr lang="en-GB" sz="1200" kern="1200" dirty="0">
                          <a:solidFill>
                            <a:schemeClr val="tx1"/>
                          </a:solidFill>
                          <a:effectLst/>
                          <a:latin typeface="+mn-lt"/>
                          <a:ea typeface="+mn-ea"/>
                          <a:cs typeface="Arial" panose="020B0604020202020204" pitchFamily="34" charset="0"/>
                        </a:rPr>
                        <a:t>Central Government has significant influence over the general operations of the Chief Constable, as it is responsible for providing the statutory framework within which it operates. </a:t>
                      </a:r>
                    </a:p>
                    <a:p>
                      <a:pPr algn="just">
                        <a:spcAft>
                          <a:spcPts val="800"/>
                        </a:spcAft>
                      </a:pPr>
                      <a:r>
                        <a:rPr lang="en-GB" sz="1200" kern="1200" dirty="0">
                          <a:solidFill>
                            <a:schemeClr val="tx1"/>
                          </a:solidFill>
                          <a:effectLst/>
                          <a:latin typeface="+mn-lt"/>
                          <a:ea typeface="+mn-ea"/>
                          <a:cs typeface="Arial" panose="020B0604020202020204" pitchFamily="34" charset="0"/>
                        </a:rPr>
                        <a:t>Senior managers complete a declaration of personal interests because they influence decision making.</a:t>
                      </a:r>
                    </a:p>
                    <a:p>
                      <a:pPr algn="just">
                        <a:spcAft>
                          <a:spcPts val="800"/>
                        </a:spcAft>
                      </a:pPr>
                      <a:endParaRPr lang="en-GB" sz="1200" kern="1200" dirty="0">
                        <a:solidFill>
                          <a:schemeClr val="tx1"/>
                        </a:solidFill>
                        <a:effectLst/>
                        <a:latin typeface="+mn-lt"/>
                        <a:ea typeface="+mn-ea"/>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800"/>
                        </a:spcAft>
                      </a:pPr>
                      <a:r>
                        <a:rPr lang="en-GB" sz="1200" kern="1200" dirty="0">
                          <a:solidFill>
                            <a:schemeClr val="tx1"/>
                          </a:solidFill>
                          <a:effectLst/>
                          <a:latin typeface="+mn-lt"/>
                          <a:ea typeface="+mn-ea"/>
                          <a:cs typeface="Arial" panose="020B0604020202020204" pitchFamily="34" charset="0"/>
                        </a:rPr>
                        <a:t>Joint arrangements and collaborations are areas where significant influence can be exerted by all parties. </a:t>
                      </a:r>
                    </a:p>
                    <a:p>
                      <a:pPr algn="just">
                        <a:spcAft>
                          <a:spcPts val="800"/>
                        </a:spcAft>
                      </a:pPr>
                      <a:r>
                        <a:rPr lang="en-GB" sz="1200" kern="1200" dirty="0">
                          <a:solidFill>
                            <a:schemeClr val="tx1"/>
                          </a:solidFill>
                          <a:effectLst/>
                          <a:latin typeface="+mn-lt"/>
                          <a:ea typeface="+mn-ea"/>
                          <a:cs typeface="Arial" panose="020B0604020202020204" pitchFamily="34" charset="0"/>
                        </a:rPr>
                        <a:t>Other Local authorities with whom partnership working is important, for instance within the area of anti-social behaviour may be an influencing factor. </a:t>
                      </a:r>
                    </a:p>
                    <a:p>
                      <a:pPr marL="0" marR="0" lvl="0" indent="0" algn="just" defTabSz="914400" rtl="0" eaLnBrk="1" fontAlgn="auto" latinLnBrk="0" hangingPunct="1">
                        <a:lnSpc>
                          <a:spcPct val="100000"/>
                        </a:lnSpc>
                        <a:spcBef>
                          <a:spcPts val="0"/>
                        </a:spcBef>
                        <a:spcAft>
                          <a:spcPts val="800"/>
                        </a:spcAft>
                        <a:buClrTx/>
                        <a:buSzTx/>
                        <a:buFontTx/>
                        <a:buNone/>
                        <a:tabLst/>
                        <a:defRPr/>
                      </a:pPr>
                      <a:endParaRPr lang="en-GB" sz="1200" b="1" dirty="0">
                        <a:solidFill>
                          <a:schemeClr val="tx1">
                            <a:lumMod val="50000"/>
                            <a:lumOff val="50000"/>
                          </a:schemeClr>
                        </a:solidFill>
                        <a:latin typeface="+mn-lt"/>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5890908"/>
                  </a:ext>
                </a:extLst>
              </a:tr>
              <a:tr h="361950">
                <a:tc gridSpan="3">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GB" sz="1400" b="1" dirty="0">
                          <a:solidFill>
                            <a:srgbClr val="7030A0"/>
                          </a:solidFill>
                          <a:latin typeface="+mn-lt"/>
                          <a:ea typeface="Verdana" panose="020B0604030504040204" pitchFamily="34" charset="0"/>
                          <a:cs typeface="Arial" panose="020B0604020202020204" pitchFamily="34" charset="0"/>
                        </a:rPr>
                        <a:t>Note 22 – Contingent Liabilities</a:t>
                      </a: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just">
                        <a:lnSpc>
                          <a:spcPct val="100000"/>
                        </a:lnSpc>
                        <a:spcBef>
                          <a:spcPts val="0"/>
                        </a:spcBef>
                        <a:spcAft>
                          <a:spcPts val="600"/>
                        </a:spcAft>
                      </a:pPr>
                      <a:endParaRPr lang="en-GB" sz="1200" kern="1200" dirty="0">
                        <a:solidFill>
                          <a:schemeClr val="tx1"/>
                        </a:solidFill>
                        <a:effectLst/>
                        <a:latin typeface="+mn-lt"/>
                        <a:ea typeface="+mn-ea"/>
                        <a:cs typeface="+mn-cs"/>
                      </a:endParaRPr>
                    </a:p>
                  </a:txBody>
                  <a:tcPr marT="36000" marB="36000">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w="6350" cap="flat" cmpd="sng" algn="ctr">
                      <a:solidFill>
                        <a:srgbClr val="C4591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just">
                        <a:lnSpc>
                          <a:spcPct val="100000"/>
                        </a:lnSpc>
                        <a:spcBef>
                          <a:spcPts val="0"/>
                        </a:spcBef>
                        <a:spcAft>
                          <a:spcPts val="600"/>
                        </a:spcAft>
                      </a:pPr>
                      <a:endParaRPr lang="en-GB" sz="1200" b="1" dirty="0">
                        <a:solidFill>
                          <a:schemeClr val="tx1">
                            <a:lumMod val="50000"/>
                            <a:lumOff val="50000"/>
                          </a:schemeClr>
                        </a:solidFill>
                        <a:latin typeface="+mn-lt"/>
                        <a:cs typeface="Arial" panose="020B0604020202020204" pitchFamily="34" charset="0"/>
                      </a:endParaRPr>
                    </a:p>
                  </a:txBody>
                  <a:tcPr marT="36000" marB="36000">
                    <a:lnL w="6350" cap="flat" cmpd="sng" algn="ctr">
                      <a:solidFill>
                        <a:srgbClr val="C45911"/>
                      </a:solidFill>
                      <a:prstDash val="solid"/>
                      <a:round/>
                      <a:headEnd type="none" w="med" len="med"/>
                      <a:tailEnd type="none" w="med" len="med"/>
                    </a:lnL>
                    <a:lnR w="6350" cap="flat" cmpd="sng" algn="ctr">
                      <a:solidFill>
                        <a:srgbClr val="C45911"/>
                      </a:solidFill>
                      <a:prstDash val="solid"/>
                      <a:round/>
                      <a:headEnd type="none" w="med" len="med"/>
                      <a:tailEnd type="none" w="med" len="med"/>
                    </a:lnR>
                    <a:lnT w="6350" cap="flat" cmpd="sng" algn="ctr">
                      <a:solidFill>
                        <a:srgbClr val="C45911"/>
                      </a:solidFill>
                      <a:prstDash val="solid"/>
                      <a:round/>
                      <a:headEnd type="none" w="med" len="med"/>
                      <a:tailEnd type="none" w="med" len="med"/>
                    </a:lnT>
                    <a:lnB w="6350" cap="flat" cmpd="sng" algn="ctr">
                      <a:solidFill>
                        <a:srgbClr val="C4591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4439148"/>
                  </a:ext>
                </a:extLst>
              </a:tr>
              <a:tr h="1628775">
                <a:tc>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GB" sz="1200" kern="1200" dirty="0">
                          <a:solidFill>
                            <a:schemeClr val="tx1"/>
                          </a:solidFill>
                          <a:effectLst/>
                          <a:latin typeface="+mn-lt"/>
                          <a:ea typeface="+mn-ea"/>
                          <a:cs typeface="Arial" panose="020B0604020202020204" pitchFamily="34" charset="0"/>
                        </a:rPr>
                        <a:t>A contingent liability arises where a past event gives a possible obligation which depends on the outcome of uncertain future events not wholly in the control of the Chief Constable/Group. As usable reserves/ liabilities are met by the Group such liabilities are not recognised in the Chief</a:t>
                      </a:r>
                      <a:r>
                        <a:rPr lang="en-GB" sz="1200" kern="1200" baseline="0" dirty="0">
                          <a:solidFill>
                            <a:schemeClr val="tx1"/>
                          </a:solidFill>
                          <a:effectLst/>
                          <a:latin typeface="+mn-lt"/>
                          <a:ea typeface="+mn-ea"/>
                          <a:cs typeface="Arial" panose="020B0604020202020204" pitchFamily="34" charset="0"/>
                        </a:rPr>
                        <a:t> Constables accounts.</a:t>
                      </a:r>
                      <a:endParaRPr lang="en-GB" sz="1200" kern="1200" dirty="0">
                        <a:solidFill>
                          <a:schemeClr val="tx1"/>
                        </a:solidFill>
                        <a:effectLst/>
                        <a:latin typeface="+mn-lt"/>
                        <a:ea typeface="+mn-ea"/>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just"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200" kern="1200" dirty="0">
                          <a:solidFill>
                            <a:schemeClr val="tx1"/>
                          </a:solidFill>
                          <a:effectLst/>
                          <a:latin typeface="+mn-lt"/>
                          <a:ea typeface="+mn-ea"/>
                          <a:cs typeface="Arial" panose="020B0604020202020204" pitchFamily="34" charset="0"/>
                        </a:rPr>
                        <a:t>Contingent liabilities also arise in</a:t>
                      </a:r>
                      <a:r>
                        <a:rPr lang="en-GB" sz="1200" kern="1200" baseline="0" dirty="0">
                          <a:solidFill>
                            <a:schemeClr val="tx1"/>
                          </a:solidFill>
                          <a:effectLst/>
                          <a:latin typeface="+mn-lt"/>
                          <a:ea typeface="+mn-ea"/>
                          <a:cs typeface="Arial" panose="020B0604020202020204" pitchFamily="34" charset="0"/>
                        </a:rPr>
                        <a:t> </a:t>
                      </a:r>
                      <a:r>
                        <a:rPr lang="en-GB" sz="1200" kern="1200" dirty="0">
                          <a:solidFill>
                            <a:schemeClr val="tx1"/>
                          </a:solidFill>
                          <a:effectLst/>
                          <a:latin typeface="+mn-lt"/>
                          <a:ea typeface="+mn-ea"/>
                          <a:cs typeface="Arial" panose="020B0604020202020204" pitchFamily="34" charset="0"/>
                        </a:rPr>
                        <a:t>circumstances where a provision or reserve would otherwise be made, but</a:t>
                      </a:r>
                      <a:r>
                        <a:rPr lang="en-GB" sz="1200" kern="1200" baseline="0" dirty="0">
                          <a:solidFill>
                            <a:schemeClr val="tx1"/>
                          </a:solidFill>
                          <a:effectLst/>
                          <a:latin typeface="+mn-lt"/>
                          <a:ea typeface="+mn-ea"/>
                          <a:cs typeface="Arial" panose="020B0604020202020204" pitchFamily="34" charset="0"/>
                        </a:rPr>
                        <a:t> </a:t>
                      </a:r>
                      <a:r>
                        <a:rPr lang="en-GB" sz="1200" strike="noStrike" kern="1200" dirty="0">
                          <a:solidFill>
                            <a:schemeClr val="tx1"/>
                          </a:solidFill>
                          <a:effectLst/>
                          <a:latin typeface="+mn-lt"/>
                          <a:ea typeface="+mn-ea"/>
                          <a:cs typeface="Arial" panose="020B0604020202020204" pitchFamily="34" charset="0"/>
                        </a:rPr>
                        <a:t>there is not the level of certainty on either likelihood or value. Contingent liabilities are not recognised in the Balance Sheet.</a:t>
                      </a:r>
                    </a:p>
                  </a:txBody>
                  <a:tcPr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just">
                        <a:spcAft>
                          <a:spcPts val="600"/>
                        </a:spcAft>
                      </a:pPr>
                      <a:r>
                        <a:rPr lang="en-GB" sz="1200" kern="1200" dirty="0">
                          <a:solidFill>
                            <a:schemeClr val="tx1"/>
                          </a:solidFill>
                          <a:effectLst/>
                          <a:latin typeface="+mn-lt"/>
                          <a:ea typeface="+mn-ea"/>
                          <a:cs typeface="Arial" panose="020B0604020202020204" pitchFamily="34" charset="0"/>
                        </a:rPr>
                        <a:t>Any</a:t>
                      </a:r>
                      <a:r>
                        <a:rPr lang="en-GB" sz="1200" kern="1200" baseline="0" dirty="0">
                          <a:solidFill>
                            <a:schemeClr val="tx1"/>
                          </a:solidFill>
                          <a:effectLst/>
                          <a:latin typeface="+mn-lt"/>
                          <a:ea typeface="+mn-ea"/>
                          <a:cs typeface="Arial" panose="020B0604020202020204" pitchFamily="34" charset="0"/>
                        </a:rPr>
                        <a:t> liabilities arising would be fully met by The Commissioner and Group.</a:t>
                      </a:r>
                      <a:endParaRPr lang="en-GB" sz="1200" kern="1200" dirty="0">
                        <a:solidFill>
                          <a:schemeClr val="tx1"/>
                        </a:solidFill>
                        <a:effectLst/>
                        <a:latin typeface="+mn-lt"/>
                        <a:ea typeface="+mn-ea"/>
                        <a:cs typeface="Arial" panose="020B0604020202020204"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9766314"/>
                  </a:ext>
                </a:extLst>
              </a:tr>
            </a:tbl>
          </a:graphicData>
        </a:graphic>
      </p:graphicFrame>
    </p:spTree>
    <p:extLst>
      <p:ext uri="{BB962C8B-B14F-4D97-AF65-F5344CB8AC3E}">
        <p14:creationId xmlns:p14="http://schemas.microsoft.com/office/powerpoint/2010/main" val="16012730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67446" y="0"/>
            <a:ext cx="338554" cy="6876000"/>
          </a:xfrm>
          <a:prstGeom prst="rect">
            <a:avLst/>
          </a:prstGeom>
          <a:solidFill>
            <a:srgbClr val="7030A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NOTES TO THE ACCOUNTS       </a:t>
            </a:r>
            <a:r>
              <a:rPr lang="en-GB" sz="1000" b="1" dirty="0">
                <a:solidFill>
                  <a:schemeClr val="bg1"/>
                </a:solidFill>
              </a:rPr>
              <a:t>|       STATEMENT OF ACCOUNTS – 2021-22</a:t>
            </a:r>
            <a:endParaRPr lang="en-GB" sz="1000" dirty="0">
              <a:solidFill>
                <a:schemeClr val="bg1"/>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2" y="6356358"/>
            <a:ext cx="315109" cy="365125"/>
          </a:xfrm>
        </p:spPr>
        <p:txBody>
          <a:bodyPr vert="horz"/>
          <a:lstStyle/>
          <a:p>
            <a:fld id="{97D3BC75-7245-4D53-964E-6D1A27AF082C}" type="slidenum">
              <a:rPr lang="en-GB" sz="1000" smtClean="0">
                <a:solidFill>
                  <a:schemeClr val="bg1"/>
                </a:solidFill>
              </a:rPr>
              <a:t>78</a:t>
            </a:fld>
            <a:endParaRPr lang="en-GB" sz="1000" dirty="0">
              <a:solidFill>
                <a:schemeClr val="bg1"/>
              </a:solidFill>
            </a:endParaRPr>
          </a:p>
        </p:txBody>
      </p:sp>
      <p:graphicFrame>
        <p:nvGraphicFramePr>
          <p:cNvPr id="5" name="Table 4">
            <a:extLst>
              <a:ext uri="{FF2B5EF4-FFF2-40B4-BE49-F238E27FC236}">
                <a16:creationId xmlns:a16="http://schemas.microsoft.com/office/drawing/2014/main" id="{4E56888E-3048-4B03-ABB3-6205C656645A}"/>
              </a:ext>
            </a:extLst>
          </p:cNvPr>
          <p:cNvGraphicFramePr>
            <a:graphicFrameLocks noGrp="1"/>
          </p:cNvGraphicFramePr>
          <p:nvPr>
            <p:extLst>
              <p:ext uri="{D42A27DB-BD31-4B8C-83A1-F6EECF244321}">
                <p14:modId xmlns:p14="http://schemas.microsoft.com/office/powerpoint/2010/main" val="114005077"/>
              </p:ext>
            </p:extLst>
          </p:nvPr>
        </p:nvGraphicFramePr>
        <p:xfrm>
          <a:off x="370035" y="558228"/>
          <a:ext cx="8931567" cy="5745272"/>
        </p:xfrm>
        <a:graphic>
          <a:graphicData uri="http://schemas.openxmlformats.org/drawingml/2006/table">
            <a:tbl>
              <a:tblPr firstRow="1" bandRow="1">
                <a:tableStyleId>{2D5ABB26-0587-4C30-8999-92F81FD0307C}</a:tableStyleId>
              </a:tblPr>
              <a:tblGrid>
                <a:gridCol w="2977189">
                  <a:extLst>
                    <a:ext uri="{9D8B030D-6E8A-4147-A177-3AD203B41FA5}">
                      <a16:colId xmlns:a16="http://schemas.microsoft.com/office/drawing/2014/main" val="2868856792"/>
                    </a:ext>
                  </a:extLst>
                </a:gridCol>
                <a:gridCol w="1024751">
                  <a:extLst>
                    <a:ext uri="{9D8B030D-6E8A-4147-A177-3AD203B41FA5}">
                      <a16:colId xmlns:a16="http://schemas.microsoft.com/office/drawing/2014/main" val="1651142004"/>
                    </a:ext>
                  </a:extLst>
                </a:gridCol>
                <a:gridCol w="1952438">
                  <a:extLst>
                    <a:ext uri="{9D8B030D-6E8A-4147-A177-3AD203B41FA5}">
                      <a16:colId xmlns:a16="http://schemas.microsoft.com/office/drawing/2014/main" val="3663414996"/>
                    </a:ext>
                  </a:extLst>
                </a:gridCol>
                <a:gridCol w="2977189">
                  <a:extLst>
                    <a:ext uri="{9D8B030D-6E8A-4147-A177-3AD203B41FA5}">
                      <a16:colId xmlns:a16="http://schemas.microsoft.com/office/drawing/2014/main" val="547597477"/>
                    </a:ext>
                  </a:extLst>
                </a:gridCol>
              </a:tblGrid>
              <a:tr h="193966">
                <a:tc>
                  <a:txBody>
                    <a:bodyPr/>
                    <a:lstStyle/>
                    <a:p>
                      <a:endParaRPr lang="en-GB" sz="400" dirty="0">
                        <a:solidFill>
                          <a:srgbClr val="002060"/>
                        </a:solidFill>
                        <a:latin typeface="Verdana" panose="020B0604030504040204" pitchFamily="34" charset="0"/>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endParaRPr lang="en-GB" sz="400" dirty="0">
                        <a:latin typeface="Verdana" panose="020B0604030504040204" pitchFamily="34" charset="0"/>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400" dirty="0">
                        <a:latin typeface="Verdana" panose="020B0604030504040204" pitchFamily="34" charset="0"/>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400" dirty="0">
                        <a:latin typeface="Verdana" panose="020B0604030504040204" pitchFamily="34" charset="0"/>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8336446"/>
                  </a:ext>
                </a:extLst>
              </a:tr>
              <a:tr h="362231">
                <a:tc gridSpan="3">
                  <a:txBody>
                    <a:bodyPr/>
                    <a:lstStyle/>
                    <a:p>
                      <a:pPr marL="0" indent="0">
                        <a:buFont typeface="+mj-lt"/>
                        <a:buNone/>
                      </a:pPr>
                      <a:r>
                        <a:rPr lang="en-GB" sz="1400" b="1" dirty="0">
                          <a:solidFill>
                            <a:srgbClr val="7030A0"/>
                          </a:solidFill>
                          <a:latin typeface="+mn-lt"/>
                          <a:ea typeface="Verdana" panose="020B0604030504040204" pitchFamily="34" charset="0"/>
                          <a:cs typeface="Arial" panose="020B0604020202020204" pitchFamily="34" charset="0"/>
                        </a:rPr>
                        <a:t>Note 23 – Reserves</a:t>
                      </a: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200" b="1" dirty="0">
                        <a:solidFill>
                          <a:srgbClr val="002060"/>
                        </a:solidFill>
                        <a:latin typeface="+mn-lt"/>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indent="0">
                        <a:buFont typeface="+mj-lt"/>
                        <a:buNone/>
                      </a:pPr>
                      <a:endParaRPr lang="en-GB" sz="1400" b="1" dirty="0">
                        <a:solidFill>
                          <a:srgbClr val="7030A0"/>
                        </a:solidFill>
                        <a:latin typeface="+mn-lt"/>
                        <a:ea typeface="Verdana" panose="020B0604030504040204" pitchFamily="34" charset="0"/>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mj-lt"/>
                        <a:buNone/>
                      </a:pPr>
                      <a:endParaRPr lang="en-GB" sz="1400" b="1" dirty="0">
                        <a:solidFill>
                          <a:srgbClr val="002060"/>
                        </a:solidFill>
                        <a:latin typeface="Arial" panose="020B0604020202020204" pitchFamily="34" charset="0"/>
                        <a:ea typeface="Verdana" panose="020B0604030504040204" pitchFamily="34" charset="0"/>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1682969"/>
                  </a:ext>
                </a:extLst>
              </a:tr>
              <a:tr h="2047875">
                <a:tc gridSpan="2">
                  <a:txBody>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lang="en-GB" sz="1200" kern="1200" dirty="0">
                          <a:solidFill>
                            <a:schemeClr val="tx1"/>
                          </a:solidFill>
                          <a:effectLst/>
                          <a:latin typeface="+mn-lt"/>
                          <a:ea typeface="+mn-ea"/>
                          <a:cs typeface="Arial" panose="020B0604020202020204" pitchFamily="34" charset="0"/>
                        </a:rPr>
                        <a:t>These accounts do show unusable reserves such as pensions and accumulated absences.</a:t>
                      </a:r>
                      <a:endParaRPr lang="en-GB" sz="1200" kern="1200" baseline="0" dirty="0">
                        <a:solidFill>
                          <a:schemeClr val="tx1"/>
                        </a:solidFill>
                        <a:effectLst/>
                        <a:latin typeface="+mn-lt"/>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800"/>
                        </a:spcAft>
                        <a:buClrTx/>
                        <a:buSzTx/>
                        <a:buFontTx/>
                        <a:buNone/>
                        <a:tabLst/>
                        <a:defRPr/>
                      </a:pPr>
                      <a:r>
                        <a:rPr lang="en-GB" sz="1200" kern="1200" baseline="0" dirty="0">
                          <a:solidFill>
                            <a:schemeClr val="tx1"/>
                          </a:solidFill>
                          <a:effectLst/>
                          <a:latin typeface="+mn-lt"/>
                          <a:ea typeface="+mn-ea"/>
                          <a:cs typeface="Arial" panose="020B0604020202020204" pitchFamily="34" charset="0"/>
                        </a:rPr>
                        <a:t>However, as all the assets are held solely in the Group accounts, where a useable reserve is recognised, hence are therefore only shown in the Group accounts.  As such no useable reserves are held by the </a:t>
                      </a:r>
                      <a:r>
                        <a:rPr lang="en-GB" sz="1200" kern="1200" dirty="0">
                          <a:solidFill>
                            <a:schemeClr val="tx1"/>
                          </a:solidFill>
                          <a:effectLst/>
                          <a:latin typeface="+mn-lt"/>
                          <a:ea typeface="+mn-ea"/>
                          <a:cs typeface="Arial" panose="020B0604020202020204" pitchFamily="34" charset="0"/>
                        </a:rPr>
                        <a:t>Chief Constable.</a:t>
                      </a: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just">
                        <a:spcAft>
                          <a:spcPts val="800"/>
                        </a:spcAft>
                      </a:pP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800"/>
                        </a:spcAft>
                      </a:pP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00000"/>
                        </a:lnSpc>
                        <a:spcBef>
                          <a:spcPts val="0"/>
                        </a:spcBef>
                        <a:spcAft>
                          <a:spcPts val="800"/>
                        </a:spcAft>
                        <a:buClrTx/>
                        <a:buSzTx/>
                        <a:buFontTx/>
                        <a:buNone/>
                        <a:tabLst/>
                        <a:defRPr/>
                      </a:pPr>
                      <a:endParaRPr lang="en-GB" sz="1200" b="1" dirty="0">
                        <a:solidFill>
                          <a:schemeClr val="tx1">
                            <a:lumMod val="50000"/>
                            <a:lumOff val="50000"/>
                          </a:schemeClr>
                        </a:solidFill>
                        <a:latin typeface="Arial" panose="020B0604020202020204" pitchFamily="34" charset="0"/>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5890908"/>
                  </a:ext>
                </a:extLst>
              </a:tr>
              <a:tr h="0">
                <a:tc gridSpan="4">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GB" sz="1400" b="1" dirty="0">
                          <a:solidFill>
                            <a:srgbClr val="7030A0"/>
                          </a:solidFill>
                          <a:latin typeface="+mn-lt"/>
                          <a:ea typeface="Verdana" panose="020B0604030504040204" pitchFamily="34" charset="0"/>
                          <a:cs typeface="Arial" panose="020B0604020202020204" pitchFamily="34" charset="0"/>
                        </a:rPr>
                        <a:t>Note 24 – Accounting Standards Issued, Not Adopted</a:t>
                      </a: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just">
                        <a:lnSpc>
                          <a:spcPct val="100000"/>
                        </a:lnSpc>
                        <a:spcBef>
                          <a:spcPts val="0"/>
                        </a:spcBef>
                        <a:spcAft>
                          <a:spcPts val="600"/>
                        </a:spcAft>
                      </a:pPr>
                      <a:endParaRPr lang="en-GB" sz="1200" kern="1200" dirty="0">
                        <a:solidFill>
                          <a:schemeClr val="tx1"/>
                        </a:solidFill>
                        <a:effectLst/>
                        <a:latin typeface="+mn-lt"/>
                        <a:ea typeface="+mn-ea"/>
                        <a:cs typeface="+mn-cs"/>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pPr algn="just">
                        <a:lnSpc>
                          <a:spcPct val="100000"/>
                        </a:lnSpc>
                        <a:spcBef>
                          <a:spcPts val="0"/>
                        </a:spcBef>
                        <a:spcAft>
                          <a:spcPts val="600"/>
                        </a:spcAft>
                      </a:pPr>
                      <a:endParaRPr lang="en-GB" sz="1200" b="1" dirty="0">
                        <a:solidFill>
                          <a:schemeClr val="tx1">
                            <a:lumMod val="50000"/>
                            <a:lumOff val="50000"/>
                          </a:schemeClr>
                        </a:solidFill>
                        <a:latin typeface="+mn-lt"/>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413962">
                <a:tc gridSpan="2">
                  <a:txBody>
                    <a:bodyPr/>
                    <a:lstStyle/>
                    <a:p>
                      <a:pPr marL="0" marR="0" lvl="0" indent="-282575" algn="just" defTabSz="914400" rtl="0" eaLnBrk="1" fontAlgn="auto" latinLnBrk="0" hangingPunct="1">
                        <a:lnSpc>
                          <a:spcPct val="100000"/>
                        </a:lnSpc>
                        <a:spcBef>
                          <a:spcPts val="0"/>
                        </a:spcBef>
                        <a:spcAft>
                          <a:spcPts val="800"/>
                        </a:spcAft>
                        <a:buClrTx/>
                        <a:buSzTx/>
                        <a:buFontTx/>
                        <a:buNone/>
                        <a:tabLst/>
                        <a:defRPr/>
                      </a:pPr>
                      <a:r>
                        <a:rPr lang="en-GB" sz="1200" kern="1200" dirty="0">
                          <a:solidFill>
                            <a:schemeClr val="tx1"/>
                          </a:solidFill>
                          <a:effectLst/>
                          <a:latin typeface="+mn-lt"/>
                          <a:ea typeface="+mn-ea"/>
                          <a:cs typeface="Arial" panose="020B0604020202020204" pitchFamily="34" charset="0"/>
                        </a:rPr>
                        <a:t>For 2021/22 new standards that have been issued but not adopted relate to;</a:t>
                      </a:r>
                      <a:endParaRPr lang="en-GB" sz="1200" kern="1200" dirty="0">
                        <a:solidFill>
                          <a:srgbClr val="FF0000"/>
                        </a:solidFill>
                        <a:effectLst/>
                        <a:latin typeface="+mn-lt"/>
                        <a:ea typeface="+mn-ea"/>
                        <a:cs typeface="Arial" panose="020B0604020202020204" pitchFamily="34" charset="0"/>
                      </a:endParaRPr>
                    </a:p>
                    <a:p>
                      <a:pPr marL="346075" marR="0" lvl="1" indent="-171450" algn="just"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GB" sz="1200" dirty="0"/>
                        <a:t>Definition of a Business: Amendments to IFRS 3 Business Combinations </a:t>
                      </a:r>
                    </a:p>
                    <a:p>
                      <a:pPr marL="346075" marR="0" lvl="1" indent="-171450" algn="just"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GB" sz="1200" dirty="0"/>
                        <a:t>Interest Rate Benchmark Reform: Amendments to IFRS 9, IAS 39 and IFRS 7 </a:t>
                      </a:r>
                    </a:p>
                    <a:p>
                      <a:pPr marL="346075" marR="0" lvl="1" indent="-171450" algn="just"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GB" sz="1200" dirty="0"/>
                        <a:t>Interest Rate Benchmark Reform – Phase 2: Amendments to IFRS 9, IAS 39, IFRS 7, IFRS 4 and IFRS 16.</a:t>
                      </a:r>
                      <a:r>
                        <a:rPr lang="en-GB" sz="1200" kern="1200" dirty="0">
                          <a:solidFill>
                            <a:srgbClr val="FF0000"/>
                          </a:solidFill>
                          <a:effectLst/>
                          <a:latin typeface="+mn-lt"/>
                          <a:ea typeface="+mn-ea"/>
                          <a:cs typeface="Arial" panose="020B0604020202020204" pitchFamily="34" charset="0"/>
                        </a:rPr>
                        <a:t> </a:t>
                      </a:r>
                    </a:p>
                    <a:p>
                      <a:pPr marL="0" marR="0" lvl="0" indent="-282575" algn="just"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GB" sz="1200" kern="1200" dirty="0">
                          <a:solidFill>
                            <a:schemeClr val="tx1"/>
                          </a:solidFill>
                          <a:effectLst/>
                          <a:latin typeface="+mn-lt"/>
                          <a:ea typeface="+mn-ea"/>
                          <a:cs typeface="Arial" panose="020B0604020202020204" pitchFamily="34" charset="0"/>
                        </a:rPr>
                        <a:t>These changes were issued after the new CIPFA Code Of Practice for Local Authority Accounts was published but the impact on the financial statements of the Chief Constable is either not applicable or not considered to be material.</a:t>
                      </a:r>
                      <a:endParaRPr lang="en-GB" sz="1200" b="1" dirty="0">
                        <a:solidFill>
                          <a:schemeClr val="tx1"/>
                        </a:solidFill>
                        <a:latin typeface="+mn-lt"/>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092679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67446" y="0"/>
            <a:ext cx="338554" cy="6876000"/>
          </a:xfrm>
          <a:prstGeom prst="rect">
            <a:avLst/>
          </a:prstGeom>
          <a:solidFill>
            <a:srgbClr val="7030A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NOTES TO THE ACCOUNTS       </a:t>
            </a:r>
            <a:r>
              <a:rPr lang="en-GB" sz="1000" b="1" dirty="0">
                <a:solidFill>
                  <a:schemeClr val="bg1"/>
                </a:solidFill>
              </a:rPr>
              <a:t>|       STATEMENT OF ACCOUNTS – 2021-22</a:t>
            </a:r>
            <a:endParaRPr lang="en-GB" sz="1000" dirty="0">
              <a:solidFill>
                <a:schemeClr val="bg1"/>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2" y="6356358"/>
            <a:ext cx="315109" cy="365125"/>
          </a:xfrm>
        </p:spPr>
        <p:txBody>
          <a:bodyPr vert="horz"/>
          <a:lstStyle/>
          <a:p>
            <a:fld id="{97D3BC75-7245-4D53-964E-6D1A27AF082C}" type="slidenum">
              <a:rPr lang="en-GB" sz="1000" smtClean="0">
                <a:solidFill>
                  <a:schemeClr val="bg1"/>
                </a:solidFill>
              </a:rPr>
              <a:t>79</a:t>
            </a:fld>
            <a:endParaRPr lang="en-GB" sz="1000" dirty="0">
              <a:solidFill>
                <a:schemeClr val="bg1"/>
              </a:solidFill>
            </a:endParaRPr>
          </a:p>
        </p:txBody>
      </p:sp>
      <p:graphicFrame>
        <p:nvGraphicFramePr>
          <p:cNvPr id="5" name="Table 4">
            <a:extLst>
              <a:ext uri="{FF2B5EF4-FFF2-40B4-BE49-F238E27FC236}">
                <a16:creationId xmlns:a16="http://schemas.microsoft.com/office/drawing/2014/main" id="{4E56888E-3048-4B03-ABB3-6205C656645A}"/>
              </a:ext>
            </a:extLst>
          </p:cNvPr>
          <p:cNvGraphicFramePr>
            <a:graphicFrameLocks noGrp="1"/>
          </p:cNvGraphicFramePr>
          <p:nvPr>
            <p:extLst>
              <p:ext uri="{D42A27DB-BD31-4B8C-83A1-F6EECF244321}">
                <p14:modId xmlns:p14="http://schemas.microsoft.com/office/powerpoint/2010/main" val="3526963973"/>
              </p:ext>
            </p:extLst>
          </p:nvPr>
        </p:nvGraphicFramePr>
        <p:xfrm>
          <a:off x="370035" y="558228"/>
          <a:ext cx="8931567" cy="4893143"/>
        </p:xfrm>
        <a:graphic>
          <a:graphicData uri="http://schemas.openxmlformats.org/drawingml/2006/table">
            <a:tbl>
              <a:tblPr firstRow="1" bandRow="1">
                <a:tableStyleId>{2D5ABB26-0587-4C30-8999-92F81FD0307C}</a:tableStyleId>
              </a:tblPr>
              <a:tblGrid>
                <a:gridCol w="2977189">
                  <a:extLst>
                    <a:ext uri="{9D8B030D-6E8A-4147-A177-3AD203B41FA5}">
                      <a16:colId xmlns:a16="http://schemas.microsoft.com/office/drawing/2014/main" val="2868856792"/>
                    </a:ext>
                  </a:extLst>
                </a:gridCol>
                <a:gridCol w="2977189">
                  <a:extLst>
                    <a:ext uri="{9D8B030D-6E8A-4147-A177-3AD203B41FA5}">
                      <a16:colId xmlns:a16="http://schemas.microsoft.com/office/drawing/2014/main" val="1651142004"/>
                    </a:ext>
                  </a:extLst>
                </a:gridCol>
                <a:gridCol w="2977189">
                  <a:extLst>
                    <a:ext uri="{9D8B030D-6E8A-4147-A177-3AD203B41FA5}">
                      <a16:colId xmlns:a16="http://schemas.microsoft.com/office/drawing/2014/main" val="547597477"/>
                    </a:ext>
                  </a:extLst>
                </a:gridCol>
              </a:tblGrid>
              <a:tr h="118047">
                <a:tc>
                  <a:txBody>
                    <a:bodyPr/>
                    <a:lstStyle/>
                    <a:p>
                      <a:endParaRPr lang="en-GB" sz="400" dirty="0">
                        <a:solidFill>
                          <a:srgbClr val="002060"/>
                        </a:solidFill>
                        <a:latin typeface="Verdana" panose="020B0604030504040204" pitchFamily="34" charset="0"/>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400" dirty="0">
                        <a:latin typeface="Verdana" panose="020B0604030504040204" pitchFamily="34" charset="0"/>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400" dirty="0">
                        <a:latin typeface="Verdana" panose="020B0604030504040204" pitchFamily="34" charset="0"/>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8336446"/>
                  </a:ext>
                </a:extLst>
              </a:tr>
              <a:tr h="284761">
                <a:tc gridSpan="3">
                  <a:txBody>
                    <a:bodyPr/>
                    <a:lstStyle/>
                    <a:p>
                      <a:pPr marL="0" indent="0">
                        <a:buFont typeface="+mj-lt"/>
                        <a:buNone/>
                      </a:pPr>
                      <a:r>
                        <a:rPr lang="en-GB" sz="1400" b="1" dirty="0">
                          <a:solidFill>
                            <a:srgbClr val="7030A0"/>
                          </a:solidFill>
                          <a:latin typeface="+mn-lt"/>
                          <a:ea typeface="Verdana" panose="020B0604030504040204" pitchFamily="34" charset="0"/>
                          <a:cs typeface="Arial" panose="020B0604020202020204" pitchFamily="34" charset="0"/>
                        </a:rPr>
                        <a:t>Note 25 – Events after the Balance Sheet Date</a:t>
                      </a: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200" b="1" dirty="0">
                        <a:solidFill>
                          <a:srgbClr val="002060"/>
                        </a:solidFill>
                        <a:latin typeface="+mn-lt"/>
                        <a:ea typeface="Verdana" panose="020B060403050404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indent="0">
                        <a:buFont typeface="+mj-lt"/>
                        <a:buNone/>
                      </a:pPr>
                      <a:endParaRPr lang="en-GB" sz="1400" b="1" dirty="0">
                        <a:solidFill>
                          <a:srgbClr val="002060"/>
                        </a:solidFill>
                        <a:latin typeface="Arial" panose="020B0604020202020204" pitchFamily="34" charset="0"/>
                        <a:ea typeface="Verdana" panose="020B0604030504040204" pitchFamily="34" charset="0"/>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1682969"/>
                  </a:ext>
                </a:extLst>
              </a:tr>
              <a:tr h="4474823">
                <a:tc>
                  <a:txBody>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lang="en-GB" sz="1200" kern="1200" dirty="0">
                          <a:solidFill>
                            <a:schemeClr val="tx1"/>
                          </a:solidFill>
                          <a:effectLst/>
                          <a:latin typeface="+mn-lt"/>
                          <a:ea typeface="+mn-ea"/>
                          <a:cs typeface="Arial" panose="020B0604020202020204" pitchFamily="34" charset="0"/>
                        </a:rPr>
                        <a:t>Events after the Balance Sheet date are those events, both favourable and unfavourable, that occur between the end of the reporting period and the date on which the Statement of Accounts are authorised for issue. Two types of events can be identified:</a:t>
                      </a:r>
                    </a:p>
                    <a:p>
                      <a:pPr marL="0" marR="0" lvl="0" indent="0" algn="just" defTabSz="914400" rtl="0" eaLnBrk="1" fontAlgn="auto" latinLnBrk="0" hangingPunct="1">
                        <a:lnSpc>
                          <a:spcPct val="100000"/>
                        </a:lnSpc>
                        <a:spcBef>
                          <a:spcPts val="0"/>
                        </a:spcBef>
                        <a:spcAft>
                          <a:spcPts val="800"/>
                        </a:spcAft>
                        <a:buClrTx/>
                        <a:buSzTx/>
                        <a:buFontTx/>
                        <a:buNone/>
                        <a:tabLst/>
                        <a:defRPr/>
                      </a:pPr>
                      <a:r>
                        <a:rPr lang="en-GB" sz="1200" kern="1200" dirty="0">
                          <a:solidFill>
                            <a:schemeClr val="tx1"/>
                          </a:solidFill>
                          <a:effectLst/>
                          <a:latin typeface="+mn-lt"/>
                          <a:ea typeface="+mn-ea"/>
                          <a:cs typeface="Arial" panose="020B0604020202020204" pitchFamily="34" charset="0"/>
                        </a:rPr>
                        <a:t>Those that provide evidence of conditions that existed at the end of the reporting period – the Statement of Accounts is adjusted to reflect such events. </a:t>
                      </a:r>
                    </a:p>
                    <a:p>
                      <a:pPr marL="0" marR="0" lvl="0" indent="0" algn="just" defTabSz="914400" rtl="0" eaLnBrk="1" fontAlgn="auto" latinLnBrk="0" hangingPunct="1">
                        <a:lnSpc>
                          <a:spcPct val="100000"/>
                        </a:lnSpc>
                        <a:spcBef>
                          <a:spcPts val="0"/>
                        </a:spcBef>
                        <a:spcAft>
                          <a:spcPts val="800"/>
                        </a:spcAft>
                        <a:buClrTx/>
                        <a:buSzTx/>
                        <a:buFontTx/>
                        <a:buNone/>
                        <a:tabLst/>
                        <a:defRPr/>
                      </a:pPr>
                      <a:endParaRPr lang="en-GB" sz="1200" kern="1200" dirty="0">
                        <a:solidFill>
                          <a:schemeClr val="tx1"/>
                        </a:solidFill>
                        <a:effectLst/>
                        <a:latin typeface="+mn-lt"/>
                        <a:ea typeface="+mn-ea"/>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lang="en-GB" sz="1200" kern="1200" dirty="0">
                          <a:solidFill>
                            <a:schemeClr val="tx1"/>
                          </a:solidFill>
                          <a:effectLst/>
                          <a:latin typeface="+mn-lt"/>
                          <a:ea typeface="+mn-ea"/>
                          <a:cs typeface="Arial" panose="020B0604020202020204" pitchFamily="34" charset="0"/>
                        </a:rPr>
                        <a:t>Those that are indicative of conditions that arose after the reporting period – the Statement of Accounts are not adjusted to reflect such events, but where a category of events would have a material effect, disclosure is made in the notes of the nature of the events and their estimated financial effect.</a:t>
                      </a:r>
                    </a:p>
                    <a:p>
                      <a:pPr marL="0" marR="0" lvl="0" indent="0" algn="just" defTabSz="914400" rtl="0" eaLnBrk="1" fontAlgn="auto" latinLnBrk="0" hangingPunct="1">
                        <a:lnSpc>
                          <a:spcPct val="100000"/>
                        </a:lnSpc>
                        <a:spcBef>
                          <a:spcPts val="0"/>
                        </a:spcBef>
                        <a:spcAft>
                          <a:spcPts val="800"/>
                        </a:spcAft>
                        <a:buClrTx/>
                        <a:buSzTx/>
                        <a:buFontTx/>
                        <a:buNone/>
                        <a:tabLst/>
                        <a:defRPr/>
                      </a:pPr>
                      <a:r>
                        <a:rPr lang="en-GB" sz="1200" kern="1200" dirty="0">
                          <a:solidFill>
                            <a:schemeClr val="tx1"/>
                          </a:solidFill>
                          <a:effectLst/>
                          <a:latin typeface="+mn-lt"/>
                          <a:ea typeface="+mn-ea"/>
                          <a:cs typeface="Arial" panose="020B0604020202020204" pitchFamily="34" charset="0"/>
                        </a:rPr>
                        <a:t>Events taking place after the date of authorisation for issue are not reflected in the Statement of Accounts.</a:t>
                      </a:r>
                    </a:p>
                    <a:p>
                      <a:pPr algn="just">
                        <a:spcAft>
                          <a:spcPts val="800"/>
                        </a:spcAft>
                      </a:pPr>
                      <a:endParaRPr lang="en-GB" sz="1200" kern="1200" dirty="0">
                        <a:solidFill>
                          <a:schemeClr val="tx1"/>
                        </a:solidFill>
                        <a:effectLst/>
                        <a:latin typeface="+mn-lt"/>
                        <a:ea typeface="+mn-ea"/>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00000"/>
                        </a:lnSpc>
                        <a:spcBef>
                          <a:spcPts val="0"/>
                        </a:spcBef>
                        <a:spcAft>
                          <a:spcPts val="800"/>
                        </a:spcAft>
                        <a:buClrTx/>
                        <a:buSzTx/>
                        <a:buFontTx/>
                        <a:buNone/>
                        <a:tabLst/>
                        <a:defRPr/>
                      </a:pPr>
                      <a:endParaRPr lang="en-GB" sz="1200" b="1" dirty="0">
                        <a:solidFill>
                          <a:schemeClr val="tx1">
                            <a:lumMod val="50000"/>
                            <a:lumOff val="50000"/>
                          </a:schemeClr>
                        </a:solidFill>
                        <a:latin typeface="Arial" panose="020B0604020202020204" pitchFamily="34" charset="0"/>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5890908"/>
                  </a:ext>
                </a:extLst>
              </a:tr>
            </a:tbl>
          </a:graphicData>
        </a:graphic>
      </p:graphicFrame>
    </p:spTree>
    <p:extLst>
      <p:ext uri="{BB962C8B-B14F-4D97-AF65-F5344CB8AC3E}">
        <p14:creationId xmlns:p14="http://schemas.microsoft.com/office/powerpoint/2010/main" val="254730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67446" y="0"/>
            <a:ext cx="338554" cy="6876000"/>
          </a:xfrm>
          <a:prstGeom prst="rect">
            <a:avLst/>
          </a:prstGeom>
          <a:solidFill>
            <a:srgbClr val="00206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CHIEF OFFICER’S NARRATIVE REPORT     </a:t>
            </a:r>
            <a:r>
              <a:rPr lang="en-GB" sz="1000" b="1" dirty="0">
                <a:solidFill>
                  <a:schemeClr val="bg1"/>
                </a:solidFill>
              </a:rPr>
              <a:t>|      STATEMENT OF ACCOUNTS – 2021-22</a:t>
            </a: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4" y="6356358"/>
            <a:ext cx="276271" cy="365125"/>
          </a:xfrm>
        </p:spPr>
        <p:txBody>
          <a:bodyPr vert="horz"/>
          <a:lstStyle/>
          <a:p>
            <a:fld id="{97D3BC75-7245-4D53-964E-6D1A27AF082C}" type="slidenum">
              <a:rPr lang="en-GB" sz="1000" smtClean="0">
                <a:solidFill>
                  <a:schemeClr val="bg1"/>
                </a:solidFill>
              </a:rPr>
              <a:t>8</a:t>
            </a:fld>
            <a:endParaRPr lang="en-GB" sz="1000" dirty="0">
              <a:solidFill>
                <a:schemeClr val="bg1"/>
              </a:solidFill>
            </a:endParaRPr>
          </a:p>
        </p:txBody>
      </p:sp>
      <p:graphicFrame>
        <p:nvGraphicFramePr>
          <p:cNvPr id="5" name="Table 4">
            <a:extLst>
              <a:ext uri="{FF2B5EF4-FFF2-40B4-BE49-F238E27FC236}">
                <a16:creationId xmlns:a16="http://schemas.microsoft.com/office/drawing/2014/main" id="{4E56888E-3048-4B03-ABB3-6205C656645A}"/>
              </a:ext>
            </a:extLst>
          </p:cNvPr>
          <p:cNvGraphicFramePr>
            <a:graphicFrameLocks noGrp="1"/>
          </p:cNvGraphicFramePr>
          <p:nvPr>
            <p:extLst>
              <p:ext uri="{D42A27DB-BD31-4B8C-83A1-F6EECF244321}">
                <p14:modId xmlns:p14="http://schemas.microsoft.com/office/powerpoint/2010/main" val="3775953333"/>
              </p:ext>
            </p:extLst>
          </p:nvPr>
        </p:nvGraphicFramePr>
        <p:xfrm>
          <a:off x="350984" y="251122"/>
          <a:ext cx="8931567" cy="6577330"/>
        </p:xfrm>
        <a:graphic>
          <a:graphicData uri="http://schemas.openxmlformats.org/drawingml/2006/table">
            <a:tbl>
              <a:tblPr firstRow="1" bandRow="1">
                <a:tableStyleId>{2D5ABB26-0587-4C30-8999-92F81FD0307C}</a:tableStyleId>
              </a:tblPr>
              <a:tblGrid>
                <a:gridCol w="2977189">
                  <a:extLst>
                    <a:ext uri="{9D8B030D-6E8A-4147-A177-3AD203B41FA5}">
                      <a16:colId xmlns:a16="http://schemas.microsoft.com/office/drawing/2014/main" val="2868856792"/>
                    </a:ext>
                  </a:extLst>
                </a:gridCol>
                <a:gridCol w="2977189">
                  <a:extLst>
                    <a:ext uri="{9D8B030D-6E8A-4147-A177-3AD203B41FA5}">
                      <a16:colId xmlns:a16="http://schemas.microsoft.com/office/drawing/2014/main" val="1651142004"/>
                    </a:ext>
                  </a:extLst>
                </a:gridCol>
                <a:gridCol w="2977189">
                  <a:extLst>
                    <a:ext uri="{9D8B030D-6E8A-4147-A177-3AD203B41FA5}">
                      <a16:colId xmlns:a16="http://schemas.microsoft.com/office/drawing/2014/main" val="547597477"/>
                    </a:ext>
                  </a:extLst>
                </a:gridCol>
              </a:tblGrid>
              <a:tr h="243040">
                <a:tc gridSpan="3">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400" b="1" i="0" u="none" strike="noStrike" kern="1200" cap="none" spc="0" normalizeH="0" baseline="0" noProof="0" dirty="0">
                          <a:ln>
                            <a:noFill/>
                          </a:ln>
                          <a:solidFill>
                            <a:srgbClr val="002060"/>
                          </a:solidFill>
                          <a:effectLst/>
                          <a:uLnTx/>
                          <a:uFillTx/>
                          <a:latin typeface="+mn-lt"/>
                          <a:ea typeface="Verdana" panose="020B0604030504040204" pitchFamily="34" charset="0"/>
                          <a:cs typeface="Arial" panose="020B0604020202020204" pitchFamily="34" charset="0"/>
                        </a:rPr>
                        <a:t>PERFORMANCE</a:t>
                      </a:r>
                      <a:r>
                        <a:rPr kumimoji="0" lang="en-GB" sz="1200" b="1" i="0" u="none" strike="noStrike" kern="1200" cap="none" spc="0" normalizeH="0" baseline="0" noProof="0" dirty="0">
                          <a:ln>
                            <a:noFill/>
                          </a:ln>
                          <a:solidFill>
                            <a:srgbClr val="002060"/>
                          </a:solidFill>
                          <a:effectLst/>
                          <a:uLnTx/>
                          <a:uFillTx/>
                          <a:latin typeface="+mn-lt"/>
                          <a:ea typeface="Verdana" panose="020B0604030504040204" pitchFamily="34" charset="0"/>
                          <a:cs typeface="Arial" panose="020B0604020202020204" pitchFamily="34" charset="0"/>
                        </a:rPr>
                        <a:t> (continued)</a:t>
                      </a:r>
                      <a:endParaRPr lang="en-GB" sz="800" dirty="0">
                        <a:solidFill>
                          <a:srgbClr val="002060"/>
                        </a:solidFill>
                        <a:latin typeface="+mn-lt"/>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800" dirty="0">
                        <a:latin typeface="+mn-lt"/>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800" dirty="0">
                        <a:latin typeface="+mn-lt"/>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8336446"/>
                  </a:ext>
                </a:extLst>
              </a:tr>
              <a:tr h="5409097">
                <a:tc>
                  <a:txBody>
                    <a:bodyPr/>
                    <a:lstStyle/>
                    <a:p>
                      <a:pPr algn="just"/>
                      <a:r>
                        <a:rPr lang="en-GB" sz="1200" kern="1200" dirty="0">
                          <a:solidFill>
                            <a:schemeClr val="tx1"/>
                          </a:solidFill>
                          <a:effectLst/>
                          <a:latin typeface="+mn-lt"/>
                          <a:ea typeface="+mn-ea"/>
                          <a:cs typeface="Arial" panose="020B0604020202020204" pitchFamily="34" charset="0"/>
                        </a:rPr>
                        <a:t>This includes the provision of a dedicated wing to accommodate detainees with vulnerabilities. The new, award-winning, suite, and the provisions planned into it, have been positively received by our independent custody visitors and we are continually working with their feedback to improve our services.</a:t>
                      </a:r>
                    </a:p>
                    <a:p>
                      <a:pPr algn="just"/>
                      <a:endParaRPr lang="en-GB" sz="1200" kern="1200" dirty="0">
                        <a:solidFill>
                          <a:schemeClr val="tx1"/>
                        </a:solidFill>
                        <a:effectLst/>
                        <a:latin typeface="+mn-lt"/>
                        <a:ea typeface="+mn-ea"/>
                        <a:cs typeface="Arial" panose="020B0604020202020204" pitchFamily="34" charset="0"/>
                      </a:endParaRPr>
                    </a:p>
                    <a:p>
                      <a:pPr algn="just"/>
                      <a:r>
                        <a:rPr lang="en-GB" sz="1200" kern="1200" dirty="0">
                          <a:solidFill>
                            <a:schemeClr val="tx1"/>
                          </a:solidFill>
                          <a:effectLst/>
                          <a:latin typeface="+mn-lt"/>
                          <a:ea typeface="+mn-ea"/>
                          <a:cs typeface="Arial" panose="020B0604020202020204" pitchFamily="34" charset="0"/>
                        </a:rPr>
                        <a:t>We continue to train frontline officers in the submission of appropriate intelligence and have launched the College of Policing-led Intelligence Professionalism Programme (IPP) within the Force Intelligence Bureau (FIB). 86 of our 120 staff are already inducted into the scheme, and we anticipate it will take approximately 18 months for our staff to complete the package.</a:t>
                      </a:r>
                    </a:p>
                    <a:p>
                      <a:pPr algn="just"/>
                      <a:endParaRPr lang="en-GB" sz="1800" b="0" i="0" u="none" strike="noStrike" kern="1200" baseline="0" dirty="0">
                        <a:solidFill>
                          <a:schemeClr val="tx1"/>
                        </a:solidFill>
                        <a:effectLst/>
                        <a:latin typeface="+mn-lt"/>
                        <a:ea typeface="+mn-ea"/>
                        <a:cs typeface="+mn-cs"/>
                      </a:endParaRPr>
                    </a:p>
                    <a:p>
                      <a:r>
                        <a:rPr lang="en-GB" sz="1200" b="1" kern="1200" dirty="0">
                          <a:solidFill>
                            <a:srgbClr val="002060"/>
                          </a:solidFill>
                          <a:effectLst/>
                          <a:latin typeface="+mn-lt"/>
                          <a:ea typeface="Times New Roman" panose="02020603050405020304" pitchFamily="18" charset="0"/>
                          <a:cs typeface="Arial" panose="020B0604020202020204" pitchFamily="34" charset="0"/>
                        </a:rPr>
                        <a:t>Protecting Vulnerable People</a:t>
                      </a:r>
                    </a:p>
                    <a:p>
                      <a:pPr algn="just"/>
                      <a:r>
                        <a:rPr lang="en-GB" sz="1200" kern="1200" dirty="0">
                          <a:solidFill>
                            <a:schemeClr val="tx1"/>
                          </a:solidFill>
                          <a:effectLst/>
                          <a:latin typeface="+mn-lt"/>
                          <a:ea typeface="+mn-ea"/>
                          <a:cs typeface="Arial" panose="020B0604020202020204" pitchFamily="34" charset="0"/>
                        </a:rPr>
                        <a:t>In 2021-22 we reorganised the department that leads on stalking offences and installed a temporary stalking order post to increase the effectiveness of our work in this emerging area. We have also signed up to the national Screening Assessment for Stalking and Harassment (SASH) tool, which has been rolled out across the force in the last year.</a:t>
                      </a:r>
                      <a:endParaRPr lang="en-GB" sz="1200" kern="1200" dirty="0">
                        <a:solidFill>
                          <a:schemeClr val="tx1"/>
                        </a:solidFill>
                        <a:effectLst/>
                        <a:latin typeface="+mn-lt"/>
                        <a:ea typeface="Times New Roman" panose="02020603050405020304" pitchFamily="18" charset="0"/>
                        <a:cs typeface="Arial" panose="020B0604020202020204" pitchFamily="34" charset="0"/>
                      </a:endParaRPr>
                    </a:p>
                  </a:txBody>
                  <a:tcPr marL="100330" marR="100330" marT="73025" marB="730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just" defTabSz="914400" rtl="0" eaLnBrk="1" latinLnBrk="0" hangingPunct="1"/>
                      <a:r>
                        <a:rPr lang="en-GB" sz="1200" kern="1200" dirty="0">
                          <a:solidFill>
                            <a:schemeClr val="tx1"/>
                          </a:solidFill>
                          <a:effectLst/>
                          <a:latin typeface="+mn-lt"/>
                          <a:ea typeface="+mn-ea"/>
                          <a:cs typeface="Arial" panose="020B0604020202020204" pitchFamily="34" charset="0"/>
                        </a:rPr>
                        <a:t>During the Covid-19 pandemic, and in line with the national picture, we saw a slight decrease in the volume of Domestic Abuse (DA) calls we received. We predicted we would return to pre-pandemic levels following lockdown but, over the last year, demand has increased beyond predictions. For example, we have encountered a 17% increase in high-risk DA over the last 12 months. This heightened demand then translates to increased work volume with the Multi-Agency Risk Assessment Conference (MARAC) system, which now considers 231 cases per month, compared to 75 in 2018/2019.</a:t>
                      </a:r>
                    </a:p>
                    <a:p>
                      <a:endParaRPr lang="en-GB" sz="1800" b="0" i="0" u="none" strike="noStrike" kern="1200" baseline="0" dirty="0">
                        <a:solidFill>
                          <a:schemeClr val="tx1"/>
                        </a:solidFill>
                        <a:effectLst/>
                        <a:latin typeface="+mn-lt"/>
                        <a:ea typeface="+mn-ea"/>
                        <a:cs typeface="+mn-cs"/>
                      </a:endParaRPr>
                    </a:p>
                    <a:p>
                      <a:pPr algn="just"/>
                      <a:r>
                        <a:rPr lang="en-GB" sz="1200" kern="1200" dirty="0">
                          <a:solidFill>
                            <a:schemeClr val="tx1"/>
                          </a:solidFill>
                          <a:effectLst/>
                          <a:latin typeface="+mn-lt"/>
                          <a:ea typeface="+mn-ea"/>
                          <a:cs typeface="Arial" panose="020B0604020202020204" pitchFamily="34" charset="0"/>
                        </a:rPr>
                        <a:t>Demand has increased within the safeguarding world over the last 12 months. Child safeguarding cases increased by 38.4% in 2021-22, although we consider this may have been driven by training delivered to frontline officers who are now better placed to understand child vulnerability. Adult safeguarding returned to pre-pandemic levels, having fallen by almost 50% during the Covid lockdown. We predict that safeguarding demand will increase over the coming year with response and neighbourhood officers becoming increasingly aware of, and keen to address, the vulnerability signals of both children and adults.</a:t>
                      </a:r>
                    </a:p>
                    <a:p>
                      <a:pPr marL="0" marR="0" indent="0" algn="just" defTabSz="914400" rtl="0" eaLnBrk="1" latinLnBrk="0" hangingPunct="1">
                        <a:spcBef>
                          <a:spcPts val="0"/>
                        </a:spcBef>
                        <a:spcAft>
                          <a:spcPts val="800"/>
                        </a:spcAft>
                      </a:pPr>
                      <a:endParaRPr lang="en-GB" sz="1200" kern="1200" dirty="0">
                        <a:solidFill>
                          <a:schemeClr val="tx1"/>
                        </a:solidFill>
                        <a:effectLst/>
                        <a:latin typeface="+mn-lt"/>
                        <a:ea typeface="Times New Roman" panose="02020603050405020304" pitchFamily="18" charset="0"/>
                        <a:cs typeface="Arial" panose="020B0604020202020204" pitchFamily="34" charset="0"/>
                      </a:endParaRPr>
                    </a:p>
                  </a:txBody>
                  <a:tcPr marL="100330" marR="100330" marT="73025" marB="730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800"/>
                        </a:spcAft>
                      </a:pPr>
                      <a:r>
                        <a:rPr lang="en-GB" sz="1200" b="1" kern="1200" dirty="0">
                          <a:solidFill>
                            <a:srgbClr val="002060"/>
                          </a:solidFill>
                          <a:effectLst/>
                          <a:latin typeface="+mn-lt"/>
                          <a:ea typeface="Times New Roman" panose="02020603050405020304" pitchFamily="18" charset="0"/>
                          <a:cs typeface="Arial" panose="020B0604020202020204" pitchFamily="34" charset="0"/>
                        </a:rPr>
                        <a:t>Managing Offenders</a:t>
                      </a:r>
                    </a:p>
                    <a:p>
                      <a:pPr algn="just"/>
                      <a:r>
                        <a:rPr lang="en-GB" sz="1200" kern="1200" dirty="0">
                          <a:solidFill>
                            <a:schemeClr val="tx1"/>
                          </a:solidFill>
                          <a:effectLst/>
                          <a:latin typeface="+mn-lt"/>
                          <a:ea typeface="+mn-ea"/>
                          <a:cs typeface="Arial" panose="020B0604020202020204" pitchFamily="34" charset="0"/>
                        </a:rPr>
                        <a:t>Our proactive efforts remain key to safeguarding the Nottinghamshire public from drug-related offending. Our Operation Guardian initiative, which disrupts the supply, distribution and use of Class A drugs within the city centre night-time economy and is proven to reduce violent crime by 27%, has been so successful it has now been shared as best practice to other forces around the country. Our dedicated drugs expert witnesses have completed 503 reports for crown court in the last year and spent 63 days giving evidence to support the prosecution and conviction of those involved in the drug industry.</a:t>
                      </a:r>
                    </a:p>
                    <a:p>
                      <a:endParaRPr lang="en-GB" sz="1200" kern="1200" dirty="0">
                        <a:solidFill>
                          <a:schemeClr val="tx1"/>
                        </a:solidFill>
                        <a:effectLst/>
                        <a:latin typeface="+mn-lt"/>
                        <a:ea typeface="Times New Roman" panose="02020603050405020304" pitchFamily="18" charset="0"/>
                        <a:cs typeface="Arial" panose="020B0604020202020204" pitchFamily="34" charset="0"/>
                      </a:endParaRPr>
                    </a:p>
                    <a:p>
                      <a:pPr algn="just"/>
                      <a:r>
                        <a:rPr lang="en-GB" sz="1200" kern="1200" dirty="0">
                          <a:solidFill>
                            <a:schemeClr val="tx1"/>
                          </a:solidFill>
                          <a:effectLst/>
                          <a:latin typeface="+mn-lt"/>
                          <a:ea typeface="+mn-ea"/>
                          <a:cs typeface="Arial" panose="020B0604020202020204" pitchFamily="34" charset="0"/>
                        </a:rPr>
                        <a:t>While it is estimated only 10-15% of fraud offences are ever reported, we have seen a 33% increase in demand over the last year, which has tested our resilience in this area. However, our fraud team has risen to the challenge and recorded some excellent work over the last year. Over the last six months alone, the fraudulent transfer of more than £500,000 has been prevented, courtesy of the relationships our team has developed with local banks. They have served 17 disruption notices on individuals who have been identified as money mules; an emerging form of exploitation.</a:t>
                      </a:r>
                    </a:p>
                  </a:txBody>
                  <a:tcPr marL="100330" marR="100330" marT="73025" marB="730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5890908"/>
                  </a:ext>
                </a:extLst>
              </a:tr>
            </a:tbl>
          </a:graphicData>
        </a:graphic>
      </p:graphicFrame>
    </p:spTree>
    <p:extLst>
      <p:ext uri="{BB962C8B-B14F-4D97-AF65-F5344CB8AC3E}">
        <p14:creationId xmlns:p14="http://schemas.microsoft.com/office/powerpoint/2010/main" val="15998977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olice car on a road at night&#10;&#10;Description automatically generated with medium confidence">
            <a:extLst>
              <a:ext uri="{FF2B5EF4-FFF2-40B4-BE49-F238E27FC236}">
                <a16:creationId xmlns:a16="http://schemas.microsoft.com/office/drawing/2014/main" id="{C8989122-20E1-37E0-FB42-6CE3E96E5A6F}"/>
              </a:ext>
            </a:extLst>
          </p:cNvPr>
          <p:cNvPicPr>
            <a:picLocks noChangeAspect="1"/>
          </p:cNvPicPr>
          <p:nvPr/>
        </p:nvPicPr>
        <p:blipFill rotWithShape="1">
          <a:blip r:embed="rId2">
            <a:extLst>
              <a:ext uri="{28A0092B-C50C-407E-A947-70E740481C1C}">
                <a14:useLocalDpi xmlns:a14="http://schemas.microsoft.com/office/drawing/2010/main" val="0"/>
              </a:ext>
            </a:extLst>
          </a:blip>
          <a:srcRect b="7805"/>
          <a:stretch/>
        </p:blipFill>
        <p:spPr>
          <a:xfrm>
            <a:off x="0" y="0"/>
            <a:ext cx="9918000" cy="6858000"/>
          </a:xfrm>
          <a:prstGeom prst="rect">
            <a:avLst/>
          </a:prstGeom>
        </p:spPr>
      </p:pic>
      <p:sp>
        <p:nvSpPr>
          <p:cNvPr id="2" name="TextBox 1"/>
          <p:cNvSpPr txBox="1"/>
          <p:nvPr/>
        </p:nvSpPr>
        <p:spPr>
          <a:xfrm>
            <a:off x="7088523" y="1128852"/>
            <a:ext cx="2258677" cy="646331"/>
          </a:xfrm>
          <a:prstGeom prst="rect">
            <a:avLst/>
          </a:prstGeom>
          <a:noFill/>
        </p:spPr>
        <p:txBody>
          <a:bodyPr wrap="square" rtlCol="0">
            <a:spAutoFit/>
          </a:bodyPr>
          <a:lstStyle/>
          <a:p>
            <a:r>
              <a:rPr lang="en-GB" sz="3600" b="1" dirty="0">
                <a:solidFill>
                  <a:schemeClr val="bg1"/>
                </a:solidFill>
              </a:rPr>
              <a:t>GLOSSARY</a:t>
            </a:r>
            <a:r>
              <a:rPr lang="en-GB" sz="2800" dirty="0">
                <a:solidFill>
                  <a:schemeClr val="bg1"/>
                </a:solidFill>
              </a:rPr>
              <a:t> </a:t>
            </a:r>
          </a:p>
        </p:txBody>
      </p:sp>
      <p:sp>
        <p:nvSpPr>
          <p:cNvPr id="5"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347200" y="6428509"/>
            <a:ext cx="360538" cy="262861"/>
          </a:xfrm>
        </p:spPr>
        <p:txBody>
          <a:bodyPr vert="horz"/>
          <a:lstStyle/>
          <a:p>
            <a:r>
              <a:rPr lang="en-GB" sz="1000" dirty="0">
                <a:solidFill>
                  <a:schemeClr val="bg1"/>
                </a:solidFill>
              </a:rPr>
              <a:t> 80</a:t>
            </a:r>
          </a:p>
        </p:txBody>
      </p:sp>
    </p:spTree>
    <p:extLst>
      <p:ext uri="{BB962C8B-B14F-4D97-AF65-F5344CB8AC3E}">
        <p14:creationId xmlns:p14="http://schemas.microsoft.com/office/powerpoint/2010/main" val="636470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69193" y="-18000"/>
            <a:ext cx="338554" cy="6876000"/>
          </a:xfrm>
          <a:prstGeom prst="rect">
            <a:avLst/>
          </a:prstGeom>
          <a:solidFill>
            <a:srgbClr val="00B0F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GLOSSARY</a:t>
            </a:r>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rPr>
              <a:t>|       STATEMENT OF ACCOUNTS – 2021-22</a:t>
            </a:r>
            <a:endParaRPr lang="en-GB" sz="1000" dirty="0">
              <a:solidFill>
                <a:schemeClr val="bg1"/>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2" y="6356358"/>
            <a:ext cx="315109" cy="365125"/>
          </a:xfrm>
        </p:spPr>
        <p:txBody>
          <a:bodyPr vert="horz"/>
          <a:lstStyle/>
          <a:p>
            <a:fld id="{97D3BC75-7245-4D53-964E-6D1A27AF082C}" type="slidenum">
              <a:rPr lang="en-GB" sz="1000" smtClean="0">
                <a:solidFill>
                  <a:schemeClr val="bg1"/>
                </a:solidFill>
              </a:rPr>
              <a:t>81</a:t>
            </a:fld>
            <a:endParaRPr lang="en-GB" sz="1000" dirty="0">
              <a:solidFill>
                <a:schemeClr val="bg1"/>
              </a:solidFill>
            </a:endParaRPr>
          </a:p>
        </p:txBody>
      </p:sp>
      <p:graphicFrame>
        <p:nvGraphicFramePr>
          <p:cNvPr id="5" name="Table 4">
            <a:extLst>
              <a:ext uri="{FF2B5EF4-FFF2-40B4-BE49-F238E27FC236}">
                <a16:creationId xmlns:a16="http://schemas.microsoft.com/office/drawing/2014/main" id="{4E56888E-3048-4B03-ABB3-6205C656645A}"/>
              </a:ext>
            </a:extLst>
          </p:cNvPr>
          <p:cNvGraphicFramePr>
            <a:graphicFrameLocks noGrp="1"/>
          </p:cNvGraphicFramePr>
          <p:nvPr>
            <p:extLst>
              <p:ext uri="{D42A27DB-BD31-4B8C-83A1-F6EECF244321}">
                <p14:modId xmlns:p14="http://schemas.microsoft.com/office/powerpoint/2010/main" val="466535610"/>
              </p:ext>
            </p:extLst>
          </p:nvPr>
        </p:nvGraphicFramePr>
        <p:xfrm>
          <a:off x="350982" y="251122"/>
          <a:ext cx="8931567" cy="564960"/>
        </p:xfrm>
        <a:graphic>
          <a:graphicData uri="http://schemas.openxmlformats.org/drawingml/2006/table">
            <a:tbl>
              <a:tblPr firstRow="1" bandRow="1">
                <a:tableStyleId>{2D5ABB26-0587-4C30-8999-92F81FD0307C}</a:tableStyleId>
              </a:tblPr>
              <a:tblGrid>
                <a:gridCol w="2977189">
                  <a:extLst>
                    <a:ext uri="{9D8B030D-6E8A-4147-A177-3AD203B41FA5}">
                      <a16:colId xmlns:a16="http://schemas.microsoft.com/office/drawing/2014/main" val="2868856792"/>
                    </a:ext>
                  </a:extLst>
                </a:gridCol>
                <a:gridCol w="2977189">
                  <a:extLst>
                    <a:ext uri="{9D8B030D-6E8A-4147-A177-3AD203B41FA5}">
                      <a16:colId xmlns:a16="http://schemas.microsoft.com/office/drawing/2014/main" val="1651142004"/>
                    </a:ext>
                  </a:extLst>
                </a:gridCol>
                <a:gridCol w="2977189">
                  <a:extLst>
                    <a:ext uri="{9D8B030D-6E8A-4147-A177-3AD203B41FA5}">
                      <a16:colId xmlns:a16="http://schemas.microsoft.com/office/drawing/2014/main" val="547597477"/>
                    </a:ext>
                  </a:extLst>
                </a:gridCol>
              </a:tblGrid>
              <a:tr h="432000">
                <a:tc gridSpan="3">
                  <a:txBody>
                    <a:bodyPr/>
                    <a:lstStyle/>
                    <a:p>
                      <a:r>
                        <a:rPr lang="en-GB" sz="1400" b="1" dirty="0">
                          <a:solidFill>
                            <a:schemeClr val="bg1"/>
                          </a:solidFill>
                          <a:latin typeface="+mn-lt"/>
                          <a:ea typeface="Verdana" panose="020B0604030504040204" pitchFamily="34" charset="0"/>
                          <a:cs typeface="Arial" panose="020B0604020202020204" pitchFamily="34" charset="0"/>
                        </a:rPr>
                        <a:t>GLOSSARY</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GB"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1692971"/>
                  </a:ext>
                </a:extLst>
              </a:tr>
              <a:tr h="0">
                <a:tc>
                  <a:txBody>
                    <a:bodyPr/>
                    <a:lstStyle/>
                    <a:p>
                      <a:endParaRPr lang="en-GB" sz="400" dirty="0">
                        <a:solidFill>
                          <a:srgbClr val="002060"/>
                        </a:solidFill>
                        <a:latin typeface="Arial" panose="020B0604020202020204" pitchFamily="34" charset="0"/>
                        <a:ea typeface="Verdana" panose="020B0604030504040204" pitchFamily="34" charset="0"/>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400" dirty="0">
                        <a:latin typeface="Arial" panose="020B0604020202020204" pitchFamily="34" charset="0"/>
                        <a:ea typeface="Verdana" panose="020B0604030504040204" pitchFamily="34" charset="0"/>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400" dirty="0">
                        <a:latin typeface="Arial" panose="020B0604020202020204" pitchFamily="34" charset="0"/>
                        <a:ea typeface="Verdana" panose="020B0604030504040204" pitchFamily="34" charset="0"/>
                        <a:cs typeface="Arial" panose="020B0604020202020204" pitchFamily="34" charset="0"/>
                      </a:endParaRPr>
                    </a:p>
                  </a:txBody>
                  <a:tcPr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833644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472703216"/>
              </p:ext>
            </p:extLst>
          </p:nvPr>
        </p:nvGraphicFramePr>
        <p:xfrm>
          <a:off x="370798" y="882700"/>
          <a:ext cx="8879341" cy="5137099"/>
        </p:xfrm>
        <a:graphic>
          <a:graphicData uri="http://schemas.openxmlformats.org/drawingml/2006/table">
            <a:tbl>
              <a:tblPr firstRow="1" bandRow="1"/>
              <a:tblGrid>
                <a:gridCol w="3165230">
                  <a:extLst>
                    <a:ext uri="{9D8B030D-6E8A-4147-A177-3AD203B41FA5}">
                      <a16:colId xmlns:a16="http://schemas.microsoft.com/office/drawing/2014/main" val="20000"/>
                    </a:ext>
                  </a:extLst>
                </a:gridCol>
                <a:gridCol w="2639468">
                  <a:extLst>
                    <a:ext uri="{9D8B030D-6E8A-4147-A177-3AD203B41FA5}">
                      <a16:colId xmlns:a16="http://schemas.microsoft.com/office/drawing/2014/main" val="20001"/>
                    </a:ext>
                  </a:extLst>
                </a:gridCol>
                <a:gridCol w="3074643">
                  <a:extLst>
                    <a:ext uri="{9D8B030D-6E8A-4147-A177-3AD203B41FA5}">
                      <a16:colId xmlns:a16="http://schemas.microsoft.com/office/drawing/2014/main" val="20002"/>
                    </a:ext>
                  </a:extLst>
                </a:gridCol>
              </a:tblGrid>
              <a:tr h="395327">
                <a:tc>
                  <a:txBody>
                    <a:bodyPr/>
                    <a:lstStyle/>
                    <a:p>
                      <a:pPr>
                        <a:lnSpc>
                          <a:spcPct val="115000"/>
                        </a:lnSpc>
                        <a:spcAft>
                          <a:spcPts val="1000"/>
                        </a:spcAft>
                      </a:pPr>
                      <a:r>
                        <a:rPr lang="en-GB" sz="1200" b="1" dirty="0">
                          <a:solidFill>
                            <a:schemeClr val="bg1"/>
                          </a:solidFill>
                          <a:effectLst/>
                          <a:latin typeface="Calibri"/>
                          <a:ea typeface="Calibri"/>
                          <a:cs typeface="Times New Roman"/>
                        </a:rPr>
                        <a:t>ACCOUNTING PERIOD</a:t>
                      </a:r>
                      <a:endParaRPr lang="en-GB" sz="1200" dirty="0">
                        <a:solidFill>
                          <a:schemeClr val="bg1"/>
                        </a:solidFill>
                        <a:effectLst/>
                        <a:latin typeface="Calibri"/>
                        <a:ea typeface="Calibri"/>
                        <a:cs typeface="Times New Roman"/>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nSpc>
                          <a:spcPct val="115000"/>
                        </a:lnSpc>
                        <a:spcAft>
                          <a:spcPts val="1000"/>
                        </a:spcAft>
                      </a:pPr>
                      <a:r>
                        <a:rPr lang="en-GB" sz="1200" b="1" dirty="0">
                          <a:solidFill>
                            <a:schemeClr val="bg1"/>
                          </a:solidFill>
                          <a:effectLst/>
                          <a:latin typeface="Calibri"/>
                          <a:ea typeface="Calibri"/>
                          <a:cs typeface="Times New Roman"/>
                        </a:rPr>
                        <a:t>ACCOUNTING POLICIES</a:t>
                      </a:r>
                      <a:endParaRPr lang="en-GB" sz="1200" dirty="0">
                        <a:solidFill>
                          <a:schemeClr val="bg1"/>
                        </a:solidFill>
                        <a:effectLst/>
                        <a:latin typeface="Calibri"/>
                        <a:ea typeface="Calibri"/>
                        <a:cs typeface="Times New Roman"/>
                      </a:endParaRP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nSpc>
                          <a:spcPct val="115000"/>
                        </a:lnSpc>
                        <a:spcAft>
                          <a:spcPts val="1000"/>
                        </a:spcAft>
                      </a:pPr>
                      <a:r>
                        <a:rPr lang="en-GB" sz="1200" b="1" dirty="0">
                          <a:solidFill>
                            <a:schemeClr val="bg1"/>
                          </a:solidFill>
                          <a:effectLst/>
                          <a:latin typeface="Calibri"/>
                          <a:ea typeface="Calibri"/>
                          <a:cs typeface="Times New Roman"/>
                        </a:rPr>
                        <a:t>ACCRUALS</a:t>
                      </a:r>
                      <a:endParaRPr lang="en-GB" sz="1200" dirty="0">
                        <a:solidFill>
                          <a:schemeClr val="bg1"/>
                        </a:solidFill>
                        <a:effectLst/>
                        <a:latin typeface="Calibri"/>
                        <a:ea typeface="Calibri"/>
                        <a:cs typeface="Times New Roman"/>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260464">
                <a:tc>
                  <a:txBody>
                    <a:bodyPr/>
                    <a:lstStyle/>
                    <a:p>
                      <a:pPr>
                        <a:lnSpc>
                          <a:spcPct val="115000"/>
                        </a:lnSpc>
                        <a:spcAft>
                          <a:spcPts val="1000"/>
                        </a:spcAft>
                      </a:pPr>
                      <a:r>
                        <a:rPr lang="en-GB" sz="1200" dirty="0">
                          <a:effectLst/>
                          <a:latin typeface="Calibri"/>
                          <a:ea typeface="Calibri"/>
                          <a:cs typeface="Times New Roman"/>
                        </a:rPr>
                        <a:t>The period of time covered by the accounts, normally a period of twelve months commencing on 1 April.  The end of the accounting period is the Balance Sheet date.</a:t>
                      </a:r>
                    </a:p>
                  </a:txBody>
                  <a:tcPr marL="72000" marR="72000" marT="72000" marB="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nSpc>
                          <a:spcPct val="115000"/>
                        </a:lnSpc>
                        <a:spcAft>
                          <a:spcPts val="1000"/>
                        </a:spcAft>
                      </a:pPr>
                      <a:r>
                        <a:rPr lang="en-GB" sz="1200" dirty="0">
                          <a:effectLst/>
                          <a:latin typeface="Calibri"/>
                          <a:ea typeface="Calibri"/>
                          <a:cs typeface="Times New Roman"/>
                        </a:rPr>
                        <a:t>These are a set of rules and codes of practice used when preparing the accounts.</a:t>
                      </a:r>
                    </a:p>
                  </a:txBody>
                  <a:tcPr marL="72000" marR="72000" marT="72000" marB="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nSpc>
                          <a:spcPct val="115000"/>
                        </a:lnSpc>
                        <a:spcAft>
                          <a:spcPts val="1000"/>
                        </a:spcAft>
                      </a:pPr>
                      <a:r>
                        <a:rPr lang="en-GB" sz="1200" dirty="0">
                          <a:effectLst/>
                          <a:latin typeface="Calibri"/>
                          <a:ea typeface="Calibri"/>
                          <a:cs typeface="Times New Roman"/>
                        </a:rPr>
                        <a:t>Sums included in the final accounts to recognise revenue and capital income and expenditure earned or incurred in the financial year, but for which actual payment had not been received or made as at 31 March.</a:t>
                      </a:r>
                    </a:p>
                  </a:txBody>
                  <a:tcPr marL="72000" marR="72000" marT="72000" marB="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1"/>
                  </a:ext>
                </a:extLst>
              </a:tr>
              <a:tr h="320559">
                <a:tc>
                  <a:txBody>
                    <a:bodyPr/>
                    <a:lstStyle/>
                    <a:p>
                      <a:pPr>
                        <a:lnSpc>
                          <a:spcPct val="115000"/>
                        </a:lnSpc>
                        <a:spcAft>
                          <a:spcPts val="1000"/>
                        </a:spcAft>
                      </a:pPr>
                      <a:r>
                        <a:rPr lang="en-GB" sz="1200" b="1" dirty="0">
                          <a:solidFill>
                            <a:schemeClr val="bg1"/>
                          </a:solidFill>
                          <a:effectLst/>
                          <a:latin typeface="Calibri"/>
                          <a:ea typeface="Calibri"/>
                          <a:cs typeface="Times New Roman"/>
                        </a:rPr>
                        <a:t>ACT</a:t>
                      </a:r>
                      <a:endParaRPr lang="en-GB" sz="1200" dirty="0">
                        <a:solidFill>
                          <a:schemeClr val="bg1"/>
                        </a:solidFill>
                        <a:effectLst/>
                        <a:latin typeface="Calibri"/>
                        <a:ea typeface="Calibri"/>
                        <a:cs typeface="Times New Roman"/>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nSpc>
                          <a:spcPct val="115000"/>
                        </a:lnSpc>
                        <a:spcAft>
                          <a:spcPts val="1000"/>
                        </a:spcAft>
                      </a:pPr>
                      <a:r>
                        <a:rPr lang="en-GB" sz="1200" b="1" dirty="0">
                          <a:solidFill>
                            <a:schemeClr val="bg1"/>
                          </a:solidFill>
                          <a:effectLst/>
                          <a:latin typeface="Calibri"/>
                          <a:ea typeface="Calibri"/>
                          <a:cs typeface="Times New Roman"/>
                        </a:rPr>
                        <a:t>ACTUARIAL GAINS AND LOSSES</a:t>
                      </a:r>
                      <a:endParaRPr lang="en-GB" sz="1200" dirty="0">
                        <a:solidFill>
                          <a:schemeClr val="bg1"/>
                        </a:solidFill>
                        <a:effectLst/>
                        <a:latin typeface="Calibri"/>
                        <a:ea typeface="Calibri"/>
                        <a:cs typeface="Times New Roman"/>
                      </a:endParaRP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nSpc>
                          <a:spcPct val="115000"/>
                        </a:lnSpc>
                        <a:spcAft>
                          <a:spcPts val="1000"/>
                        </a:spcAft>
                      </a:pPr>
                      <a:r>
                        <a:rPr lang="en-GB" sz="1200" b="1" dirty="0">
                          <a:solidFill>
                            <a:schemeClr val="bg1"/>
                          </a:solidFill>
                          <a:effectLst/>
                          <a:latin typeface="Calibri"/>
                          <a:ea typeface="Calibri"/>
                          <a:cs typeface="Times New Roman"/>
                        </a:rPr>
                        <a:t>AUDIT OF ACCOUNTS</a:t>
                      </a:r>
                      <a:endParaRPr lang="en-GB" sz="1200" dirty="0">
                        <a:solidFill>
                          <a:schemeClr val="bg1"/>
                        </a:solidFill>
                        <a:effectLst/>
                        <a:latin typeface="Calibri"/>
                        <a:ea typeface="Calibri"/>
                        <a:cs typeface="Times New Roman"/>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extLst>
                  <a:ext uri="{0D108BD9-81ED-4DB2-BD59-A6C34878D82A}">
                    <a16:rowId xmlns:a16="http://schemas.microsoft.com/office/drawing/2014/main" val="10002"/>
                  </a:ext>
                </a:extLst>
              </a:tr>
              <a:tr h="2014586">
                <a:tc>
                  <a:txBody>
                    <a:bodyPr/>
                    <a:lstStyle/>
                    <a:p>
                      <a:pPr>
                        <a:lnSpc>
                          <a:spcPct val="115000"/>
                        </a:lnSpc>
                        <a:spcAft>
                          <a:spcPts val="1000"/>
                        </a:spcAft>
                      </a:pPr>
                      <a:r>
                        <a:rPr lang="en-GB" sz="1200" dirty="0">
                          <a:effectLst/>
                          <a:latin typeface="Calibri"/>
                          <a:ea typeface="Calibri"/>
                          <a:cs typeface="Times New Roman"/>
                        </a:rPr>
                        <a:t>The Police Reform and Social Responsibilities Act 2011.</a:t>
                      </a:r>
                    </a:p>
                  </a:txBody>
                  <a:tcPr marL="72000" marR="72000" marT="72000" marB="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nSpc>
                          <a:spcPct val="115000"/>
                        </a:lnSpc>
                        <a:spcAft>
                          <a:spcPts val="1000"/>
                        </a:spcAft>
                      </a:pPr>
                      <a:r>
                        <a:rPr lang="en-GB" sz="1200" dirty="0">
                          <a:effectLst/>
                          <a:latin typeface="Calibri"/>
                          <a:ea typeface="Calibri"/>
                          <a:cs typeface="Times New Roman"/>
                        </a:rPr>
                        <a:t>For a defined benefit pension scheme, the changes in actuarial surpluses or deficits that arise because:</a:t>
                      </a:r>
                    </a:p>
                    <a:p>
                      <a:pPr>
                        <a:lnSpc>
                          <a:spcPct val="115000"/>
                        </a:lnSpc>
                        <a:spcAft>
                          <a:spcPts val="1000"/>
                        </a:spcAft>
                      </a:pPr>
                      <a:r>
                        <a:rPr lang="en-GB" sz="1200" dirty="0">
                          <a:effectLst/>
                          <a:latin typeface="Calibri"/>
                          <a:ea typeface="Calibri"/>
                          <a:cs typeface="Times New Roman"/>
                        </a:rPr>
                        <a:t>Events have not coincided with the actuarial assumptions made for the last valuation (experience gains and losses); or the actuarial assumptions have changed.</a:t>
                      </a:r>
                    </a:p>
                  </a:txBody>
                  <a:tcPr marL="72000" marR="72000" marT="72000" marB="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nSpc>
                          <a:spcPct val="115000"/>
                        </a:lnSpc>
                        <a:spcAft>
                          <a:spcPts val="1000"/>
                        </a:spcAft>
                      </a:pPr>
                      <a:r>
                        <a:rPr lang="en-GB" sz="1200" dirty="0">
                          <a:effectLst/>
                          <a:latin typeface="Calibri"/>
                          <a:ea typeface="Calibri"/>
                          <a:cs typeface="Times New Roman"/>
                        </a:rPr>
                        <a:t>An independent examination of the Force’s financial affairs.</a:t>
                      </a:r>
                    </a:p>
                  </a:txBody>
                  <a:tcPr marL="72000" marR="72000" marT="72000" marB="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3"/>
                  </a:ext>
                </a:extLst>
              </a:tr>
              <a:tr h="320559">
                <a:tc>
                  <a:txBody>
                    <a:bodyPr/>
                    <a:lstStyle/>
                    <a:p>
                      <a:pPr>
                        <a:lnSpc>
                          <a:spcPct val="115000"/>
                        </a:lnSpc>
                        <a:spcAft>
                          <a:spcPts val="1000"/>
                        </a:spcAft>
                      </a:pPr>
                      <a:r>
                        <a:rPr lang="en-GB" sz="1200" b="1" dirty="0">
                          <a:solidFill>
                            <a:schemeClr val="bg1"/>
                          </a:solidFill>
                          <a:effectLst/>
                          <a:latin typeface="Calibri"/>
                          <a:ea typeface="Calibri"/>
                          <a:cs typeface="Times New Roman"/>
                        </a:rPr>
                        <a:t>BALANCE SHEET</a:t>
                      </a:r>
                      <a:endParaRPr lang="en-GB" sz="1200" dirty="0">
                        <a:solidFill>
                          <a:schemeClr val="bg1"/>
                        </a:solidFill>
                        <a:effectLst/>
                        <a:latin typeface="Calibri"/>
                        <a:ea typeface="Calibri"/>
                        <a:cs typeface="Times New Roman"/>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nSpc>
                          <a:spcPct val="115000"/>
                        </a:lnSpc>
                        <a:spcAft>
                          <a:spcPts val="1000"/>
                        </a:spcAft>
                      </a:pPr>
                      <a:r>
                        <a:rPr lang="en-GB" sz="1200" b="1" dirty="0">
                          <a:solidFill>
                            <a:schemeClr val="bg1"/>
                          </a:solidFill>
                          <a:effectLst/>
                          <a:latin typeface="Calibri"/>
                          <a:ea typeface="Calibri"/>
                          <a:cs typeface="Times New Roman"/>
                        </a:rPr>
                        <a:t>BUDGET</a:t>
                      </a:r>
                      <a:endParaRPr lang="en-GB" sz="1200" dirty="0">
                        <a:solidFill>
                          <a:schemeClr val="bg1"/>
                        </a:solidFill>
                        <a:effectLst/>
                        <a:latin typeface="Calibri"/>
                        <a:ea typeface="Calibri"/>
                        <a:cs typeface="Times New Roman"/>
                      </a:endParaRP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nSpc>
                          <a:spcPct val="115000"/>
                        </a:lnSpc>
                        <a:spcAft>
                          <a:spcPts val="1000"/>
                        </a:spcAft>
                      </a:pPr>
                      <a:r>
                        <a:rPr lang="en-GB" sz="1200" b="1" dirty="0">
                          <a:solidFill>
                            <a:schemeClr val="bg1"/>
                          </a:solidFill>
                          <a:effectLst/>
                          <a:latin typeface="Calibri"/>
                          <a:ea typeface="Calibri"/>
                          <a:cs typeface="Times New Roman"/>
                        </a:rPr>
                        <a:t>CIPFA</a:t>
                      </a:r>
                      <a:endParaRPr lang="en-GB" sz="1200" dirty="0">
                        <a:solidFill>
                          <a:schemeClr val="bg1"/>
                        </a:solidFill>
                        <a:effectLst/>
                        <a:latin typeface="Calibri"/>
                        <a:ea typeface="Calibri"/>
                        <a:cs typeface="Times New Roman"/>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extLst>
                  <a:ext uri="{0D108BD9-81ED-4DB2-BD59-A6C34878D82A}">
                    <a16:rowId xmlns:a16="http://schemas.microsoft.com/office/drawing/2014/main" val="10004"/>
                  </a:ext>
                </a:extLst>
              </a:tr>
              <a:tr h="825604">
                <a:tc>
                  <a:txBody>
                    <a:bodyPr/>
                    <a:lstStyle/>
                    <a:p>
                      <a:pPr>
                        <a:lnSpc>
                          <a:spcPct val="115000"/>
                        </a:lnSpc>
                        <a:spcAft>
                          <a:spcPts val="1000"/>
                        </a:spcAft>
                      </a:pPr>
                      <a:r>
                        <a:rPr lang="en-GB" sz="1200" dirty="0">
                          <a:effectLst/>
                          <a:latin typeface="Calibri"/>
                          <a:ea typeface="Calibri"/>
                          <a:cs typeface="Times New Roman"/>
                        </a:rPr>
                        <a:t>A statement of the recorded assets, liabilities and other balances at the end of the accounting period.</a:t>
                      </a:r>
                    </a:p>
                  </a:txBody>
                  <a:tcPr marL="72000" marR="72000" marT="72000" marB="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nSpc>
                          <a:spcPct val="115000"/>
                        </a:lnSpc>
                        <a:spcAft>
                          <a:spcPts val="1000"/>
                        </a:spcAft>
                      </a:pPr>
                      <a:r>
                        <a:rPr lang="en-GB" sz="1200" dirty="0">
                          <a:effectLst/>
                          <a:latin typeface="Calibri"/>
                          <a:ea typeface="Calibri"/>
                          <a:cs typeface="Times New Roman"/>
                        </a:rPr>
                        <a:t>The forecast of net revenue and capital expenditure over the accounting period.</a:t>
                      </a:r>
                    </a:p>
                  </a:txBody>
                  <a:tcPr marL="72000" marR="72000" marT="72000" marB="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nSpc>
                          <a:spcPct val="115000"/>
                        </a:lnSpc>
                        <a:spcAft>
                          <a:spcPts val="1000"/>
                        </a:spcAft>
                      </a:pPr>
                      <a:r>
                        <a:rPr lang="en-GB" sz="1200" dirty="0">
                          <a:effectLst/>
                          <a:latin typeface="Calibri"/>
                          <a:ea typeface="Calibri"/>
                          <a:cs typeface="Times New Roman"/>
                        </a:rPr>
                        <a:t>The Chartered Institute of Public Finance and Accountancy.</a:t>
                      </a:r>
                    </a:p>
                  </a:txBody>
                  <a:tcPr marL="72000" marR="72000" marT="72000" marB="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15828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92914" y="-10584"/>
            <a:ext cx="338554" cy="6876000"/>
          </a:xfrm>
          <a:prstGeom prst="rect">
            <a:avLst/>
          </a:prstGeom>
          <a:solidFill>
            <a:srgbClr val="00B0F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GLOSSARY</a:t>
            </a:r>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rPr>
              <a:t>|       STATEMENT OF ACCOUNTS – 2021-22</a:t>
            </a:r>
            <a:endParaRPr lang="en-GB" sz="1000" dirty="0">
              <a:solidFill>
                <a:schemeClr val="bg1"/>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5" y="6356358"/>
            <a:ext cx="340577" cy="365125"/>
          </a:xfrm>
        </p:spPr>
        <p:txBody>
          <a:bodyPr vert="horz"/>
          <a:lstStyle/>
          <a:p>
            <a:fld id="{97D3BC75-7245-4D53-964E-6D1A27AF082C}" type="slidenum">
              <a:rPr lang="en-GB" sz="1000" smtClean="0">
                <a:solidFill>
                  <a:schemeClr val="bg1"/>
                </a:solidFill>
              </a:rPr>
              <a:t>82</a:t>
            </a:fld>
            <a:endParaRPr lang="en-GB" sz="1000"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613295556"/>
              </p:ext>
            </p:extLst>
          </p:nvPr>
        </p:nvGraphicFramePr>
        <p:xfrm>
          <a:off x="391802" y="539927"/>
          <a:ext cx="8801187" cy="5488452"/>
        </p:xfrm>
        <a:graphic>
          <a:graphicData uri="http://schemas.openxmlformats.org/drawingml/2006/table">
            <a:tbl>
              <a:tblPr firstRow="1" bandRow="1"/>
              <a:tblGrid>
                <a:gridCol w="3137370">
                  <a:extLst>
                    <a:ext uri="{9D8B030D-6E8A-4147-A177-3AD203B41FA5}">
                      <a16:colId xmlns:a16="http://schemas.microsoft.com/office/drawing/2014/main" val="20000"/>
                    </a:ext>
                  </a:extLst>
                </a:gridCol>
                <a:gridCol w="2616236">
                  <a:extLst>
                    <a:ext uri="{9D8B030D-6E8A-4147-A177-3AD203B41FA5}">
                      <a16:colId xmlns:a16="http://schemas.microsoft.com/office/drawing/2014/main" val="20001"/>
                    </a:ext>
                  </a:extLst>
                </a:gridCol>
                <a:gridCol w="3047581">
                  <a:extLst>
                    <a:ext uri="{9D8B030D-6E8A-4147-A177-3AD203B41FA5}">
                      <a16:colId xmlns:a16="http://schemas.microsoft.com/office/drawing/2014/main" val="20002"/>
                    </a:ext>
                  </a:extLst>
                </a:gridCol>
              </a:tblGrid>
              <a:tr h="404813">
                <a:tc>
                  <a:txBody>
                    <a:bodyPr/>
                    <a:lstStyle/>
                    <a:p>
                      <a:pPr>
                        <a:lnSpc>
                          <a:spcPct val="115000"/>
                        </a:lnSpc>
                        <a:spcAft>
                          <a:spcPts val="1000"/>
                        </a:spcAft>
                      </a:pPr>
                      <a:r>
                        <a:rPr lang="en-GB" sz="1200" b="1" dirty="0">
                          <a:solidFill>
                            <a:schemeClr val="bg1"/>
                          </a:solidFill>
                          <a:effectLst/>
                          <a:latin typeface="Calibri"/>
                          <a:ea typeface="Calibri"/>
                          <a:cs typeface="Times New Roman"/>
                        </a:rPr>
                        <a:t>CODE</a:t>
                      </a:r>
                      <a:endParaRPr lang="en-GB" sz="1200" dirty="0">
                        <a:solidFill>
                          <a:schemeClr val="bg1"/>
                        </a:solidFill>
                        <a:effectLst/>
                        <a:latin typeface="Calibri"/>
                        <a:ea typeface="Calibri"/>
                        <a:cs typeface="Times New Roman"/>
                      </a:endParaRPr>
                    </a:p>
                  </a:txBody>
                  <a:tcPr marL="89767" marR="89767" marT="44884" marB="44884"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nSpc>
                          <a:spcPct val="115000"/>
                        </a:lnSpc>
                        <a:spcAft>
                          <a:spcPts val="1000"/>
                        </a:spcAft>
                      </a:pPr>
                      <a:r>
                        <a:rPr lang="en-GB" sz="1200" b="1" dirty="0">
                          <a:solidFill>
                            <a:schemeClr val="bg1"/>
                          </a:solidFill>
                          <a:effectLst/>
                          <a:latin typeface="Calibri"/>
                          <a:ea typeface="Calibri"/>
                          <a:cs typeface="Times New Roman"/>
                        </a:rPr>
                        <a:t>COMPREHENSIVE INCOME AND EXPENDITURE STATEMENT (CIES)</a:t>
                      </a:r>
                      <a:endParaRPr lang="en-GB" sz="1200" dirty="0">
                        <a:solidFill>
                          <a:schemeClr val="bg1"/>
                        </a:solidFill>
                        <a:effectLst/>
                        <a:latin typeface="Calibri"/>
                        <a:ea typeface="Calibri"/>
                        <a:cs typeface="Times New Roman"/>
                      </a:endParaRP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nSpc>
                          <a:spcPct val="115000"/>
                        </a:lnSpc>
                        <a:spcAft>
                          <a:spcPts val="1000"/>
                        </a:spcAft>
                      </a:pPr>
                      <a:r>
                        <a:rPr lang="en-GB" sz="1200" b="1" dirty="0">
                          <a:solidFill>
                            <a:schemeClr val="bg1"/>
                          </a:solidFill>
                          <a:effectLst/>
                          <a:latin typeface="Calibri"/>
                          <a:ea typeface="Calibri"/>
                          <a:cs typeface="Times New Roman"/>
                        </a:rPr>
                        <a:t>CONSISTENCY</a:t>
                      </a:r>
                      <a:endParaRPr lang="en-GB" sz="1200" dirty="0">
                        <a:solidFill>
                          <a:schemeClr val="bg1"/>
                        </a:solidFill>
                        <a:effectLst/>
                        <a:latin typeface="Calibri"/>
                        <a:ea typeface="Calibri"/>
                        <a:cs typeface="Times New Roman"/>
                      </a:endParaRPr>
                    </a:p>
                  </a:txBody>
                  <a:tcPr marL="89767" marR="89767" marT="44884" marB="44884"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003138">
                <a:tc>
                  <a:txBody>
                    <a:bodyPr/>
                    <a:lstStyle/>
                    <a:p>
                      <a:pPr>
                        <a:lnSpc>
                          <a:spcPct val="115000"/>
                        </a:lnSpc>
                        <a:spcAft>
                          <a:spcPts val="1000"/>
                        </a:spcAft>
                      </a:pPr>
                      <a:r>
                        <a:rPr lang="en-GB" sz="1200" dirty="0">
                          <a:effectLst/>
                          <a:latin typeface="Calibri"/>
                          <a:ea typeface="Calibri"/>
                          <a:cs typeface="Times New Roman"/>
                        </a:rPr>
                        <a:t>The CIPFA Code of Practice on Local Authority Accounting governs the content of these accounts.</a:t>
                      </a:r>
                    </a:p>
                  </a:txBody>
                  <a:tcPr marL="72000" marR="72000" marT="72000" marB="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nSpc>
                          <a:spcPct val="115000"/>
                        </a:lnSpc>
                        <a:spcAft>
                          <a:spcPts val="1000"/>
                        </a:spcAft>
                      </a:pPr>
                      <a:r>
                        <a:rPr lang="en-GB" sz="1200" dirty="0">
                          <a:effectLst/>
                          <a:latin typeface="Calibri"/>
                          <a:ea typeface="Calibri"/>
                          <a:cs typeface="Times New Roman"/>
                        </a:rPr>
                        <a:t>The account of the Force that reports the net cost for the year of the functions for which it is responsible and demonstrates how that cost has been financed from precepts, grants and other income.</a:t>
                      </a:r>
                    </a:p>
                  </a:txBody>
                  <a:tcPr marL="72000" marR="72000" marT="72000" marB="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nSpc>
                          <a:spcPct val="115000"/>
                        </a:lnSpc>
                        <a:spcAft>
                          <a:spcPts val="1000"/>
                        </a:spcAft>
                      </a:pPr>
                      <a:r>
                        <a:rPr lang="en-GB" sz="1200" dirty="0">
                          <a:effectLst/>
                          <a:latin typeface="Calibri"/>
                          <a:ea typeface="Calibri"/>
                          <a:cs typeface="Times New Roman"/>
                        </a:rPr>
                        <a:t>The concept that the accounting treatment of like items within an accounting period and from one period to the next are the same.</a:t>
                      </a:r>
                    </a:p>
                  </a:txBody>
                  <a:tcPr marL="72000" marR="72000" marT="72000" marB="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1"/>
                  </a:ext>
                </a:extLst>
              </a:tr>
              <a:tr h="404813">
                <a:tc>
                  <a:txBody>
                    <a:bodyPr/>
                    <a:lstStyle/>
                    <a:p>
                      <a:pPr>
                        <a:lnSpc>
                          <a:spcPct val="115000"/>
                        </a:lnSpc>
                        <a:spcAft>
                          <a:spcPts val="1000"/>
                        </a:spcAft>
                      </a:pPr>
                      <a:r>
                        <a:rPr lang="en-GB" sz="1200" b="1" dirty="0">
                          <a:solidFill>
                            <a:schemeClr val="bg1"/>
                          </a:solidFill>
                          <a:effectLst/>
                          <a:latin typeface="Calibri"/>
                          <a:ea typeface="Calibri"/>
                          <a:cs typeface="Times New Roman"/>
                        </a:rPr>
                        <a:t>CREDITOR</a:t>
                      </a:r>
                      <a:endParaRPr lang="en-GB" sz="1200" dirty="0">
                        <a:solidFill>
                          <a:schemeClr val="bg1"/>
                        </a:solidFill>
                        <a:effectLst/>
                        <a:latin typeface="Calibri"/>
                        <a:ea typeface="Calibri"/>
                        <a:cs typeface="Times New Roman"/>
                      </a:endParaRPr>
                    </a:p>
                  </a:txBody>
                  <a:tcPr marL="89767" marR="89767" marT="44884" marB="44884"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nSpc>
                          <a:spcPct val="115000"/>
                        </a:lnSpc>
                        <a:spcAft>
                          <a:spcPts val="1000"/>
                        </a:spcAft>
                      </a:pPr>
                      <a:r>
                        <a:rPr lang="en-GB" sz="1200" b="1" dirty="0">
                          <a:solidFill>
                            <a:schemeClr val="bg1"/>
                          </a:solidFill>
                          <a:effectLst/>
                          <a:latin typeface="Calibri"/>
                          <a:ea typeface="Calibri"/>
                          <a:cs typeface="Times New Roman"/>
                        </a:rPr>
                        <a:t>CURRENT SERVICE COST (PENSIONS)</a:t>
                      </a:r>
                      <a:endParaRPr lang="en-GB" sz="1200" dirty="0">
                        <a:solidFill>
                          <a:schemeClr val="bg1"/>
                        </a:solidFill>
                        <a:effectLst/>
                        <a:latin typeface="Calibri"/>
                        <a:ea typeface="Calibri"/>
                        <a:cs typeface="Times New Roman"/>
                      </a:endParaRP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nSpc>
                          <a:spcPct val="115000"/>
                        </a:lnSpc>
                        <a:spcAft>
                          <a:spcPts val="1000"/>
                        </a:spcAft>
                      </a:pPr>
                      <a:r>
                        <a:rPr lang="en-GB" sz="1200" b="1" dirty="0">
                          <a:solidFill>
                            <a:schemeClr val="bg1"/>
                          </a:solidFill>
                          <a:effectLst/>
                          <a:latin typeface="Calibri"/>
                          <a:ea typeface="Calibri"/>
                          <a:cs typeface="Times New Roman"/>
                        </a:rPr>
                        <a:t>DEFINED BENEFIT PENSION SCHEME</a:t>
                      </a:r>
                      <a:endParaRPr lang="en-GB" sz="1200" dirty="0">
                        <a:solidFill>
                          <a:schemeClr val="bg1"/>
                        </a:solidFill>
                        <a:effectLst/>
                        <a:latin typeface="Calibri"/>
                        <a:ea typeface="Calibri"/>
                        <a:cs typeface="Times New Roman"/>
                      </a:endParaRPr>
                    </a:p>
                  </a:txBody>
                  <a:tcPr marL="89767" marR="89767" marT="44884" marB="44884">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extLst>
                  <a:ext uri="{0D108BD9-81ED-4DB2-BD59-A6C34878D82A}">
                    <a16:rowId xmlns:a16="http://schemas.microsoft.com/office/drawing/2014/main" val="10002"/>
                  </a:ext>
                </a:extLst>
              </a:tr>
              <a:tr h="1123155">
                <a:tc>
                  <a:txBody>
                    <a:bodyPr/>
                    <a:lstStyle/>
                    <a:p>
                      <a:pPr>
                        <a:lnSpc>
                          <a:spcPct val="115000"/>
                        </a:lnSpc>
                        <a:spcAft>
                          <a:spcPts val="1000"/>
                        </a:spcAft>
                      </a:pPr>
                      <a:r>
                        <a:rPr lang="en-GB" sz="1200" dirty="0">
                          <a:effectLst/>
                          <a:latin typeface="Calibri"/>
                          <a:ea typeface="Calibri"/>
                          <a:cs typeface="Times New Roman"/>
                        </a:rPr>
                        <a:t>Amount owed by the Force for work done, goods received or services rendered within the accounting period, but for which payment has not been made by the end of that accounting period.</a:t>
                      </a:r>
                    </a:p>
                  </a:txBody>
                  <a:tcPr marL="72000" marR="72000" marT="72000" marB="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nSpc>
                          <a:spcPct val="115000"/>
                        </a:lnSpc>
                        <a:spcAft>
                          <a:spcPts val="1000"/>
                        </a:spcAft>
                      </a:pPr>
                      <a:r>
                        <a:rPr lang="en-GB" sz="1200" dirty="0">
                          <a:effectLst/>
                          <a:latin typeface="Calibri"/>
                          <a:ea typeface="Calibri"/>
                          <a:cs typeface="Times New Roman"/>
                        </a:rPr>
                        <a:t>The increase in the present value of a defined benefits pension scheme’s liabilities, expected to arise from employee service in the current period.</a:t>
                      </a:r>
                    </a:p>
                  </a:txBody>
                  <a:tcPr marL="72000" marR="72000" marT="72000" marB="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nSpc>
                          <a:spcPct val="115000"/>
                        </a:lnSpc>
                        <a:spcAft>
                          <a:spcPts val="1000"/>
                        </a:spcAft>
                      </a:pPr>
                      <a:r>
                        <a:rPr lang="en-GB" sz="1200" dirty="0">
                          <a:effectLst/>
                          <a:latin typeface="Calibri"/>
                          <a:ea typeface="Calibri"/>
                          <a:cs typeface="Times New Roman"/>
                        </a:rPr>
                        <a:t>Pension schemes in which benefits received by the participants are independent of the contributions paid and are not directly related to the investments of the scheme.</a:t>
                      </a:r>
                    </a:p>
                  </a:txBody>
                  <a:tcPr marL="72000" marR="72000" marT="72000" marB="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3"/>
                  </a:ext>
                </a:extLst>
              </a:tr>
              <a:tr h="494675">
                <a:tc>
                  <a:txBody>
                    <a:bodyPr/>
                    <a:lstStyle/>
                    <a:p>
                      <a:pPr>
                        <a:lnSpc>
                          <a:spcPct val="115000"/>
                        </a:lnSpc>
                        <a:spcAft>
                          <a:spcPts val="1000"/>
                        </a:spcAft>
                      </a:pPr>
                      <a:r>
                        <a:rPr lang="en-GB" sz="1200" b="1" dirty="0">
                          <a:solidFill>
                            <a:schemeClr val="bg1"/>
                          </a:solidFill>
                          <a:effectLst/>
                          <a:latin typeface="Calibri"/>
                          <a:ea typeface="Calibri"/>
                          <a:cs typeface="Times New Roman"/>
                        </a:rPr>
                        <a:t>DEPRECIATION</a:t>
                      </a:r>
                      <a:endParaRPr lang="en-GB" sz="1200" dirty="0">
                        <a:solidFill>
                          <a:schemeClr val="bg1"/>
                        </a:solidFill>
                        <a:effectLst/>
                        <a:latin typeface="Calibri"/>
                        <a:ea typeface="Calibri"/>
                        <a:cs typeface="Times New Roman"/>
                      </a:endParaRPr>
                    </a:p>
                  </a:txBody>
                  <a:tcPr marL="89767" marR="89767" marT="44884" marB="44884"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nSpc>
                          <a:spcPct val="115000"/>
                        </a:lnSpc>
                        <a:spcAft>
                          <a:spcPts val="1000"/>
                        </a:spcAft>
                      </a:pPr>
                      <a:r>
                        <a:rPr lang="en-GB" sz="1200" b="1" dirty="0">
                          <a:solidFill>
                            <a:schemeClr val="bg1"/>
                          </a:solidFill>
                          <a:effectLst/>
                          <a:latin typeface="Calibri"/>
                          <a:ea typeface="Calibri"/>
                          <a:cs typeface="Times New Roman"/>
                        </a:rPr>
                        <a:t>DISCRETIONARY BENEFITS (PENSIONS)</a:t>
                      </a:r>
                      <a:endParaRPr lang="en-GB" sz="1200" dirty="0">
                        <a:solidFill>
                          <a:schemeClr val="bg1"/>
                        </a:solidFill>
                        <a:effectLst/>
                        <a:latin typeface="Calibri"/>
                        <a:ea typeface="Calibri"/>
                        <a:cs typeface="Times New Roman"/>
                      </a:endParaRP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nSpc>
                          <a:spcPct val="115000"/>
                        </a:lnSpc>
                        <a:spcAft>
                          <a:spcPts val="1000"/>
                        </a:spcAft>
                      </a:pPr>
                      <a:r>
                        <a:rPr lang="en-GB" sz="1200" b="1" dirty="0">
                          <a:solidFill>
                            <a:schemeClr val="bg1"/>
                          </a:solidFill>
                          <a:effectLst/>
                          <a:latin typeface="Calibri"/>
                          <a:ea typeface="Calibri"/>
                          <a:cs typeface="Times New Roman"/>
                        </a:rPr>
                        <a:t>EVENTS AFTER THE BALANCE SHEET DATE</a:t>
                      </a:r>
                      <a:endParaRPr lang="en-GB" sz="1200" dirty="0">
                        <a:solidFill>
                          <a:schemeClr val="bg1"/>
                        </a:solidFill>
                        <a:effectLst/>
                        <a:latin typeface="Calibri"/>
                        <a:ea typeface="Calibri"/>
                        <a:cs typeface="Times New Roman"/>
                      </a:endParaRPr>
                    </a:p>
                  </a:txBody>
                  <a:tcPr marL="89767" marR="89767" marT="44884" marB="44884"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extLst>
                  <a:ext uri="{0D108BD9-81ED-4DB2-BD59-A6C34878D82A}">
                    <a16:rowId xmlns:a16="http://schemas.microsoft.com/office/drawing/2014/main" val="10004"/>
                  </a:ext>
                </a:extLst>
              </a:tr>
              <a:tr h="1360761">
                <a:tc>
                  <a:txBody>
                    <a:bodyPr/>
                    <a:lstStyle/>
                    <a:p>
                      <a:pPr>
                        <a:lnSpc>
                          <a:spcPct val="115000"/>
                        </a:lnSpc>
                        <a:spcAft>
                          <a:spcPts val="1000"/>
                        </a:spcAft>
                      </a:pPr>
                      <a:r>
                        <a:rPr lang="en-GB" sz="1200" dirty="0">
                          <a:effectLst/>
                          <a:latin typeface="Calibri"/>
                          <a:ea typeface="Calibri"/>
                          <a:cs typeface="Times New Roman"/>
                        </a:rPr>
                        <a:t>The measure of the cost of wearing out, consumption or other reduction in the useful economic life of the Force’s fixed assets during the accounting period, whether from use, the passage of time or obsolescence through technical or other charges.</a:t>
                      </a:r>
                    </a:p>
                  </a:txBody>
                  <a:tcPr marL="72000" marR="72000" marT="72000" marB="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nSpc>
                          <a:spcPct val="115000"/>
                        </a:lnSpc>
                        <a:spcAft>
                          <a:spcPts val="1000"/>
                        </a:spcAft>
                      </a:pPr>
                      <a:r>
                        <a:rPr lang="en-GB" sz="1200" dirty="0">
                          <a:effectLst/>
                          <a:latin typeface="Calibri"/>
                          <a:ea typeface="Calibri"/>
                          <a:cs typeface="Times New Roman"/>
                        </a:rPr>
                        <a:t>Retirement benefits, which the employer has not legal, contractual or constructive obligation to award and are awarded under the Authority’s discretionary powers such as the Local Government (Discretionary Payments) Regulations 1996.</a:t>
                      </a:r>
                    </a:p>
                  </a:txBody>
                  <a:tcPr marL="72000" marR="72000" marT="72000" marB="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nSpc>
                          <a:spcPct val="115000"/>
                        </a:lnSpc>
                        <a:spcAft>
                          <a:spcPts val="1000"/>
                        </a:spcAft>
                      </a:pPr>
                      <a:r>
                        <a:rPr lang="en-GB" sz="1200" dirty="0">
                          <a:effectLst/>
                          <a:latin typeface="Calibri"/>
                          <a:ea typeface="Calibri"/>
                          <a:cs typeface="Times New Roman"/>
                        </a:rPr>
                        <a:t>Events after the Balance Sheet date are those events, favourable or unfavourable, that occur between the Balance Sheet date when the Statement of Accounts is authorised for issue.</a:t>
                      </a:r>
                    </a:p>
                  </a:txBody>
                  <a:tcPr marL="72000" marR="72000" marT="72000" marB="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958810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67446" y="-10584"/>
            <a:ext cx="338554" cy="6876000"/>
          </a:xfrm>
          <a:prstGeom prst="rect">
            <a:avLst/>
          </a:prstGeom>
          <a:solidFill>
            <a:srgbClr val="00B0F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GLOSSARY </a:t>
            </a:r>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rPr>
              <a:t>|       STATEMENT OF ACCOUNTS – 2021-22</a:t>
            </a:r>
            <a:endParaRPr lang="en-GB" sz="1000" dirty="0">
              <a:solidFill>
                <a:schemeClr val="bg1"/>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2" y="6356358"/>
            <a:ext cx="315109" cy="365125"/>
          </a:xfrm>
        </p:spPr>
        <p:txBody>
          <a:bodyPr vert="horz"/>
          <a:lstStyle/>
          <a:p>
            <a:fld id="{97D3BC75-7245-4D53-964E-6D1A27AF082C}" type="slidenum">
              <a:rPr lang="en-GB" sz="1000" smtClean="0">
                <a:solidFill>
                  <a:schemeClr val="bg1"/>
                </a:solidFill>
              </a:rPr>
              <a:t>83</a:t>
            </a:fld>
            <a:endParaRPr lang="en-GB" sz="1000"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674969447"/>
              </p:ext>
            </p:extLst>
          </p:nvPr>
        </p:nvGraphicFramePr>
        <p:xfrm>
          <a:off x="421981" y="454025"/>
          <a:ext cx="8624050" cy="6008432"/>
        </p:xfrm>
        <a:graphic>
          <a:graphicData uri="http://schemas.openxmlformats.org/drawingml/2006/table">
            <a:tbl>
              <a:tblPr firstRow="1" bandRow="1"/>
              <a:tblGrid>
                <a:gridCol w="3074226">
                  <a:extLst>
                    <a:ext uri="{9D8B030D-6E8A-4147-A177-3AD203B41FA5}">
                      <a16:colId xmlns:a16="http://schemas.microsoft.com/office/drawing/2014/main" val="20000"/>
                    </a:ext>
                  </a:extLst>
                </a:gridCol>
                <a:gridCol w="2563581">
                  <a:extLst>
                    <a:ext uri="{9D8B030D-6E8A-4147-A177-3AD203B41FA5}">
                      <a16:colId xmlns:a16="http://schemas.microsoft.com/office/drawing/2014/main" val="20001"/>
                    </a:ext>
                  </a:extLst>
                </a:gridCol>
                <a:gridCol w="2986243">
                  <a:extLst>
                    <a:ext uri="{9D8B030D-6E8A-4147-A177-3AD203B41FA5}">
                      <a16:colId xmlns:a16="http://schemas.microsoft.com/office/drawing/2014/main" val="20002"/>
                    </a:ext>
                  </a:extLst>
                </a:gridCol>
              </a:tblGrid>
              <a:tr h="257491">
                <a:tc>
                  <a:txBody>
                    <a:bodyPr/>
                    <a:lstStyle/>
                    <a:p>
                      <a:pPr>
                        <a:lnSpc>
                          <a:spcPct val="115000"/>
                        </a:lnSpc>
                        <a:spcAft>
                          <a:spcPts val="1000"/>
                        </a:spcAft>
                      </a:pPr>
                      <a:r>
                        <a:rPr lang="en-GB" sz="1200" b="1" dirty="0">
                          <a:solidFill>
                            <a:schemeClr val="bg1"/>
                          </a:solidFill>
                          <a:effectLst/>
                          <a:latin typeface="Calibri"/>
                          <a:ea typeface="Calibri"/>
                          <a:cs typeface="Times New Roman"/>
                        </a:rPr>
                        <a:t>EXPECTED RETURN ON PENSION ASSETS</a:t>
                      </a:r>
                      <a:endParaRPr lang="en-GB" sz="1200" dirty="0">
                        <a:solidFill>
                          <a:schemeClr val="bg1"/>
                        </a:solidFill>
                        <a:effectLst/>
                        <a:latin typeface="Calibri"/>
                        <a:ea typeface="Calibri"/>
                        <a:cs typeface="Times New Roman"/>
                      </a:endParaRPr>
                    </a:p>
                  </a:txBody>
                  <a:tcPr marL="70597" marR="70597" marT="35299" marB="35299">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nSpc>
                          <a:spcPct val="115000"/>
                        </a:lnSpc>
                        <a:spcAft>
                          <a:spcPts val="1000"/>
                        </a:spcAft>
                      </a:pPr>
                      <a:r>
                        <a:rPr lang="en-GB" sz="1200" b="1" dirty="0">
                          <a:solidFill>
                            <a:schemeClr val="bg1"/>
                          </a:solidFill>
                          <a:effectLst/>
                          <a:latin typeface="Calibri"/>
                          <a:ea typeface="Calibri"/>
                          <a:cs typeface="Times New Roman"/>
                        </a:rPr>
                        <a:t>GOING CONCERN</a:t>
                      </a:r>
                      <a:endParaRPr lang="en-GB" sz="1200" dirty="0">
                        <a:solidFill>
                          <a:schemeClr val="bg1"/>
                        </a:solidFill>
                        <a:effectLst/>
                        <a:latin typeface="Calibri"/>
                        <a:ea typeface="Calibri"/>
                        <a:cs typeface="Times New Roman"/>
                      </a:endParaRP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nSpc>
                          <a:spcPct val="115000"/>
                        </a:lnSpc>
                        <a:spcAft>
                          <a:spcPts val="1000"/>
                        </a:spcAft>
                      </a:pPr>
                      <a:r>
                        <a:rPr lang="en-GB" sz="1200" b="1" dirty="0">
                          <a:solidFill>
                            <a:schemeClr val="bg1"/>
                          </a:solidFill>
                          <a:effectLst/>
                          <a:latin typeface="Calibri"/>
                          <a:ea typeface="Calibri"/>
                          <a:cs typeface="Times New Roman"/>
                        </a:rPr>
                        <a:t>GOVERNMENT GRANTS</a:t>
                      </a:r>
                      <a:endParaRPr lang="en-GB" sz="1200" dirty="0">
                        <a:solidFill>
                          <a:schemeClr val="bg1"/>
                        </a:solidFill>
                        <a:effectLst/>
                        <a:latin typeface="Calibri"/>
                        <a:ea typeface="Calibri"/>
                        <a:cs typeface="Times New Roman"/>
                      </a:endParaRPr>
                    </a:p>
                  </a:txBody>
                  <a:tcPr marL="70597" marR="70597" marT="35299" marB="35299"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361776">
                <a:tc>
                  <a:txBody>
                    <a:bodyPr/>
                    <a:lstStyle/>
                    <a:p>
                      <a:pPr>
                        <a:lnSpc>
                          <a:spcPct val="115000"/>
                        </a:lnSpc>
                        <a:spcAft>
                          <a:spcPts val="1000"/>
                        </a:spcAft>
                      </a:pPr>
                      <a:r>
                        <a:rPr lang="en-GB" sz="1200" dirty="0">
                          <a:effectLst/>
                          <a:latin typeface="Calibri"/>
                          <a:ea typeface="Calibri"/>
                          <a:cs typeface="Times New Roman"/>
                        </a:rPr>
                        <a:t>For a funded defined benefit scheme, this is the average rate of return, including both income and changes in fair value but net of scheme expenses, which is expected over the remaining life of the related obligation on the actual assets held by the scheme.</a:t>
                      </a:r>
                    </a:p>
                  </a:txBody>
                  <a:tcPr marL="72000" marR="72000" marT="72000" marB="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lvl="0">
                        <a:lnSpc>
                          <a:spcPct val="115000"/>
                        </a:lnSpc>
                        <a:spcAft>
                          <a:spcPts val="1000"/>
                        </a:spcAft>
                      </a:pPr>
                      <a:r>
                        <a:rPr lang="en-GB" sz="1200" dirty="0">
                          <a:effectLst/>
                          <a:latin typeface="Calibri"/>
                          <a:ea typeface="Calibri"/>
                          <a:cs typeface="Times New Roman"/>
                        </a:rPr>
                        <a:t>The concept that the statement of Accounts is prepared on the assumption that the Force will continue in operational existence for the foreseeable future.</a:t>
                      </a:r>
                    </a:p>
                  </a:txBody>
                  <a:tcPr marL="72000" marR="72000" marT="72000" marB="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nSpc>
                          <a:spcPct val="115000"/>
                        </a:lnSpc>
                        <a:spcAft>
                          <a:spcPts val="1000"/>
                        </a:spcAft>
                      </a:pPr>
                      <a:r>
                        <a:rPr lang="en-GB" sz="1200" dirty="0">
                          <a:effectLst/>
                          <a:latin typeface="Calibri"/>
                          <a:ea typeface="Calibri"/>
                          <a:cs typeface="Times New Roman"/>
                        </a:rPr>
                        <a:t>Grants made by the Government towards either revenue or capital expenditure in return for past or future compliance with certain conditions relating to the activities of the Force.  These grants may be specific to a particular scheme or may support the revenue spend of the Authority in general.</a:t>
                      </a:r>
                    </a:p>
                  </a:txBody>
                  <a:tcPr marL="72000" marR="72000" marT="72000" marB="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1"/>
                  </a:ext>
                </a:extLst>
              </a:tr>
              <a:tr h="358967">
                <a:tc>
                  <a:txBody>
                    <a:bodyPr/>
                    <a:lstStyle/>
                    <a:p>
                      <a:pPr>
                        <a:lnSpc>
                          <a:spcPct val="115000"/>
                        </a:lnSpc>
                        <a:spcAft>
                          <a:spcPts val="1000"/>
                        </a:spcAft>
                      </a:pPr>
                      <a:r>
                        <a:rPr lang="en-GB" sz="1200" b="1" dirty="0">
                          <a:solidFill>
                            <a:schemeClr val="bg1"/>
                          </a:solidFill>
                          <a:effectLst/>
                          <a:latin typeface="Calibri"/>
                          <a:ea typeface="Calibri"/>
                          <a:cs typeface="Times New Roman"/>
                        </a:rPr>
                        <a:t>GROUP</a:t>
                      </a:r>
                      <a:endParaRPr lang="en-GB" sz="1200" dirty="0">
                        <a:solidFill>
                          <a:schemeClr val="bg1"/>
                        </a:solidFill>
                        <a:effectLst/>
                        <a:latin typeface="Calibri"/>
                        <a:ea typeface="Calibri"/>
                        <a:cs typeface="Times New Roman"/>
                      </a:endParaRPr>
                    </a:p>
                  </a:txBody>
                  <a:tcPr marL="70597" marR="70597" marT="35299" marB="35299"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nSpc>
                          <a:spcPct val="115000"/>
                        </a:lnSpc>
                        <a:spcAft>
                          <a:spcPts val="1000"/>
                        </a:spcAft>
                      </a:pPr>
                      <a:r>
                        <a:rPr lang="en-GB" sz="1200" b="1" dirty="0">
                          <a:solidFill>
                            <a:schemeClr val="bg1"/>
                          </a:solidFill>
                          <a:effectLst/>
                          <a:latin typeface="Calibri"/>
                          <a:ea typeface="Calibri"/>
                          <a:cs typeface="Times New Roman"/>
                        </a:rPr>
                        <a:t>IFRS</a:t>
                      </a:r>
                      <a:endParaRPr lang="en-GB" sz="1200" dirty="0">
                        <a:solidFill>
                          <a:schemeClr val="bg1"/>
                        </a:solidFill>
                        <a:effectLst/>
                        <a:latin typeface="Calibri"/>
                        <a:ea typeface="Calibri"/>
                        <a:cs typeface="Times New Roman"/>
                      </a:endParaRP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nSpc>
                          <a:spcPct val="115000"/>
                        </a:lnSpc>
                        <a:spcAft>
                          <a:spcPts val="1000"/>
                        </a:spcAft>
                      </a:pPr>
                      <a:r>
                        <a:rPr lang="en-GB" sz="1200" b="1" dirty="0">
                          <a:solidFill>
                            <a:schemeClr val="bg1"/>
                          </a:solidFill>
                          <a:effectLst/>
                          <a:latin typeface="Calibri"/>
                          <a:ea typeface="Calibri"/>
                          <a:cs typeface="Times New Roman"/>
                        </a:rPr>
                        <a:t>INTEREST COSTS (PENSION)</a:t>
                      </a:r>
                      <a:endParaRPr lang="en-GB" sz="1200" dirty="0">
                        <a:solidFill>
                          <a:schemeClr val="bg1"/>
                        </a:solidFill>
                        <a:effectLst/>
                        <a:latin typeface="Calibri"/>
                        <a:ea typeface="Calibri"/>
                        <a:cs typeface="Times New Roman"/>
                      </a:endParaRPr>
                    </a:p>
                  </a:txBody>
                  <a:tcPr marL="70597" marR="70597" marT="35299" marB="35299"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extLst>
                  <a:ext uri="{0D108BD9-81ED-4DB2-BD59-A6C34878D82A}">
                    <a16:rowId xmlns:a16="http://schemas.microsoft.com/office/drawing/2014/main" val="10002"/>
                  </a:ext>
                </a:extLst>
              </a:tr>
              <a:tr h="1222561">
                <a:tc>
                  <a:txBody>
                    <a:bodyPr/>
                    <a:lstStyle/>
                    <a:p>
                      <a:pPr>
                        <a:lnSpc>
                          <a:spcPct val="115000"/>
                        </a:lnSpc>
                        <a:spcAft>
                          <a:spcPts val="1000"/>
                        </a:spcAft>
                      </a:pPr>
                      <a:r>
                        <a:rPr lang="en-GB" sz="1200" dirty="0">
                          <a:effectLst/>
                          <a:latin typeface="Calibri"/>
                          <a:ea typeface="Calibri"/>
                          <a:cs typeface="Times New Roman"/>
                        </a:rPr>
                        <a:t>Nottinghamshire Office of the Police and Crime Commissioner and its Group.</a:t>
                      </a:r>
                    </a:p>
                  </a:txBody>
                  <a:tcPr marL="72000" marR="72000" marT="72000" marB="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nSpc>
                          <a:spcPct val="115000"/>
                        </a:lnSpc>
                        <a:spcAft>
                          <a:spcPts val="1000"/>
                        </a:spcAft>
                      </a:pPr>
                      <a:r>
                        <a:rPr lang="en-GB" sz="1200" dirty="0">
                          <a:effectLst/>
                          <a:latin typeface="Calibri"/>
                          <a:ea typeface="Calibri"/>
                          <a:cs typeface="Times New Roman"/>
                        </a:rPr>
                        <a:t>International Financial Reporting Standards are developed by the International Accounting Standards Board (IASB) and regulate the preparation and presentation of Financial Statements.  Any material departures from these Standards would be disclosed in the notes to the Accounts.</a:t>
                      </a:r>
                    </a:p>
                  </a:txBody>
                  <a:tcPr marL="72000" marR="72000" marT="72000" marB="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nSpc>
                          <a:spcPct val="115000"/>
                        </a:lnSpc>
                        <a:spcAft>
                          <a:spcPts val="1000"/>
                        </a:spcAft>
                      </a:pPr>
                      <a:r>
                        <a:rPr lang="en-GB" sz="1200" dirty="0">
                          <a:effectLst/>
                          <a:latin typeface="Calibri"/>
                          <a:ea typeface="Calibri"/>
                          <a:cs typeface="Times New Roman"/>
                        </a:rPr>
                        <a:t>For a defined benefit scheme, the expected increase during the period of the present value of the scheme liabilities because the benefits are one period closer to settlement.</a:t>
                      </a:r>
                    </a:p>
                  </a:txBody>
                  <a:tcPr marL="72000" marR="72000" marT="72000" marB="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3"/>
                  </a:ext>
                </a:extLst>
              </a:tr>
              <a:tr h="358967">
                <a:tc>
                  <a:txBody>
                    <a:bodyPr/>
                    <a:lstStyle/>
                    <a:p>
                      <a:pPr>
                        <a:lnSpc>
                          <a:spcPct val="115000"/>
                        </a:lnSpc>
                        <a:spcAft>
                          <a:spcPts val="1000"/>
                        </a:spcAft>
                      </a:pPr>
                      <a:r>
                        <a:rPr lang="en-GB" sz="1200" b="1" dirty="0">
                          <a:solidFill>
                            <a:schemeClr val="bg1"/>
                          </a:solidFill>
                          <a:effectLst/>
                          <a:latin typeface="Calibri"/>
                          <a:ea typeface="Calibri"/>
                          <a:cs typeface="Times New Roman"/>
                        </a:rPr>
                        <a:t>MATERIALITY</a:t>
                      </a:r>
                      <a:endParaRPr lang="en-GB" sz="1200" dirty="0">
                        <a:solidFill>
                          <a:schemeClr val="bg1"/>
                        </a:solidFill>
                        <a:effectLst/>
                        <a:latin typeface="Calibri"/>
                        <a:ea typeface="Calibri"/>
                        <a:cs typeface="Times New Roman"/>
                      </a:endParaRPr>
                    </a:p>
                  </a:txBody>
                  <a:tcPr marL="70597" marR="70597" marT="35299" marB="35299">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nSpc>
                          <a:spcPct val="115000"/>
                        </a:lnSpc>
                        <a:spcAft>
                          <a:spcPts val="1000"/>
                        </a:spcAft>
                      </a:pPr>
                      <a:r>
                        <a:rPr lang="en-GB" sz="1200" b="1" dirty="0">
                          <a:solidFill>
                            <a:schemeClr val="bg1"/>
                          </a:solidFill>
                          <a:effectLst/>
                          <a:latin typeface="Calibri"/>
                          <a:ea typeface="Calibri"/>
                          <a:cs typeface="Times New Roman"/>
                        </a:rPr>
                        <a:t>MINIMUM REVENUE PROVISION (MRP)</a:t>
                      </a:r>
                      <a:endParaRPr lang="en-GB" sz="1200" dirty="0">
                        <a:solidFill>
                          <a:schemeClr val="bg1"/>
                        </a:solidFill>
                        <a:effectLst/>
                        <a:latin typeface="Calibri"/>
                        <a:ea typeface="Calibri"/>
                        <a:cs typeface="Times New Roman"/>
                      </a:endParaRPr>
                    </a:p>
                  </a:txBody>
                  <a:tcPr marL="0" marR="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nSpc>
                          <a:spcPct val="115000"/>
                        </a:lnSpc>
                        <a:spcAft>
                          <a:spcPts val="1000"/>
                        </a:spcAft>
                      </a:pPr>
                      <a:r>
                        <a:rPr lang="en-GB" sz="1200" b="1" dirty="0">
                          <a:solidFill>
                            <a:schemeClr val="bg1"/>
                          </a:solidFill>
                          <a:effectLst/>
                          <a:latin typeface="Calibri"/>
                          <a:ea typeface="Calibri"/>
                          <a:cs typeface="Times New Roman"/>
                        </a:rPr>
                        <a:t>PAST COSTS (PENSIONS)</a:t>
                      </a:r>
                      <a:endParaRPr lang="en-GB" sz="1200" dirty="0">
                        <a:solidFill>
                          <a:schemeClr val="bg1"/>
                        </a:solidFill>
                        <a:effectLst/>
                        <a:latin typeface="Calibri"/>
                        <a:ea typeface="Calibri"/>
                        <a:cs typeface="Times New Roman"/>
                      </a:endParaRPr>
                    </a:p>
                  </a:txBody>
                  <a:tcPr marL="70597" marR="70597" marT="35299" marB="35299">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extLst>
                  <a:ext uri="{0D108BD9-81ED-4DB2-BD59-A6C34878D82A}">
                    <a16:rowId xmlns:a16="http://schemas.microsoft.com/office/drawing/2014/main" val="10004"/>
                  </a:ext>
                </a:extLst>
              </a:tr>
              <a:tr h="1187124">
                <a:tc>
                  <a:txBody>
                    <a:bodyPr/>
                    <a:lstStyle/>
                    <a:p>
                      <a:pPr>
                        <a:lnSpc>
                          <a:spcPct val="115000"/>
                        </a:lnSpc>
                        <a:spcAft>
                          <a:spcPts val="1000"/>
                        </a:spcAft>
                      </a:pPr>
                      <a:r>
                        <a:rPr lang="en-GB" sz="1200" b="0" dirty="0">
                          <a:effectLst/>
                          <a:latin typeface="Calibri"/>
                          <a:ea typeface="Calibri"/>
                          <a:cs typeface="Times New Roman"/>
                        </a:rPr>
                        <a:t>The concept that the Statement of Accounts should include all amounts which, if omitted, or mis-stated, could be expected to lead to a distortion of the financial statements and ultimately mislead a user of the accounts.</a:t>
                      </a:r>
                    </a:p>
                  </a:txBody>
                  <a:tcPr marL="72000" marR="72000" marT="72000" marB="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nSpc>
                          <a:spcPct val="115000"/>
                        </a:lnSpc>
                        <a:spcAft>
                          <a:spcPts val="1000"/>
                        </a:spcAft>
                      </a:pPr>
                      <a:r>
                        <a:rPr lang="en-GB" sz="1200" b="0" dirty="0">
                          <a:effectLst/>
                          <a:latin typeface="Calibri"/>
                          <a:ea typeface="Calibri"/>
                          <a:cs typeface="Times New Roman"/>
                        </a:rPr>
                        <a:t>The minimum amount which must be charged to the revenue account each year in order to provide for the repayment of loans and other amounts borrowed by the Force.</a:t>
                      </a:r>
                    </a:p>
                  </a:txBody>
                  <a:tcPr marL="72000" marR="72000" marT="72000" marB="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nSpc>
                          <a:spcPct val="115000"/>
                        </a:lnSpc>
                        <a:spcAft>
                          <a:spcPts val="1000"/>
                        </a:spcAft>
                      </a:pPr>
                      <a:r>
                        <a:rPr lang="en-GB" sz="1200" b="0" dirty="0">
                          <a:effectLst/>
                          <a:latin typeface="Calibri"/>
                          <a:ea typeface="Calibri"/>
                          <a:cs typeface="Times New Roman"/>
                        </a:rPr>
                        <a:t>For a defined benefit pension scheme, the increase in the present value of the scheme liabilities related to the employee service in prior periods arising in the current period as a result of the introduction of, or improvement to retirement benefits.</a:t>
                      </a:r>
                    </a:p>
                  </a:txBody>
                  <a:tcPr marL="72000" marR="72000" marT="72000" marB="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084677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11605629"/>
              </p:ext>
            </p:extLst>
          </p:nvPr>
        </p:nvGraphicFramePr>
        <p:xfrm>
          <a:off x="468767" y="533759"/>
          <a:ext cx="8773204" cy="2257448"/>
        </p:xfrm>
        <a:graphic>
          <a:graphicData uri="http://schemas.openxmlformats.org/drawingml/2006/table">
            <a:tbl>
              <a:tblPr firstRow="1" bandRow="1"/>
              <a:tblGrid>
                <a:gridCol w="3127395">
                  <a:extLst>
                    <a:ext uri="{9D8B030D-6E8A-4147-A177-3AD203B41FA5}">
                      <a16:colId xmlns:a16="http://schemas.microsoft.com/office/drawing/2014/main" val="20000"/>
                    </a:ext>
                  </a:extLst>
                </a:gridCol>
                <a:gridCol w="2607918">
                  <a:extLst>
                    <a:ext uri="{9D8B030D-6E8A-4147-A177-3AD203B41FA5}">
                      <a16:colId xmlns:a16="http://schemas.microsoft.com/office/drawing/2014/main" val="20001"/>
                    </a:ext>
                  </a:extLst>
                </a:gridCol>
                <a:gridCol w="3037891">
                  <a:extLst>
                    <a:ext uri="{9D8B030D-6E8A-4147-A177-3AD203B41FA5}">
                      <a16:colId xmlns:a16="http://schemas.microsoft.com/office/drawing/2014/main" val="20002"/>
                    </a:ext>
                  </a:extLst>
                </a:gridCol>
              </a:tblGrid>
              <a:tr h="443271">
                <a:tc>
                  <a:txBody>
                    <a:bodyPr/>
                    <a:lstStyle/>
                    <a:p>
                      <a:pPr>
                        <a:lnSpc>
                          <a:spcPct val="115000"/>
                        </a:lnSpc>
                        <a:spcAft>
                          <a:spcPts val="1000"/>
                        </a:spcAft>
                      </a:pPr>
                      <a:r>
                        <a:rPr lang="en-GB" sz="1200" b="1" dirty="0">
                          <a:solidFill>
                            <a:schemeClr val="bg1"/>
                          </a:solidFill>
                          <a:effectLst/>
                          <a:latin typeface="Calibri"/>
                          <a:ea typeface="Calibri"/>
                          <a:cs typeface="Times New Roman"/>
                        </a:rPr>
                        <a:t>PRIOR YEAR ADJUSTMENT</a:t>
                      </a:r>
                      <a:endParaRPr lang="en-GB" sz="1200" dirty="0">
                        <a:solidFill>
                          <a:schemeClr val="bg1"/>
                        </a:solidFill>
                        <a:effectLst/>
                        <a:latin typeface="Calibri"/>
                        <a:ea typeface="Calibri"/>
                        <a:cs typeface="Times New Roman"/>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nSpc>
                          <a:spcPct val="115000"/>
                        </a:lnSpc>
                        <a:spcAft>
                          <a:spcPts val="1000"/>
                        </a:spcAft>
                      </a:pPr>
                      <a:r>
                        <a:rPr lang="en-GB" sz="1200" b="1" dirty="0">
                          <a:solidFill>
                            <a:schemeClr val="bg1"/>
                          </a:solidFill>
                          <a:effectLst/>
                          <a:latin typeface="Calibri"/>
                          <a:ea typeface="Calibri"/>
                          <a:cs typeface="Times New Roman"/>
                        </a:rPr>
                        <a:t>REMUNERATION</a:t>
                      </a:r>
                      <a:endParaRPr lang="en-GB" sz="1200" dirty="0">
                        <a:solidFill>
                          <a:schemeClr val="bg1"/>
                        </a:solidFill>
                        <a:effectLst/>
                        <a:latin typeface="Calibri"/>
                        <a:ea typeface="Calibri"/>
                        <a:cs typeface="Times New Roman"/>
                      </a:endParaRPr>
                    </a:p>
                  </a:txBody>
                  <a:tcPr marL="0" marR="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nSpc>
                          <a:spcPct val="115000"/>
                        </a:lnSpc>
                        <a:spcAft>
                          <a:spcPts val="1000"/>
                        </a:spcAft>
                      </a:pPr>
                      <a:r>
                        <a:rPr lang="en-GB" sz="1200" b="1" dirty="0">
                          <a:solidFill>
                            <a:schemeClr val="bg1"/>
                          </a:solidFill>
                          <a:effectLst/>
                          <a:latin typeface="Calibri"/>
                          <a:ea typeface="Calibri"/>
                          <a:cs typeface="Times New Roman"/>
                        </a:rPr>
                        <a:t>REVENUE EXPENDITURE</a:t>
                      </a:r>
                      <a:endParaRPr lang="en-GB" sz="1200" dirty="0">
                        <a:solidFill>
                          <a:schemeClr val="bg1"/>
                        </a:solidFill>
                        <a:effectLst/>
                        <a:latin typeface="Calibri"/>
                        <a:ea typeface="Calibri"/>
                        <a:cs typeface="Times New Roman"/>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725349">
                <a:tc>
                  <a:txBody>
                    <a:bodyPr/>
                    <a:lstStyle/>
                    <a:p>
                      <a:pPr>
                        <a:lnSpc>
                          <a:spcPct val="115000"/>
                        </a:lnSpc>
                        <a:spcAft>
                          <a:spcPts val="1000"/>
                        </a:spcAft>
                      </a:pPr>
                      <a:r>
                        <a:rPr lang="en-GB" sz="1200" dirty="0">
                          <a:effectLst/>
                          <a:latin typeface="Calibri"/>
                          <a:ea typeface="Calibri"/>
                          <a:cs typeface="Times New Roman"/>
                        </a:rPr>
                        <a:t>Material adjustments applicable to previous years arising from changes in accounting policies or from the correction of fundamental errors.  This does not include normal recurring corrections or adjustments of accounting estimates made in prior years.</a:t>
                      </a:r>
                    </a:p>
                  </a:txBody>
                  <a:tcPr marL="72000" marR="72000" marT="72000" marB="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nSpc>
                          <a:spcPct val="115000"/>
                        </a:lnSpc>
                        <a:spcAft>
                          <a:spcPts val="1000"/>
                        </a:spcAft>
                      </a:pPr>
                      <a:r>
                        <a:rPr lang="en-GB" sz="1200" dirty="0">
                          <a:effectLst/>
                          <a:latin typeface="Calibri"/>
                          <a:ea typeface="Calibri"/>
                          <a:cs typeface="Times New Roman"/>
                        </a:rPr>
                        <a:t>All sums paid to or receivable by an employee and sums due by way of expenses allowances (as far as those sums are chargeable to UK income tax) and the money value of any other benefits.  Received other than in cash.  Pension contributions payable by the employer are excluded.</a:t>
                      </a:r>
                    </a:p>
                  </a:txBody>
                  <a:tcPr marL="72000" marR="72000" marT="72000" marB="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nSpc>
                          <a:spcPct val="115000"/>
                        </a:lnSpc>
                        <a:spcAft>
                          <a:spcPts val="1000"/>
                        </a:spcAft>
                      </a:pPr>
                      <a:r>
                        <a:rPr lang="en-GB" sz="1200" dirty="0">
                          <a:effectLst/>
                          <a:latin typeface="Calibri"/>
                          <a:ea typeface="Calibri"/>
                          <a:cs typeface="Times New Roman"/>
                        </a:rPr>
                        <a:t>The day-to-day expenses of providing services.</a:t>
                      </a:r>
                    </a:p>
                  </a:txBody>
                  <a:tcPr marL="72000" marR="72000" marT="72000" marB="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TextBox 2">
            <a:extLst>
              <a:ext uri="{FF2B5EF4-FFF2-40B4-BE49-F238E27FC236}">
                <a16:creationId xmlns:a16="http://schemas.microsoft.com/office/drawing/2014/main" id="{201AF3F9-78D6-48C5-8127-16EA56DB94EB}"/>
              </a:ext>
            </a:extLst>
          </p:cNvPr>
          <p:cNvSpPr txBox="1"/>
          <p:nvPr/>
        </p:nvSpPr>
        <p:spPr>
          <a:xfrm>
            <a:off x="9567446" y="-10584"/>
            <a:ext cx="338554" cy="6876000"/>
          </a:xfrm>
          <a:prstGeom prst="rect">
            <a:avLst/>
          </a:prstGeom>
          <a:solidFill>
            <a:srgbClr val="00B0F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GLOSSARY </a:t>
            </a:r>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rPr>
              <a:t>|       STATEMENT OF ACCOUNTS – 2021-22</a:t>
            </a:r>
            <a:endParaRPr lang="en-GB" sz="1000" dirty="0">
              <a:solidFill>
                <a:schemeClr val="bg1"/>
              </a:solidFill>
            </a:endParaRP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2" y="6356358"/>
            <a:ext cx="315109" cy="365125"/>
          </a:xfrm>
        </p:spPr>
        <p:txBody>
          <a:bodyPr vert="horz"/>
          <a:lstStyle/>
          <a:p>
            <a:fld id="{97D3BC75-7245-4D53-964E-6D1A27AF082C}" type="slidenum">
              <a:rPr lang="en-GB" sz="1000" smtClean="0">
                <a:solidFill>
                  <a:schemeClr val="bg1"/>
                </a:solidFill>
              </a:rPr>
              <a:t>84</a:t>
            </a:fld>
            <a:endParaRPr lang="en-GB" sz="1000" dirty="0">
              <a:solidFill>
                <a:schemeClr val="bg1"/>
              </a:solidFill>
            </a:endParaRPr>
          </a:p>
        </p:txBody>
      </p:sp>
    </p:spTree>
    <p:extLst>
      <p:ext uri="{BB962C8B-B14F-4D97-AF65-F5344CB8AC3E}">
        <p14:creationId xmlns:p14="http://schemas.microsoft.com/office/powerpoint/2010/main" val="161992604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3B7798-752F-4C66-ACAC-1A2FDCF1549F}"/>
              </a:ext>
            </a:extLst>
          </p:cNvPr>
          <p:cNvSpPr txBox="1"/>
          <p:nvPr/>
        </p:nvSpPr>
        <p:spPr>
          <a:xfrm>
            <a:off x="434109" y="443345"/>
            <a:ext cx="8940800" cy="369332"/>
          </a:xfrm>
          <a:prstGeom prst="rect">
            <a:avLst/>
          </a:prstGeom>
          <a:noFill/>
        </p:spPr>
        <p:txBody>
          <a:bodyPr wrap="square" rtlCol="0">
            <a:spAutoFit/>
          </a:bodyPr>
          <a:lstStyle/>
          <a:p>
            <a:r>
              <a:rPr lang="en-GB" dirty="0"/>
              <a:t>Note of Amendments</a:t>
            </a:r>
          </a:p>
        </p:txBody>
      </p:sp>
      <p:sp>
        <p:nvSpPr>
          <p:cNvPr id="3" name="TextBox 2">
            <a:extLst>
              <a:ext uri="{FF2B5EF4-FFF2-40B4-BE49-F238E27FC236}">
                <a16:creationId xmlns:a16="http://schemas.microsoft.com/office/drawing/2014/main" id="{36BE814E-849D-449E-8775-EB49509FE20F}"/>
              </a:ext>
            </a:extLst>
          </p:cNvPr>
          <p:cNvSpPr txBox="1"/>
          <p:nvPr/>
        </p:nvSpPr>
        <p:spPr>
          <a:xfrm>
            <a:off x="434109" y="914400"/>
            <a:ext cx="9134764" cy="646331"/>
          </a:xfrm>
          <a:prstGeom prst="rect">
            <a:avLst/>
          </a:prstGeom>
          <a:noFill/>
        </p:spPr>
        <p:txBody>
          <a:bodyPr wrap="square" rtlCol="0">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207500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F3F9-78D6-48C5-8127-16EA56DB94EB}"/>
              </a:ext>
            </a:extLst>
          </p:cNvPr>
          <p:cNvSpPr txBox="1"/>
          <p:nvPr/>
        </p:nvSpPr>
        <p:spPr>
          <a:xfrm>
            <a:off x="9567446" y="0"/>
            <a:ext cx="338554" cy="6876000"/>
          </a:xfrm>
          <a:prstGeom prst="rect">
            <a:avLst/>
          </a:prstGeom>
          <a:solidFill>
            <a:srgbClr val="002060"/>
          </a:solidFill>
        </p:spPr>
        <p:txBody>
          <a:bodyPr vert="vert" wrap="square" rtlCol="0" anchor="ctr">
            <a:spAutoFit/>
          </a:bodyPr>
          <a:lstStyle/>
          <a:p>
            <a:r>
              <a:rPr lang="en-GB" sz="1000" b="1" dirty="0">
                <a:solidFill>
                  <a:schemeClr val="bg1"/>
                </a:solidFill>
                <a:latin typeface="Verdana" panose="020B0604030504040204" pitchFamily="34" charset="0"/>
                <a:ea typeface="Verdana" panose="020B0604030504040204" pitchFamily="34" charset="0"/>
              </a:rPr>
              <a:t>   </a:t>
            </a:r>
            <a:r>
              <a:rPr lang="en-GB" sz="1000" b="1" dirty="0">
                <a:solidFill>
                  <a:schemeClr val="bg1"/>
                </a:solidFill>
                <a:ea typeface="Verdana" panose="020B0604030504040204" pitchFamily="34" charset="0"/>
              </a:rPr>
              <a:t>CHIEF OFFICER’S NARRATIVE REPORT     </a:t>
            </a:r>
            <a:r>
              <a:rPr lang="en-GB" sz="1000" b="1" dirty="0">
                <a:solidFill>
                  <a:schemeClr val="bg1"/>
                </a:solidFill>
              </a:rPr>
              <a:t>|      STATEMENT OF ACCOUNTS – 2021-22</a:t>
            </a:r>
          </a:p>
        </p:txBody>
      </p:sp>
      <p:sp>
        <p:nvSpPr>
          <p:cNvPr id="4" name="Slide Number Placeholder 3">
            <a:extLst>
              <a:ext uri="{FF2B5EF4-FFF2-40B4-BE49-F238E27FC236}">
                <a16:creationId xmlns:a16="http://schemas.microsoft.com/office/drawing/2014/main" id="{CDAE4D1F-7D28-40DC-AC1F-19F8A2429252}"/>
              </a:ext>
            </a:extLst>
          </p:cNvPr>
          <p:cNvSpPr>
            <a:spLocks noGrp="1"/>
          </p:cNvSpPr>
          <p:nvPr>
            <p:ph type="sldNum" sz="quarter" idx="12"/>
          </p:nvPr>
        </p:nvSpPr>
        <p:spPr>
          <a:xfrm>
            <a:off x="9590894" y="6356358"/>
            <a:ext cx="276271" cy="365125"/>
          </a:xfrm>
        </p:spPr>
        <p:txBody>
          <a:bodyPr vert="horz"/>
          <a:lstStyle/>
          <a:p>
            <a:fld id="{97D3BC75-7245-4D53-964E-6D1A27AF082C}" type="slidenum">
              <a:rPr lang="en-GB" sz="1000" smtClean="0">
                <a:solidFill>
                  <a:schemeClr val="bg1"/>
                </a:solidFill>
              </a:rPr>
              <a:t>9</a:t>
            </a:fld>
            <a:endParaRPr lang="en-GB" sz="1000" dirty="0">
              <a:solidFill>
                <a:schemeClr val="bg1"/>
              </a:solidFill>
            </a:endParaRPr>
          </a:p>
        </p:txBody>
      </p:sp>
      <p:graphicFrame>
        <p:nvGraphicFramePr>
          <p:cNvPr id="5" name="Table 4">
            <a:extLst>
              <a:ext uri="{FF2B5EF4-FFF2-40B4-BE49-F238E27FC236}">
                <a16:creationId xmlns:a16="http://schemas.microsoft.com/office/drawing/2014/main" id="{4E56888E-3048-4B03-ABB3-6205C656645A}"/>
              </a:ext>
            </a:extLst>
          </p:cNvPr>
          <p:cNvGraphicFramePr>
            <a:graphicFrameLocks noGrp="1"/>
          </p:cNvGraphicFramePr>
          <p:nvPr>
            <p:extLst>
              <p:ext uri="{D42A27DB-BD31-4B8C-83A1-F6EECF244321}">
                <p14:modId xmlns:p14="http://schemas.microsoft.com/office/powerpoint/2010/main" val="1638968953"/>
              </p:ext>
            </p:extLst>
          </p:nvPr>
        </p:nvGraphicFramePr>
        <p:xfrm>
          <a:off x="350984" y="108247"/>
          <a:ext cx="8931567" cy="6394450"/>
        </p:xfrm>
        <a:graphic>
          <a:graphicData uri="http://schemas.openxmlformats.org/drawingml/2006/table">
            <a:tbl>
              <a:tblPr firstRow="1" bandRow="1">
                <a:tableStyleId>{2D5ABB26-0587-4C30-8999-92F81FD0307C}</a:tableStyleId>
              </a:tblPr>
              <a:tblGrid>
                <a:gridCol w="2977189">
                  <a:extLst>
                    <a:ext uri="{9D8B030D-6E8A-4147-A177-3AD203B41FA5}">
                      <a16:colId xmlns:a16="http://schemas.microsoft.com/office/drawing/2014/main" val="2868856792"/>
                    </a:ext>
                  </a:extLst>
                </a:gridCol>
                <a:gridCol w="2977189">
                  <a:extLst>
                    <a:ext uri="{9D8B030D-6E8A-4147-A177-3AD203B41FA5}">
                      <a16:colId xmlns:a16="http://schemas.microsoft.com/office/drawing/2014/main" val="1651142004"/>
                    </a:ext>
                  </a:extLst>
                </a:gridCol>
                <a:gridCol w="2977189">
                  <a:extLst>
                    <a:ext uri="{9D8B030D-6E8A-4147-A177-3AD203B41FA5}">
                      <a16:colId xmlns:a16="http://schemas.microsoft.com/office/drawing/2014/main" val="547597477"/>
                    </a:ext>
                  </a:extLst>
                </a:gridCol>
              </a:tblGrid>
              <a:tr h="243040">
                <a:tc gridSpan="3">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400" b="1" i="0" u="none" strike="noStrike" kern="1200" cap="none" spc="0" normalizeH="0" baseline="0" noProof="0" dirty="0">
                          <a:ln>
                            <a:noFill/>
                          </a:ln>
                          <a:solidFill>
                            <a:srgbClr val="002060"/>
                          </a:solidFill>
                          <a:effectLst/>
                          <a:uLnTx/>
                          <a:uFillTx/>
                          <a:latin typeface="+mn-lt"/>
                          <a:ea typeface="Verdana" panose="020B0604030504040204" pitchFamily="34" charset="0"/>
                          <a:cs typeface="Arial" panose="020B0604020202020204" pitchFamily="34" charset="0"/>
                        </a:rPr>
                        <a:t>PERFORMANCE</a:t>
                      </a:r>
                      <a:r>
                        <a:rPr kumimoji="0" lang="en-GB" sz="1200" b="1" i="0" u="none" strike="noStrike" kern="1200" cap="none" spc="0" normalizeH="0" baseline="0" noProof="0" dirty="0">
                          <a:ln>
                            <a:noFill/>
                          </a:ln>
                          <a:solidFill>
                            <a:srgbClr val="002060"/>
                          </a:solidFill>
                          <a:effectLst/>
                          <a:uLnTx/>
                          <a:uFillTx/>
                          <a:latin typeface="+mn-lt"/>
                          <a:ea typeface="Verdana" panose="020B0604030504040204" pitchFamily="34" charset="0"/>
                          <a:cs typeface="Arial" panose="020B0604020202020204" pitchFamily="34" charset="0"/>
                        </a:rPr>
                        <a:t> (continued)</a:t>
                      </a:r>
                      <a:endParaRPr lang="en-GB" sz="800" dirty="0">
                        <a:solidFill>
                          <a:srgbClr val="002060"/>
                        </a:solidFill>
                        <a:latin typeface="+mn-lt"/>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800" dirty="0">
                        <a:latin typeface="+mn-lt"/>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800" dirty="0">
                        <a:latin typeface="+mn-lt"/>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8336446"/>
                  </a:ext>
                </a:extLst>
              </a:tr>
              <a:tr h="5409097">
                <a:tc>
                  <a:txBody>
                    <a:bodyPr/>
                    <a:lstStyle/>
                    <a:p>
                      <a:pPr marL="0" marR="0" indent="0" algn="just" defTabSz="914400" rtl="0" eaLnBrk="1" latinLnBrk="0" hangingPunct="1">
                        <a:spcBef>
                          <a:spcPts val="0"/>
                        </a:spcBef>
                        <a:spcAft>
                          <a:spcPts val="800"/>
                        </a:spcAft>
                      </a:pPr>
                      <a:r>
                        <a:rPr lang="en-GB" sz="1200" kern="1200" dirty="0">
                          <a:solidFill>
                            <a:schemeClr val="tx1"/>
                          </a:solidFill>
                          <a:effectLst/>
                          <a:latin typeface="+mn-lt"/>
                          <a:ea typeface="+mn-ea"/>
                          <a:cs typeface="Arial" panose="020B0604020202020204" pitchFamily="34" charset="0"/>
                        </a:rPr>
                        <a:t>There are currently 18 identified active county lines in Nottinghamshire, which represents a 50% increase from 2020-21. The majority of these lines export to neighbouring counties and see young people carrying drugs, cash and weapons. We have a tracking system that records and monitors children who are vulnerable to county lines activity and, with improved information sharing agreements, we are now able to identify children involved in county lines activity earlier, which enhances our intelligence picture and increases opportunities to divert them away from the exploitation.</a:t>
                      </a:r>
                    </a:p>
                    <a:p>
                      <a:pPr marL="0" marR="0" indent="0" algn="just" defTabSz="914400" rtl="0" eaLnBrk="1" latinLnBrk="0" hangingPunct="1">
                        <a:spcBef>
                          <a:spcPts val="0"/>
                        </a:spcBef>
                        <a:spcAft>
                          <a:spcPts val="800"/>
                        </a:spcAft>
                      </a:pPr>
                      <a:r>
                        <a:rPr lang="en-GB" sz="1200" b="1" kern="1200" dirty="0">
                          <a:solidFill>
                            <a:srgbClr val="002060"/>
                          </a:solidFill>
                          <a:effectLst/>
                          <a:latin typeface="+mn-lt"/>
                          <a:ea typeface="Times New Roman" panose="02020603050405020304" pitchFamily="18" charset="0"/>
                          <a:cs typeface="Arial" panose="020B0604020202020204" pitchFamily="34" charset="0"/>
                        </a:rPr>
                        <a:t>Force wide functions</a:t>
                      </a:r>
                    </a:p>
                    <a:p>
                      <a:pPr marL="0" marR="0" indent="0" algn="just" defTabSz="914400" rtl="0" eaLnBrk="1" latinLnBrk="0" hangingPunct="1">
                        <a:spcBef>
                          <a:spcPts val="0"/>
                        </a:spcBef>
                        <a:spcAft>
                          <a:spcPts val="800"/>
                        </a:spcAft>
                      </a:pPr>
                      <a:r>
                        <a:rPr lang="en-GB" sz="1200" kern="1200" dirty="0">
                          <a:solidFill>
                            <a:schemeClr val="tx1"/>
                          </a:solidFill>
                          <a:effectLst/>
                          <a:latin typeface="+mn-lt"/>
                          <a:ea typeface="+mn-ea"/>
                          <a:cs typeface="Arial" panose="020B0604020202020204" pitchFamily="34" charset="0"/>
                        </a:rPr>
                        <a:t>Over the last year, our professional standards directorate (PSD) has seen an increase in demand across all areas, which demonstrates both the increased confidence of the public and staff members to report matters of concern and the ability of the department to record and respond accordingly. Within the CMU area of business, between February 2021 and March 2022, we have managed a workload of 1,168 complaints, of which 661 were of a more serious or complex nature, 98 matters relating to conduct and recorded 508 other reports which did not meet the investigation threshold.</a:t>
                      </a:r>
                      <a:endParaRPr lang="en-GB" sz="1200" kern="1200" dirty="0">
                        <a:solidFill>
                          <a:schemeClr val="tx1"/>
                        </a:solidFill>
                        <a:effectLst/>
                        <a:latin typeface="+mn-lt"/>
                        <a:ea typeface="Times New Roman" panose="02020603050405020304" pitchFamily="18" charset="0"/>
                        <a:cs typeface="Arial" panose="020B0604020202020204" pitchFamily="34" charset="0"/>
                      </a:endParaRPr>
                    </a:p>
                  </a:txBody>
                  <a:tcPr marL="100330" marR="100330" marT="73025" marB="730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GB" sz="1200" kern="1200" dirty="0">
                          <a:solidFill>
                            <a:schemeClr val="tx1"/>
                          </a:solidFill>
                          <a:effectLst/>
                          <a:latin typeface="+mn-lt"/>
                          <a:ea typeface="+mn-ea"/>
                          <a:cs typeface="Arial" panose="020B0604020202020204" pitchFamily="34" charset="0"/>
                        </a:rPr>
                        <a:t>The Mini-Police programme has now spread to 25 primary schools in the county, focused predominantly towards inner city establishments, with 1,070 pupils actively engaged in the scheme. A further 72 schools remain on a waiting list, with work almost complete to produce online material that can be supported by local neighbourhood officers.</a:t>
                      </a:r>
                    </a:p>
                    <a:p>
                      <a:endParaRPr lang="en-GB" sz="1800" b="0" i="0" u="none" strike="noStrike" kern="1200" baseline="0" dirty="0">
                        <a:solidFill>
                          <a:schemeClr val="tx1"/>
                        </a:solidFill>
                        <a:effectLst/>
                        <a:latin typeface="+mn-lt"/>
                        <a:ea typeface="+mn-ea"/>
                        <a:cs typeface="+mn-cs"/>
                      </a:endParaRPr>
                    </a:p>
                    <a:p>
                      <a:r>
                        <a:rPr lang="en-GB" sz="1200" kern="1200" dirty="0">
                          <a:solidFill>
                            <a:schemeClr val="tx1"/>
                          </a:solidFill>
                          <a:effectLst/>
                          <a:latin typeface="+mn-lt"/>
                          <a:ea typeface="+mn-ea"/>
                          <a:cs typeface="Arial" panose="020B0604020202020204" pitchFamily="34" charset="0"/>
                        </a:rPr>
                        <a:t>As part of Op Uplift the force was initially allocated an uplift of 357 officers between 2020-21 and 2022-23. We recruited 237 new officers in 2020-21, and a further 158 officers in 2021-22. Such was our success that central government provided funding for an additional 50 new recruits during the 2022-23 financial year.</a:t>
                      </a:r>
                    </a:p>
                    <a:p>
                      <a:endParaRPr lang="en-GB" sz="1200" kern="1200" dirty="0">
                        <a:solidFill>
                          <a:schemeClr val="tx1"/>
                        </a:solidFill>
                        <a:effectLst/>
                        <a:latin typeface="+mn-lt"/>
                        <a:ea typeface="+mn-ea"/>
                        <a:cs typeface="Arial" panose="020B0604020202020204" pitchFamily="34" charset="0"/>
                      </a:endParaRPr>
                    </a:p>
                    <a:p>
                      <a:pPr algn="just"/>
                      <a:r>
                        <a:rPr lang="en-GB" sz="1200" kern="1200" dirty="0">
                          <a:solidFill>
                            <a:schemeClr val="tx1"/>
                          </a:solidFill>
                          <a:effectLst/>
                          <a:latin typeface="+mn-lt"/>
                          <a:ea typeface="+mn-ea"/>
                          <a:cs typeface="Arial" panose="020B0604020202020204" pitchFamily="34" charset="0"/>
                        </a:rPr>
                        <a:t>Power BI is being introduced into the force and the performance team is assisting with the development of interactive dashboards. The first product, a self-briefing tool, which has recently been trialled with a selection of neighbourhood policing teams, will be officially launched in October. This will provide immediate, interactive, and up-to-date, information at the touch of a button and will revolutionise the way we analyse and react to data on crime and anti-social behaviour; from a force-wide perspective down to individual streets and communities.</a:t>
                      </a:r>
                      <a:endParaRPr lang="en-GB" sz="1200" kern="1200" dirty="0">
                        <a:solidFill>
                          <a:schemeClr val="tx1"/>
                        </a:solidFill>
                        <a:effectLst/>
                        <a:latin typeface="+mn-lt"/>
                        <a:ea typeface="Times New Roman" panose="02020603050405020304" pitchFamily="18" charset="0"/>
                        <a:cs typeface="Arial" panose="020B0604020202020204" pitchFamily="34" charset="0"/>
                      </a:endParaRPr>
                    </a:p>
                  </a:txBody>
                  <a:tcPr marL="100330" marR="100330" marT="73025" marB="730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just" defTabSz="914400" rtl="0" eaLnBrk="1" latinLnBrk="0" hangingPunct="1"/>
                      <a:r>
                        <a:rPr lang="en-GB" sz="1200" kern="1200" dirty="0">
                          <a:solidFill>
                            <a:schemeClr val="tx1"/>
                          </a:solidFill>
                          <a:effectLst/>
                          <a:latin typeface="+mn-lt"/>
                          <a:ea typeface="+mn-ea"/>
                          <a:cs typeface="Arial" panose="020B0604020202020204" pitchFamily="34" charset="0"/>
                        </a:rPr>
                        <a:t>Our Archives and Exhibits (A&amp;E) force armoury has moved from headquarters (HQ) to the old </a:t>
                      </a:r>
                      <a:r>
                        <a:rPr lang="en-GB" sz="1200" kern="1200" dirty="0" err="1">
                          <a:solidFill>
                            <a:schemeClr val="tx1"/>
                          </a:solidFill>
                          <a:effectLst/>
                          <a:latin typeface="+mn-lt"/>
                          <a:ea typeface="+mn-ea"/>
                          <a:cs typeface="Arial" panose="020B0604020202020204" pitchFamily="34" charset="0"/>
                        </a:rPr>
                        <a:t>Oxclose</a:t>
                      </a:r>
                      <a:r>
                        <a:rPr lang="en-GB" sz="1200" kern="1200" dirty="0">
                          <a:solidFill>
                            <a:schemeClr val="tx1"/>
                          </a:solidFill>
                          <a:effectLst/>
                          <a:latin typeface="+mn-lt"/>
                          <a:ea typeface="+mn-ea"/>
                          <a:cs typeface="Arial" panose="020B0604020202020204" pitchFamily="34" charset="0"/>
                        </a:rPr>
                        <a:t> Lane custody suite, allowing us to make better use of our estate, and we are working with the CPS to implement an adaption to the existing cannabis retention policy to minimise the number of plants we physically retain within the organisation. The force currently pays an external agency to test all firearms we recover. Over the coming year, with a view to reducing costs and decreasing waiting times, we will explore opportunities to train our own staff to undertake that testing.</a:t>
                      </a:r>
                    </a:p>
                    <a:p>
                      <a:endParaRPr lang="en-GB" sz="1800" b="0" i="0" u="none" strike="noStrike" kern="1200" baseline="0" dirty="0">
                        <a:solidFill>
                          <a:schemeClr val="tx1"/>
                        </a:solidFill>
                        <a:effectLst/>
                        <a:latin typeface="+mn-lt"/>
                        <a:ea typeface="+mn-ea"/>
                        <a:cs typeface="+mn-cs"/>
                      </a:endParaRPr>
                    </a:p>
                    <a:p>
                      <a:pPr algn="just"/>
                      <a:r>
                        <a:rPr lang="en-GB" sz="1200" kern="1200" dirty="0">
                          <a:solidFill>
                            <a:schemeClr val="tx1"/>
                          </a:solidFill>
                          <a:effectLst/>
                          <a:latin typeface="+mn-lt"/>
                          <a:ea typeface="+mn-ea"/>
                          <a:cs typeface="Arial" panose="020B0604020202020204" pitchFamily="34" charset="0"/>
                        </a:rPr>
                        <a:t>Recently the team has overseen the completion of the joint building project with Nottinghamshire Fire and Rescue Service at Sherwood Lodge HQ, which has extended the collaboration with our emergency service partner. The 50 cell Nottinghamshire Custody Centre based next to our existing Radford Road police station in the city has also been opened, and a brand-new sexual assault referral centre (SARC), specifically designed to put victims at ease by looking less like a traditional police building, has been constructed in Nottingham.</a:t>
                      </a:r>
                    </a:p>
                  </a:txBody>
                  <a:tcPr marL="100330" marR="100330" marT="73025" marB="730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5890908"/>
                  </a:ext>
                </a:extLst>
              </a:tr>
            </a:tbl>
          </a:graphicData>
        </a:graphic>
      </p:graphicFrame>
    </p:spTree>
    <p:extLst>
      <p:ext uri="{BB962C8B-B14F-4D97-AF65-F5344CB8AC3E}">
        <p14:creationId xmlns:p14="http://schemas.microsoft.com/office/powerpoint/2010/main" val="20438290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26186</TotalTime>
  <Words>24195</Words>
  <Application>Microsoft Office PowerPoint</Application>
  <PresentationFormat>A4 Paper (210x297 mm)</PresentationFormat>
  <Paragraphs>2500</Paragraphs>
  <Slides>85</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85</vt:i4>
      </vt:variant>
    </vt:vector>
  </HeadingPairs>
  <TitlesOfParts>
    <vt:vector size="91" baseType="lpstr">
      <vt:lpstr>Aller</vt:lpstr>
      <vt:lpstr>Arial</vt:lpstr>
      <vt:lpstr>Calibri</vt:lpstr>
      <vt:lpstr>Calibri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Boulton</dc:creator>
  <cp:lastModifiedBy>Liam Kerry</cp:lastModifiedBy>
  <cp:revision>988</cp:revision>
  <cp:lastPrinted>2023-04-27T11:01:37Z</cp:lastPrinted>
  <dcterms:created xsi:type="dcterms:W3CDTF">2017-07-18T09:34:04Z</dcterms:created>
  <dcterms:modified xsi:type="dcterms:W3CDTF">2023-05-12T15:17:49Z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c9a534a-49dd-43c4-b4e5-f206b4dbf0e4_Enabled">
    <vt:lpwstr>true</vt:lpwstr>
  </property>
  <property fmtid="{D5CDD505-2E9C-101B-9397-08002B2CF9AE}" pid="3" name="MSIP_Label_0c9a534a-49dd-43c4-b4e5-f206b4dbf0e4_SetDate">
    <vt:lpwstr>2021-11-18T19:28:17Z</vt:lpwstr>
  </property>
  <property fmtid="{D5CDD505-2E9C-101B-9397-08002B2CF9AE}" pid="4" name="MSIP_Label_0c9a534a-49dd-43c4-b4e5-f206b4dbf0e4_Method">
    <vt:lpwstr>Standard</vt:lpwstr>
  </property>
  <property fmtid="{D5CDD505-2E9C-101B-9397-08002B2CF9AE}" pid="5" name="MSIP_Label_0c9a534a-49dd-43c4-b4e5-f206b4dbf0e4_Name">
    <vt:lpwstr>0c9a534a-49dd-43c4-b4e5-f206b4dbf0e4</vt:lpwstr>
  </property>
  <property fmtid="{D5CDD505-2E9C-101B-9397-08002B2CF9AE}" pid="6" name="MSIP_Label_0c9a534a-49dd-43c4-b4e5-f206b4dbf0e4_SiteId">
    <vt:lpwstr>50b6682b-e9dd-4d2c-b984-100e69b077a4</vt:lpwstr>
  </property>
  <property fmtid="{D5CDD505-2E9C-101B-9397-08002B2CF9AE}" pid="7" name="MSIP_Label_0c9a534a-49dd-43c4-b4e5-f206b4dbf0e4_ActionId">
    <vt:lpwstr>b62d9bb7-099d-4e45-9b40-1c78bde3db68</vt:lpwstr>
  </property>
  <property fmtid="{D5CDD505-2E9C-101B-9397-08002B2CF9AE}" pid="8" name="MSIP_Label_0c9a534a-49dd-43c4-b4e5-f206b4dbf0e4_ContentBits">
    <vt:lpwstr>0</vt:lpwstr>
  </property>
</Properties>
</file>