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7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3321B-657D-469C-9FC5-AE5078C78716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4B9AC-86D0-4790-AC57-3EE0A48452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773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2F55C-0846-44AC-B653-16E5E52260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56C26E-3AC4-42A7-8EAA-70EAB2CDF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6E3B5-35E5-46CF-A1E2-0048924F0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E644-3B0A-4E4F-B5FE-88CB82384F97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BD8DE-D90A-44D2-A889-9855A4BFE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027AD-7200-441C-B279-2C4FD50E2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DA90-F1D3-482C-B54E-27FD49949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00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E3F19-7AC9-4945-BFDB-F4FCAD10E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2229CC-28EB-4C62-B89E-26D3AD2A0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37EB1-9FF9-483D-A885-54B533BB9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E644-3B0A-4E4F-B5FE-88CB82384F97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911EE-4B8A-4849-AC1A-6086A2117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9238F-32B4-4384-8965-45BA54BAB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DA90-F1D3-482C-B54E-27FD49949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22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106524-2D9C-4DB1-9300-F5686D0B90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E3757F-B271-4F2D-8185-1C246BB79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6B27B-EF1E-4AC2-AA6A-DDF059D7C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E644-3B0A-4E4F-B5FE-88CB82384F97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D7645-1F7C-4789-8D2F-647DC5EF2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6D530-EA81-4CE9-B841-5BBAD5854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DA90-F1D3-482C-B54E-27FD49949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5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4F2CD-F4E8-473E-AF06-C0D761729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83BB8-E323-4C03-8204-AA82DD1B2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5DDF4-734E-4C94-8646-57CC77B13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E644-3B0A-4E4F-B5FE-88CB82384F97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E7C75-5562-4DC6-87C0-3DEEFDD5C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537FD-9EFA-422B-A9FB-CC9CF46E2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DA90-F1D3-482C-B54E-27FD49949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38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D0697-BE61-4C58-8D6F-4C635546C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D4D3E-FD3E-40D2-828B-81435519A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B5E1E-D218-4754-8C99-1D78A8C23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E644-3B0A-4E4F-B5FE-88CB82384F97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0E2FE-CDC9-4E4E-8A40-95E85D39A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E577B-4FFB-4D0D-8422-7900D5963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DA90-F1D3-482C-B54E-27FD49949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76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C6974-5F36-41F1-8A0E-6BB984C33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2A204-2C79-4C5F-AE21-7CCBC6E64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C6D34-168E-4545-8869-1335C5893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BEE2A8-4DA5-446F-AB96-8EDC83112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E644-3B0A-4E4F-B5FE-88CB82384F97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E51C42-A0B5-467E-9B9B-8519C303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84749-F6DE-458D-A233-1DA16B263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DA90-F1D3-482C-B54E-27FD49949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39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65600-7388-4AF4-9FB3-1E7124B10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A130A-70C7-4F4A-810F-35E33DF69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6D0C5A-9652-4B00-86C5-35E4EAE0A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E9800E-00B6-4BE5-9EB6-6410C857C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CFE414-A396-4E01-B4F3-876A5C75E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810DB7-D5E6-4F96-A608-5AC400BC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E644-3B0A-4E4F-B5FE-88CB82384F97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C6D037-8EF1-4367-A02D-B34645B77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F5C501-7B1E-4041-9EF7-2040A9974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DA90-F1D3-482C-B54E-27FD49949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64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3AE75-3435-4C1C-AC6C-9C628DB47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5D8577-5C9C-4AD2-9520-612716F0C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E644-3B0A-4E4F-B5FE-88CB82384F97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F35B7-AABA-4B75-B93D-EBB010515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FEBFA-7CE5-48B4-B9DE-581488A10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DA90-F1D3-482C-B54E-27FD49949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1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8C0824-ACEC-4415-A040-6579D15E4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E644-3B0A-4E4F-B5FE-88CB82384F97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B23B5B-9019-4055-B517-F9ABE3032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F6FD8D-96FA-49BE-8F6F-ED72A0C4A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DA90-F1D3-482C-B54E-27FD49949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96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1B5D-3EC4-4DDE-9009-5CCDE4D58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71812-5479-493A-A188-5E444739A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6E0E16-4DBC-4408-8559-BA74437C12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441B8-7687-4DCF-8919-0A58FD73D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E644-3B0A-4E4F-B5FE-88CB82384F97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19EB0-3BDB-4F9D-BCB9-670C428D4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5FE7C9-8E3B-4214-89CF-7F713C7F2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DA90-F1D3-482C-B54E-27FD49949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449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84239-71D2-4E71-A441-286B4D4CD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1C63B4-F335-44F4-B4E9-856581CCE0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B27B0E-71D8-462F-8AE5-AE978273E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CEC213-DD90-4EC8-A310-4E7C0F7C3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E644-3B0A-4E4F-B5FE-88CB82384F97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4B3526-1FE5-44B1-B19D-C793B7D24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7D98E9-5121-4576-B320-CC1DC45E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DA90-F1D3-482C-B54E-27FD49949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65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EDFB2-5E96-4827-A13B-7960B996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16F56-612B-4F18-970D-D11301A54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C6260-5194-4901-ACD5-CA63036928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9E644-3B0A-4E4F-B5FE-88CB82384F97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2D290-CE97-4AD4-B649-75AF376E19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6C9D9-3EEA-4070-8C53-2D39E718BB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3DA90-F1D3-482C-B54E-27FD49949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96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BAE9549-3B6B-495C-96CE-C61A2E4C2CFF}"/>
              </a:ext>
            </a:extLst>
          </p:cNvPr>
          <p:cNvSpPr txBox="1"/>
          <p:nvPr/>
        </p:nvSpPr>
        <p:spPr>
          <a:xfrm>
            <a:off x="390617" y="559293"/>
            <a:ext cx="5273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Nottinghamshire Police Strategic Risk Register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7698D0-684D-41F9-A673-B979EEB779CA}"/>
              </a:ext>
            </a:extLst>
          </p:cNvPr>
          <p:cNvSpPr txBox="1"/>
          <p:nvPr/>
        </p:nvSpPr>
        <p:spPr>
          <a:xfrm>
            <a:off x="390617" y="5394970"/>
            <a:ext cx="5175682" cy="245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*Risk scores: P = Probability, I = Impact, RS = Risk Score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D5FEADE-1CA5-4301-BF01-061F1445F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299431"/>
              </p:ext>
            </p:extLst>
          </p:nvPr>
        </p:nvGraphicFramePr>
        <p:xfrm>
          <a:off x="497151" y="1340528"/>
          <a:ext cx="11310153" cy="3969405"/>
        </p:xfrm>
        <a:graphic>
          <a:graphicData uri="http://schemas.openxmlformats.org/drawingml/2006/table">
            <a:tbl>
              <a:tblPr firstRow="1" firstCol="1" bandRow="1"/>
              <a:tblGrid>
                <a:gridCol w="587523">
                  <a:extLst>
                    <a:ext uri="{9D8B030D-6E8A-4147-A177-3AD203B41FA5}">
                      <a16:colId xmlns:a16="http://schemas.microsoft.com/office/drawing/2014/main" val="4145516641"/>
                    </a:ext>
                  </a:extLst>
                </a:gridCol>
                <a:gridCol w="1350395">
                  <a:extLst>
                    <a:ext uri="{9D8B030D-6E8A-4147-A177-3AD203B41FA5}">
                      <a16:colId xmlns:a16="http://schemas.microsoft.com/office/drawing/2014/main" val="3080746801"/>
                    </a:ext>
                  </a:extLst>
                </a:gridCol>
                <a:gridCol w="1959378">
                  <a:extLst>
                    <a:ext uri="{9D8B030D-6E8A-4147-A177-3AD203B41FA5}">
                      <a16:colId xmlns:a16="http://schemas.microsoft.com/office/drawing/2014/main" val="3525034735"/>
                    </a:ext>
                  </a:extLst>
                </a:gridCol>
                <a:gridCol w="399495">
                  <a:extLst>
                    <a:ext uri="{9D8B030D-6E8A-4147-A177-3AD203B41FA5}">
                      <a16:colId xmlns:a16="http://schemas.microsoft.com/office/drawing/2014/main" val="2838429467"/>
                    </a:ext>
                  </a:extLst>
                </a:gridCol>
                <a:gridCol w="353599">
                  <a:extLst>
                    <a:ext uri="{9D8B030D-6E8A-4147-A177-3AD203B41FA5}">
                      <a16:colId xmlns:a16="http://schemas.microsoft.com/office/drawing/2014/main" val="1219704479"/>
                    </a:ext>
                  </a:extLst>
                </a:gridCol>
                <a:gridCol w="398203">
                  <a:extLst>
                    <a:ext uri="{9D8B030D-6E8A-4147-A177-3AD203B41FA5}">
                      <a16:colId xmlns:a16="http://schemas.microsoft.com/office/drawing/2014/main" val="2699226197"/>
                    </a:ext>
                  </a:extLst>
                </a:gridCol>
                <a:gridCol w="781035">
                  <a:extLst>
                    <a:ext uri="{9D8B030D-6E8A-4147-A177-3AD203B41FA5}">
                      <a16:colId xmlns:a16="http://schemas.microsoft.com/office/drawing/2014/main" val="2018322587"/>
                    </a:ext>
                  </a:extLst>
                </a:gridCol>
                <a:gridCol w="1902821">
                  <a:extLst>
                    <a:ext uri="{9D8B030D-6E8A-4147-A177-3AD203B41FA5}">
                      <a16:colId xmlns:a16="http://schemas.microsoft.com/office/drawing/2014/main" val="2271012193"/>
                    </a:ext>
                  </a:extLst>
                </a:gridCol>
                <a:gridCol w="404658">
                  <a:extLst>
                    <a:ext uri="{9D8B030D-6E8A-4147-A177-3AD203B41FA5}">
                      <a16:colId xmlns:a16="http://schemas.microsoft.com/office/drawing/2014/main" val="4061992005"/>
                    </a:ext>
                  </a:extLst>
                </a:gridCol>
                <a:gridCol w="398203">
                  <a:extLst>
                    <a:ext uri="{9D8B030D-6E8A-4147-A177-3AD203B41FA5}">
                      <a16:colId xmlns:a16="http://schemas.microsoft.com/office/drawing/2014/main" val="2689500213"/>
                    </a:ext>
                  </a:extLst>
                </a:gridCol>
                <a:gridCol w="398203">
                  <a:extLst>
                    <a:ext uri="{9D8B030D-6E8A-4147-A177-3AD203B41FA5}">
                      <a16:colId xmlns:a16="http://schemas.microsoft.com/office/drawing/2014/main" val="3824113121"/>
                    </a:ext>
                  </a:extLst>
                </a:gridCol>
                <a:gridCol w="1840813">
                  <a:extLst>
                    <a:ext uri="{9D8B030D-6E8A-4147-A177-3AD203B41FA5}">
                      <a16:colId xmlns:a16="http://schemas.microsoft.com/office/drawing/2014/main" val="214635024"/>
                    </a:ext>
                  </a:extLst>
                </a:gridCol>
                <a:gridCol w="535827">
                  <a:extLst>
                    <a:ext uri="{9D8B030D-6E8A-4147-A177-3AD203B41FA5}">
                      <a16:colId xmlns:a16="http://schemas.microsoft.com/office/drawing/2014/main" val="415757800"/>
                    </a:ext>
                  </a:extLst>
                </a:gridCol>
              </a:tblGrid>
              <a:tr h="68294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 ID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 Description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Inherent Risk Score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 Owner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Controls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Residual Risk Score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Further Actions / Notes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 Risk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006661"/>
                  </a:ext>
                </a:extLst>
              </a:tr>
              <a:tr h="3286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117348"/>
                  </a:ext>
                </a:extLst>
              </a:tr>
              <a:tr h="29578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SR F0003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Failure to have an accurate payroll and / or duties management system in Force.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transfer of data / history from MFSS into Force could result in errors, leading to the failure to pay employees on time or accurately. Business continuity issues could arise as a result of the migration of the DMS data. Impact would be on workforce morale, service delivery and organisational reputation.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 Kimberley CFO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-4826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 Management Board chaired by DCC.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-4826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 Consultants employed to lead the project - Operation Regain.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-4826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 Continued Involvement of MINT and EMPLS ref the contracts.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-4826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 Force wide communications regarding changes and activity.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*The risk will be reported to the Organisational Risk, Learning, Standards and Integrity Board.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 The risk will be reported to FEB and to JASP.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 As the transition progresses, force wide communications will continue to update staff.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025935"/>
                  </a:ext>
                </a:extLst>
              </a:tr>
            </a:tbl>
          </a:graphicData>
        </a:graphic>
      </p:graphicFrame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35967917-D0D3-46C6-81F0-842734B0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April 2022</a:t>
            </a:r>
          </a:p>
        </p:txBody>
      </p:sp>
    </p:spTree>
    <p:extLst>
      <p:ext uri="{BB962C8B-B14F-4D97-AF65-F5344CB8AC3E}">
        <p14:creationId xmlns:p14="http://schemas.microsoft.com/office/powerpoint/2010/main" val="70889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242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Spinks</dc:creator>
  <cp:lastModifiedBy>Laura Spinks</cp:lastModifiedBy>
  <cp:revision>4</cp:revision>
  <dcterms:created xsi:type="dcterms:W3CDTF">2022-03-29T08:21:17Z</dcterms:created>
  <dcterms:modified xsi:type="dcterms:W3CDTF">2022-03-29T10:57:34Z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c9a534a-49dd-43c4-b4e5-f206b4dbf0e4_Enabled">
    <vt:lpwstr>true</vt:lpwstr>
  </property>
  <property fmtid="{D5CDD505-2E9C-101B-9397-08002B2CF9AE}" pid="3" name="MSIP_Label_0c9a534a-49dd-43c4-b4e5-f206b4dbf0e4_SetDate">
    <vt:lpwstr>2022-03-29T08:21:17Z</vt:lpwstr>
  </property>
  <property fmtid="{D5CDD505-2E9C-101B-9397-08002B2CF9AE}" pid="4" name="MSIP_Label_0c9a534a-49dd-43c4-b4e5-f206b4dbf0e4_Method">
    <vt:lpwstr>Standard</vt:lpwstr>
  </property>
  <property fmtid="{D5CDD505-2E9C-101B-9397-08002B2CF9AE}" pid="5" name="MSIP_Label_0c9a534a-49dd-43c4-b4e5-f206b4dbf0e4_Name">
    <vt:lpwstr>0c9a534a-49dd-43c4-b4e5-f206b4dbf0e4</vt:lpwstr>
  </property>
  <property fmtid="{D5CDD505-2E9C-101B-9397-08002B2CF9AE}" pid="6" name="MSIP_Label_0c9a534a-49dd-43c4-b4e5-f206b4dbf0e4_SiteId">
    <vt:lpwstr>50b6682b-e9dd-4d2c-b984-100e69b077a4</vt:lpwstr>
  </property>
  <property fmtid="{D5CDD505-2E9C-101B-9397-08002B2CF9AE}" pid="7" name="MSIP_Label_0c9a534a-49dd-43c4-b4e5-f206b4dbf0e4_ActionId">
    <vt:lpwstr>20d4bb03-76c9-439d-93f5-a753b2eb7edb</vt:lpwstr>
  </property>
  <property fmtid="{D5CDD505-2E9C-101B-9397-08002B2CF9AE}" pid="8" name="MSIP_Label_0c9a534a-49dd-43c4-b4e5-f206b4dbf0e4_ContentBits">
    <vt:lpwstr>0</vt:lpwstr>
  </property>
</Properties>
</file>