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4"/>
  </p:notesMasterIdLst>
  <p:sldIdLst>
    <p:sldId id="485" r:id="rId5"/>
    <p:sldId id="486" r:id="rId6"/>
    <p:sldId id="487" r:id="rId7"/>
    <p:sldId id="488" r:id="rId8"/>
    <p:sldId id="489" r:id="rId9"/>
    <p:sldId id="494" r:id="rId10"/>
    <p:sldId id="490" r:id="rId11"/>
    <p:sldId id="491" r:id="rId12"/>
    <p:sldId id="492" r:id="rId1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D7CF90-0C71-B793-28E4-973354637978}" name="Gillian Holder" initials="GH" userId="S::gillian.holder@notts.police.uk::829d6e31-3ec7-49e0-a5c3-e7f42220dfd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1995D"/>
    <a:srgbClr val="FBE4D5"/>
    <a:srgbClr val="FFE6CD"/>
    <a:srgbClr val="FFCC99"/>
    <a:srgbClr val="F3A875"/>
    <a:srgbClr val="F98E35"/>
    <a:srgbClr val="F37320"/>
    <a:srgbClr val="FFFFFF"/>
    <a:srgbClr val="A9F6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92" autoAdjust="0"/>
    <p:restoredTop sz="96686" autoAdjust="0"/>
  </p:normalViewPr>
  <p:slideViewPr>
    <p:cSldViewPr snapToGrid="0" showGuides="1">
      <p:cViewPr varScale="1">
        <p:scale>
          <a:sx n="71" d="100"/>
          <a:sy n="71" d="100"/>
        </p:scale>
        <p:origin x="1308" y="48"/>
      </p:cViewPr>
      <p:guideLst>
        <p:guide orient="horz" pos="2160"/>
        <p:guide pos="3120"/>
      </p:guideLst>
    </p:cSldViewPr>
  </p:slideViewPr>
  <p:notesTextViewPr>
    <p:cViewPr>
      <p:scale>
        <a:sx n="1" d="1"/>
        <a:sy n="1" d="1"/>
      </p:scale>
      <p:origin x="0" y="0"/>
    </p:cViewPr>
  </p:notesTextViewPr>
  <p:sorterViewPr>
    <p:cViewPr>
      <p:scale>
        <a:sx n="100" d="100"/>
        <a:sy n="100" d="100"/>
      </p:scale>
      <p:origin x="0" y="9126"/>
    </p:cViewPr>
  </p:sorter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llian Holder" userId="829d6e31-3ec7-49e0-a5c3-e7f42220dfd2" providerId="ADAL" clId="{67618ECA-F9D8-40AA-8F53-533F8D496CE8}"/>
    <pc:docChg chg="modSld">
      <pc:chgData name="Gillian Holder" userId="829d6e31-3ec7-49e0-a5c3-e7f42220dfd2" providerId="ADAL" clId="{67618ECA-F9D8-40AA-8F53-533F8D496CE8}" dt="2022-11-18T15:08:27.551" v="25" actId="20577"/>
      <pc:docMkLst>
        <pc:docMk/>
      </pc:docMkLst>
      <pc:sldChg chg="modSp mod">
        <pc:chgData name="Gillian Holder" userId="829d6e31-3ec7-49e0-a5c3-e7f42220dfd2" providerId="ADAL" clId="{67618ECA-F9D8-40AA-8F53-533F8D496CE8}" dt="2022-11-18T15:07:57.903" v="11" actId="20577"/>
        <pc:sldMkLst>
          <pc:docMk/>
          <pc:sldMk cId="608983119" sldId="485"/>
        </pc:sldMkLst>
        <pc:graphicFrameChg chg="modGraphic">
          <ac:chgData name="Gillian Holder" userId="829d6e31-3ec7-49e0-a5c3-e7f42220dfd2" providerId="ADAL" clId="{67618ECA-F9D8-40AA-8F53-533F8D496CE8}" dt="2022-11-18T15:07:57.903" v="11" actId="20577"/>
          <ac:graphicFrameMkLst>
            <pc:docMk/>
            <pc:sldMk cId="608983119" sldId="485"/>
            <ac:graphicFrameMk id="5" creationId="{4E56888E-3048-4B03-ABB3-6205C656645A}"/>
          </ac:graphicFrameMkLst>
        </pc:graphicFrameChg>
      </pc:sldChg>
      <pc:sldChg chg="modSp mod">
        <pc:chgData name="Gillian Holder" userId="829d6e31-3ec7-49e0-a5c3-e7f42220dfd2" providerId="ADAL" clId="{67618ECA-F9D8-40AA-8F53-533F8D496CE8}" dt="2022-11-18T15:08:27.551" v="25" actId="20577"/>
        <pc:sldMkLst>
          <pc:docMk/>
          <pc:sldMk cId="1556465736" sldId="486"/>
        </pc:sldMkLst>
        <pc:spChg chg="mod">
          <ac:chgData name="Gillian Holder" userId="829d6e31-3ec7-49e0-a5c3-e7f42220dfd2" providerId="ADAL" clId="{67618ECA-F9D8-40AA-8F53-533F8D496CE8}" dt="2022-11-18T15:08:27.551" v="25" actId="20577"/>
          <ac:spMkLst>
            <pc:docMk/>
            <pc:sldMk cId="1556465736" sldId="486"/>
            <ac:spMk id="5" creationId="{5A91FFB2-803A-4FBB-83A4-E0E2966B8C48}"/>
          </ac:spMkLst>
        </pc:spChg>
      </pc:sldChg>
      <pc:sldChg chg="modSp mod">
        <pc:chgData name="Gillian Holder" userId="829d6e31-3ec7-49e0-a5c3-e7f42220dfd2" providerId="ADAL" clId="{67618ECA-F9D8-40AA-8F53-533F8D496CE8}" dt="2022-11-18T15:06:33.639" v="0" actId="13926"/>
        <pc:sldMkLst>
          <pc:docMk/>
          <pc:sldMk cId="2497214044" sldId="488"/>
        </pc:sldMkLst>
        <pc:graphicFrameChg chg="modGraphic">
          <ac:chgData name="Gillian Holder" userId="829d6e31-3ec7-49e0-a5c3-e7f42220dfd2" providerId="ADAL" clId="{67618ECA-F9D8-40AA-8F53-533F8D496CE8}" dt="2022-11-18T15:06:33.639" v="0" actId="13926"/>
          <ac:graphicFrameMkLst>
            <pc:docMk/>
            <pc:sldMk cId="2497214044" sldId="488"/>
            <ac:graphicFrameMk id="3" creationId="{42DDBC9F-D01B-4665-AE20-ECDA3A9FED04}"/>
          </ac:graphicFrameMkLst>
        </pc:graphicFrameChg>
      </pc:sldChg>
      <pc:sldChg chg="modSp mod">
        <pc:chgData name="Gillian Holder" userId="829d6e31-3ec7-49e0-a5c3-e7f42220dfd2" providerId="ADAL" clId="{67618ECA-F9D8-40AA-8F53-533F8D496CE8}" dt="2022-11-18T15:07:42.215" v="3" actId="13926"/>
        <pc:sldMkLst>
          <pc:docMk/>
          <pc:sldMk cId="2626584803" sldId="491"/>
        </pc:sldMkLst>
        <pc:graphicFrameChg chg="modGraphic">
          <ac:chgData name="Gillian Holder" userId="829d6e31-3ec7-49e0-a5c3-e7f42220dfd2" providerId="ADAL" clId="{67618ECA-F9D8-40AA-8F53-533F8D496CE8}" dt="2022-11-18T15:07:42.215" v="3" actId="13926"/>
          <ac:graphicFrameMkLst>
            <pc:docMk/>
            <pc:sldMk cId="2626584803" sldId="491"/>
            <ac:graphicFrameMk id="2" creationId="{4E56888E-3048-4B03-ABB3-6205C656645A}"/>
          </ac:graphicFrameMkLst>
        </pc:graphicFrameChg>
      </pc:sldChg>
      <pc:sldChg chg="modSp mod">
        <pc:chgData name="Gillian Holder" userId="829d6e31-3ec7-49e0-a5c3-e7f42220dfd2" providerId="ADAL" clId="{67618ECA-F9D8-40AA-8F53-533F8D496CE8}" dt="2022-11-18T15:06:57.969" v="2" actId="6549"/>
        <pc:sldMkLst>
          <pc:docMk/>
          <pc:sldMk cId="2288568116" sldId="494"/>
        </pc:sldMkLst>
        <pc:graphicFrameChg chg="modGraphic">
          <ac:chgData name="Gillian Holder" userId="829d6e31-3ec7-49e0-a5c3-e7f42220dfd2" providerId="ADAL" clId="{67618ECA-F9D8-40AA-8F53-533F8D496CE8}" dt="2022-11-18T15:06:57.969" v="2" actId="6549"/>
          <ac:graphicFrameMkLst>
            <pc:docMk/>
            <pc:sldMk cId="2288568116" sldId="494"/>
            <ac:graphicFrameMk id="5" creationId="{4E56888E-3048-4B03-ABB3-6205C656645A}"/>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136"/>
          </a:xfrm>
          <a:prstGeom prst="rect">
            <a:avLst/>
          </a:prstGeom>
        </p:spPr>
        <p:txBody>
          <a:bodyPr vert="horz" lIns="95559" tIns="47780" rIns="95559" bIns="47780" rtlCol="0"/>
          <a:lstStyle>
            <a:lvl1pPr algn="l">
              <a:defRPr sz="1300"/>
            </a:lvl1pPr>
          </a:lstStyle>
          <a:p>
            <a:endParaRPr lang="en-GB" dirty="0"/>
          </a:p>
        </p:txBody>
      </p:sp>
      <p:sp>
        <p:nvSpPr>
          <p:cNvPr id="3" name="Date Placeholder 2"/>
          <p:cNvSpPr>
            <a:spLocks noGrp="1"/>
          </p:cNvSpPr>
          <p:nvPr>
            <p:ph type="dt" idx="1"/>
          </p:nvPr>
        </p:nvSpPr>
        <p:spPr>
          <a:xfrm>
            <a:off x="3850444" y="0"/>
            <a:ext cx="2945659" cy="498136"/>
          </a:xfrm>
          <a:prstGeom prst="rect">
            <a:avLst/>
          </a:prstGeom>
        </p:spPr>
        <p:txBody>
          <a:bodyPr vert="horz" lIns="95559" tIns="47780" rIns="95559" bIns="47780" rtlCol="0"/>
          <a:lstStyle>
            <a:lvl1pPr algn="r">
              <a:defRPr sz="1300"/>
            </a:lvl1pPr>
          </a:lstStyle>
          <a:p>
            <a:fld id="{6131CBA5-8081-499B-BF78-16769211B635}" type="datetimeFigureOut">
              <a:rPr lang="en-GB" smtClean="0"/>
              <a:t>18/11/2022</a:t>
            </a:fld>
            <a:endParaRPr lang="en-GB" dirty="0"/>
          </a:p>
        </p:txBody>
      </p:sp>
      <p:sp>
        <p:nvSpPr>
          <p:cNvPr id="4" name="Slide Image Placeholder 3"/>
          <p:cNvSpPr>
            <a:spLocks noGrp="1" noRot="1" noChangeAspect="1"/>
          </p:cNvSpPr>
          <p:nvPr>
            <p:ph type="sldImg" idx="2"/>
          </p:nvPr>
        </p:nvSpPr>
        <p:spPr>
          <a:xfrm>
            <a:off x="979488" y="1239838"/>
            <a:ext cx="4838700" cy="3351212"/>
          </a:xfrm>
          <a:prstGeom prst="rect">
            <a:avLst/>
          </a:prstGeom>
          <a:noFill/>
          <a:ln w="12700">
            <a:solidFill>
              <a:prstClr val="black"/>
            </a:solidFill>
          </a:ln>
        </p:spPr>
        <p:txBody>
          <a:bodyPr vert="horz" lIns="95559" tIns="47780" rIns="95559" bIns="47780" rtlCol="0" anchor="ctr"/>
          <a:lstStyle/>
          <a:p>
            <a:endParaRPr lang="en-GB" dirty="0"/>
          </a:p>
        </p:txBody>
      </p:sp>
      <p:sp>
        <p:nvSpPr>
          <p:cNvPr id="5" name="Notes Placeholder 4"/>
          <p:cNvSpPr>
            <a:spLocks noGrp="1"/>
          </p:cNvSpPr>
          <p:nvPr>
            <p:ph type="body" sz="quarter" idx="3"/>
          </p:nvPr>
        </p:nvSpPr>
        <p:spPr>
          <a:xfrm>
            <a:off x="679768" y="4777959"/>
            <a:ext cx="5438140" cy="3909239"/>
          </a:xfrm>
          <a:prstGeom prst="rect">
            <a:avLst/>
          </a:prstGeom>
        </p:spPr>
        <p:txBody>
          <a:bodyPr vert="horz" lIns="95559" tIns="47780" rIns="95559" bIns="4778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3"/>
            <a:ext cx="2945659" cy="498135"/>
          </a:xfrm>
          <a:prstGeom prst="rect">
            <a:avLst/>
          </a:prstGeom>
        </p:spPr>
        <p:txBody>
          <a:bodyPr vert="horz" lIns="95559" tIns="47780" rIns="95559" bIns="47780"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50444" y="9430093"/>
            <a:ext cx="2945659" cy="498135"/>
          </a:xfrm>
          <a:prstGeom prst="rect">
            <a:avLst/>
          </a:prstGeom>
        </p:spPr>
        <p:txBody>
          <a:bodyPr vert="horz" lIns="95559" tIns="47780" rIns="95559" bIns="47780" rtlCol="0" anchor="b"/>
          <a:lstStyle>
            <a:lvl1pPr algn="r">
              <a:defRPr sz="1300"/>
            </a:lvl1pPr>
          </a:lstStyle>
          <a:p>
            <a:fld id="{D994DD69-1FC7-4703-B445-1A3CB37B8C62}" type="slidenum">
              <a:rPr lang="en-GB" smtClean="0"/>
              <a:t>‹#›</a:t>
            </a:fld>
            <a:endParaRPr lang="en-GB" dirty="0"/>
          </a:p>
        </p:txBody>
      </p:sp>
    </p:spTree>
    <p:extLst>
      <p:ext uri="{BB962C8B-B14F-4D97-AF65-F5344CB8AC3E}">
        <p14:creationId xmlns:p14="http://schemas.microsoft.com/office/powerpoint/2010/main" val="365168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74624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54344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6378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13261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17715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0248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572206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59583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7496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04360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187726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ABE01-140D-4B71-AA19-CC746668BC6E}" type="datetimeFigureOut">
              <a:rPr lang="en-GB" smtClean="0">
                <a:solidFill>
                  <a:prstClr val="black">
                    <a:tint val="75000"/>
                  </a:prstClr>
                </a:solidFill>
              </a:rPr>
              <a:pPr/>
              <a:t>18/11/2022</a:t>
            </a:fld>
            <a:endParaRPr lang="en-GB" dirty="0">
              <a:solidFill>
                <a:prstClr val="black">
                  <a:tint val="75000"/>
                </a:prstClr>
              </a:solidFill>
            </a:endParaRP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754179-0845-4A43-8254-125563FFD2DB}"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0872200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1AF3F9-78D6-48C5-8127-16EA56DB94EB}"/>
              </a:ext>
            </a:extLst>
          </p:cNvPr>
          <p:cNvSpPr txBox="1"/>
          <p:nvPr/>
        </p:nvSpPr>
        <p:spPr>
          <a:xfrm>
            <a:off x="9549874" y="1388"/>
            <a:ext cx="353943" cy="6856612"/>
          </a:xfrm>
          <a:prstGeom prst="rect">
            <a:avLst/>
          </a:prstGeom>
          <a:solidFill>
            <a:srgbClr val="CC99FF"/>
          </a:solidFill>
        </p:spPr>
        <p:txBody>
          <a:bodyPr vert="vert" wrap="square" tIns="216000" rtlCol="0" anchor="ctr">
            <a:spAutoFit/>
          </a:bodyPr>
          <a:lstStyle/>
          <a:p>
            <a:r>
              <a:rPr lang="en-GB" sz="1100" b="1" dirty="0">
                <a:solidFill>
                  <a:prstClr val="white"/>
                </a:solidFill>
              </a:rPr>
              <a:t>ANNUAL GOVERNANCE STATEMENT      |      STATEMENT OF ACCOUNTS – 2021-22</a:t>
            </a:r>
            <a:endParaRPr lang="en-GB" sz="1100" dirty="0">
              <a:solidFill>
                <a:prstClr val="white"/>
              </a:solidFill>
            </a:endParaRPr>
          </a:p>
        </p:txBody>
      </p:sp>
      <p:graphicFrame>
        <p:nvGraphicFramePr>
          <p:cNvPr id="5" name="Table 4">
            <a:extLst>
              <a:ext uri="{FF2B5EF4-FFF2-40B4-BE49-F238E27FC236}">
                <a16:creationId xmlns:a16="http://schemas.microsoft.com/office/drawing/2014/main" id="{4E56888E-3048-4B03-ABB3-6205C656645A}"/>
              </a:ext>
            </a:extLst>
          </p:cNvPr>
          <p:cNvGraphicFramePr>
            <a:graphicFrameLocks noGrp="1"/>
          </p:cNvGraphicFramePr>
          <p:nvPr>
            <p:extLst>
              <p:ext uri="{D42A27DB-BD31-4B8C-83A1-F6EECF244321}">
                <p14:modId xmlns:p14="http://schemas.microsoft.com/office/powerpoint/2010/main" val="1674715095"/>
              </p:ext>
            </p:extLst>
          </p:nvPr>
        </p:nvGraphicFramePr>
        <p:xfrm>
          <a:off x="302855" y="251124"/>
          <a:ext cx="9004774" cy="274320"/>
        </p:xfrm>
        <a:graphic>
          <a:graphicData uri="http://schemas.openxmlformats.org/drawingml/2006/table">
            <a:tbl>
              <a:tblPr firstRow="1" bandRow="1">
                <a:tableStyleId>{2D5ABB26-0587-4C30-8999-92F81FD0307C}</a:tableStyleId>
              </a:tblPr>
              <a:tblGrid>
                <a:gridCol w="9004774">
                  <a:extLst>
                    <a:ext uri="{9D8B030D-6E8A-4147-A177-3AD203B41FA5}">
                      <a16:colId xmlns:a16="http://schemas.microsoft.com/office/drawing/2014/main" val="2868856792"/>
                    </a:ext>
                  </a:extLst>
                </a:gridCol>
              </a:tblGrid>
              <a:tr h="263250">
                <a:tc>
                  <a:txBody>
                    <a:bodyPr/>
                    <a:lstStyle/>
                    <a:p>
                      <a:pPr algn="just">
                        <a:spcAft>
                          <a:spcPts val="600"/>
                        </a:spcAft>
                      </a:pPr>
                      <a:r>
                        <a:rPr lang="en-GB" sz="1200" b="1" dirty="0">
                          <a:solidFill>
                            <a:schemeClr val="tx1"/>
                          </a:solidFill>
                          <a:latin typeface="Arial" panose="020B0604020202020204" pitchFamily="34" charset="0"/>
                          <a:cs typeface="Arial" panose="020B0604020202020204" pitchFamily="34" charset="0"/>
                        </a:rPr>
                        <a:t>ANNUAL GOVERNANCE STATEMENT 2021-22 - DRAFT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1758988786"/>
                  </a:ext>
                </a:extLst>
              </a:tr>
            </a:tbl>
          </a:graphicData>
        </a:graphic>
      </p:graphicFrame>
      <p:graphicFrame>
        <p:nvGraphicFramePr>
          <p:cNvPr id="3" name="Table 2">
            <a:extLst>
              <a:ext uri="{FF2B5EF4-FFF2-40B4-BE49-F238E27FC236}">
                <a16:creationId xmlns:a16="http://schemas.microsoft.com/office/drawing/2014/main" id="{E21AAA7A-16A6-4CC7-905E-A53D1536EA14}"/>
              </a:ext>
            </a:extLst>
          </p:cNvPr>
          <p:cNvGraphicFramePr>
            <a:graphicFrameLocks noGrp="1"/>
          </p:cNvGraphicFramePr>
          <p:nvPr>
            <p:extLst>
              <p:ext uri="{D42A27DB-BD31-4B8C-83A1-F6EECF244321}">
                <p14:modId xmlns:p14="http://schemas.microsoft.com/office/powerpoint/2010/main" val="3597236919"/>
              </p:ext>
            </p:extLst>
          </p:nvPr>
        </p:nvGraphicFramePr>
        <p:xfrm>
          <a:off x="339460" y="659914"/>
          <a:ext cx="8931564" cy="6332557"/>
        </p:xfrm>
        <a:graphic>
          <a:graphicData uri="http://schemas.openxmlformats.org/drawingml/2006/table">
            <a:tbl>
              <a:tblPr firstRow="1" bandRow="1">
                <a:tableStyleId>{5C22544A-7EE6-4342-B048-85BDC9FD1C3A}</a:tableStyleId>
              </a:tblPr>
              <a:tblGrid>
                <a:gridCol w="2977188">
                  <a:extLst>
                    <a:ext uri="{9D8B030D-6E8A-4147-A177-3AD203B41FA5}">
                      <a16:colId xmlns:a16="http://schemas.microsoft.com/office/drawing/2014/main" val="3871607480"/>
                    </a:ext>
                  </a:extLst>
                </a:gridCol>
                <a:gridCol w="2977188">
                  <a:extLst>
                    <a:ext uri="{9D8B030D-6E8A-4147-A177-3AD203B41FA5}">
                      <a16:colId xmlns:a16="http://schemas.microsoft.com/office/drawing/2014/main" val="3742919466"/>
                    </a:ext>
                  </a:extLst>
                </a:gridCol>
                <a:gridCol w="2977188">
                  <a:extLst>
                    <a:ext uri="{9D8B030D-6E8A-4147-A177-3AD203B41FA5}">
                      <a16:colId xmlns:a16="http://schemas.microsoft.com/office/drawing/2014/main" val="1812054087"/>
                    </a:ext>
                  </a:extLst>
                </a:gridCol>
              </a:tblGrid>
              <a:tr h="398306">
                <a:tc rowSpan="5">
                  <a:txBody>
                    <a:bodyPr/>
                    <a:lstStyle/>
                    <a:p>
                      <a:pPr algn="just">
                        <a:lnSpc>
                          <a:spcPct val="100000"/>
                        </a:lnSpc>
                        <a:spcAft>
                          <a:spcPts val="600"/>
                        </a:spcAft>
                      </a:pPr>
                      <a:r>
                        <a:rPr lang="en-GB" sz="1050" b="1" kern="1200" dirty="0">
                          <a:solidFill>
                            <a:schemeClr val="tx1"/>
                          </a:solidFill>
                          <a:effectLst/>
                          <a:latin typeface="Arial" panose="020B0604020202020204" pitchFamily="34" charset="0"/>
                          <a:ea typeface="+mn-ea"/>
                          <a:cs typeface="Arial" panose="020B0604020202020204" pitchFamily="34" charset="0"/>
                        </a:rPr>
                        <a:t>INTRODUCTION</a:t>
                      </a:r>
                    </a:p>
                    <a:p>
                      <a:pPr algn="just">
                        <a:lnSpc>
                          <a:spcPct val="100000"/>
                        </a:lnSpc>
                        <a:spcAft>
                          <a:spcPts val="600"/>
                        </a:spcAft>
                      </a:pPr>
                      <a:r>
                        <a:rPr lang="en-GB" sz="1050" b="0" kern="1200" dirty="0">
                          <a:solidFill>
                            <a:schemeClr val="tx1"/>
                          </a:solidFill>
                          <a:effectLst/>
                          <a:latin typeface="Arial" panose="020B0604020202020204" pitchFamily="34" charset="0"/>
                          <a:ea typeface="+mn-ea"/>
                          <a:cs typeface="Arial" panose="020B0604020202020204" pitchFamily="34" charset="0"/>
                        </a:rPr>
                        <a:t>Police and Crime Commissioners are designated as Local Authorities for accounting purposes. As such they are required to annually review the Governance procedures in place for the Office of the Police and Crime Commissioner and the Group.</a:t>
                      </a:r>
                    </a:p>
                    <a:p>
                      <a:pPr algn="just">
                        <a:lnSpc>
                          <a:spcPct val="100000"/>
                        </a:lnSpc>
                        <a:spcAft>
                          <a:spcPts val="600"/>
                        </a:spcAft>
                      </a:pPr>
                      <a:r>
                        <a:rPr lang="en-GB" sz="1050" b="0" kern="1200" dirty="0">
                          <a:solidFill>
                            <a:schemeClr val="tx1"/>
                          </a:solidFill>
                          <a:effectLst/>
                          <a:latin typeface="Arial" panose="020B0604020202020204" pitchFamily="34" charset="0"/>
                          <a:ea typeface="+mn-ea"/>
                          <a:cs typeface="Arial" panose="020B0604020202020204" pitchFamily="34" charset="0"/>
                        </a:rPr>
                        <a:t>The preparation and production of the Annual Governance Statement is in accordance with the CIPFA/SoLACE Delivering Good Governance in Local Government Framework  (the Framework). This Framework requires Commissioners to be responsible for ensuring that:</a:t>
                      </a:r>
                      <a:endParaRPr lang="en-GB" sz="1050" b="0" dirty="0">
                        <a:solidFill>
                          <a:schemeClr val="tx1"/>
                        </a:solidFill>
                        <a:effectLst/>
                        <a:latin typeface="Arial" panose="020B0604020202020204" pitchFamily="34" charset="0"/>
                        <a:cs typeface="Arial" panose="020B0604020202020204" pitchFamily="34" charset="0"/>
                      </a:endParaRPr>
                    </a:p>
                    <a:p>
                      <a:pPr marL="171450" lvl="0" indent="-171450" algn="just">
                        <a:lnSpc>
                          <a:spcPct val="100000"/>
                        </a:lnSpc>
                        <a:spcAft>
                          <a:spcPts val="600"/>
                        </a:spcAft>
                        <a:buFont typeface="Arial" panose="020B0604020202020204" pitchFamily="34" charset="0"/>
                        <a:buChar char="•"/>
                      </a:pPr>
                      <a:r>
                        <a:rPr lang="en-GB" sz="1050" b="0" kern="1200" dirty="0">
                          <a:solidFill>
                            <a:schemeClr val="tx1"/>
                          </a:solidFill>
                          <a:effectLst/>
                          <a:latin typeface="Arial" panose="020B0604020202020204" pitchFamily="34" charset="0"/>
                          <a:ea typeface="+mn-ea"/>
                          <a:cs typeface="Arial" panose="020B0604020202020204" pitchFamily="34" charset="0"/>
                        </a:rPr>
                        <a:t>Their business is conducted in accordance with all relevant laws and regulations</a:t>
                      </a:r>
                    </a:p>
                    <a:p>
                      <a:pPr marL="171450" lvl="0" indent="-171450" algn="just">
                        <a:lnSpc>
                          <a:spcPct val="100000"/>
                        </a:lnSpc>
                        <a:spcAft>
                          <a:spcPts val="600"/>
                        </a:spcAft>
                        <a:buFont typeface="Arial" panose="020B0604020202020204" pitchFamily="34" charset="0"/>
                        <a:buChar char="•"/>
                      </a:pPr>
                      <a:r>
                        <a:rPr lang="en-GB" sz="1050" b="0" kern="1200" dirty="0">
                          <a:solidFill>
                            <a:schemeClr val="tx1"/>
                          </a:solidFill>
                          <a:effectLst/>
                          <a:latin typeface="Arial" panose="020B0604020202020204" pitchFamily="34" charset="0"/>
                          <a:ea typeface="+mn-ea"/>
                          <a:cs typeface="Arial" panose="020B0604020202020204" pitchFamily="34" charset="0"/>
                        </a:rPr>
                        <a:t>Public money is safeguarded and properly accounted for</a:t>
                      </a:r>
                    </a:p>
                    <a:p>
                      <a:pPr marL="171450" lvl="0" indent="-171450" algn="just">
                        <a:lnSpc>
                          <a:spcPct val="100000"/>
                        </a:lnSpc>
                        <a:spcAft>
                          <a:spcPts val="600"/>
                        </a:spcAft>
                        <a:buFont typeface="Arial" panose="020B0604020202020204" pitchFamily="34" charset="0"/>
                        <a:buChar char="•"/>
                      </a:pPr>
                      <a:r>
                        <a:rPr lang="en-GB" sz="1050" b="0" kern="1200" dirty="0">
                          <a:solidFill>
                            <a:schemeClr val="tx1"/>
                          </a:solidFill>
                          <a:effectLst/>
                          <a:latin typeface="Arial" panose="020B0604020202020204" pitchFamily="34" charset="0"/>
                          <a:ea typeface="+mn-ea"/>
                          <a:cs typeface="Arial" panose="020B0604020202020204" pitchFamily="34" charset="0"/>
                        </a:rPr>
                        <a:t>Resources have been used economically, efficiently and effectively to achieve agreed priorities within the Police &amp; Crime Plan</a:t>
                      </a:r>
                    </a:p>
                    <a:p>
                      <a:pPr algn="just">
                        <a:lnSpc>
                          <a:spcPct val="100000"/>
                        </a:lnSpc>
                        <a:spcAft>
                          <a:spcPts val="600"/>
                        </a:spcAft>
                      </a:pPr>
                      <a:r>
                        <a:rPr lang="en-GB" sz="1050" b="0" kern="1200" dirty="0">
                          <a:solidFill>
                            <a:schemeClr val="tx1"/>
                          </a:solidFill>
                          <a:effectLst/>
                          <a:latin typeface="Arial" panose="020B0604020202020204" pitchFamily="34" charset="0"/>
                          <a:ea typeface="+mn-ea"/>
                          <a:cs typeface="Arial" panose="020B0604020202020204" pitchFamily="34" charset="0"/>
                        </a:rPr>
                        <a:t>The Framework also expects that the Commissioners will put in place proper arrangements for the governance of their affairs, which facilitate the effective exercise of functions and ensure that the responsibilities set out above are being met.</a:t>
                      </a:r>
                    </a:p>
                    <a:p>
                      <a:pPr algn="just">
                        <a:lnSpc>
                          <a:spcPct val="100000"/>
                        </a:lnSpc>
                        <a:spcAft>
                          <a:spcPts val="600"/>
                        </a:spcAft>
                      </a:pPr>
                      <a:r>
                        <a:rPr lang="en-GB" sz="1050" b="0" kern="1200" dirty="0">
                          <a:solidFill>
                            <a:schemeClr val="tx1"/>
                          </a:solidFill>
                          <a:effectLst/>
                          <a:latin typeface="Arial" panose="020B0604020202020204" pitchFamily="34" charset="0"/>
                          <a:ea typeface="+mn-ea"/>
                          <a:cs typeface="Arial" panose="020B0604020202020204" pitchFamily="34" charset="0"/>
                        </a:rPr>
                        <a:t>The Commissioner is compliant with the CIPFA Statement on the Role of the Chief Financial Officer of the Police &amp; Crime Commissioner.</a:t>
                      </a:r>
                      <a:endParaRPr lang="en-GB" sz="1050" b="0" dirty="0">
                        <a:solidFill>
                          <a:schemeClr val="tx1"/>
                        </a:solidFill>
                        <a:latin typeface="Arial" panose="020B0604020202020204" pitchFamily="34" charset="0"/>
                        <a:cs typeface="Arial" panose="020B0604020202020204" pitchFamily="34" charset="0"/>
                      </a:endParaRPr>
                    </a:p>
                  </a:txBody>
                  <a:tcPr marT="72000" marB="72000">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lang="en-GB" sz="1200" dirty="0">
                          <a:solidFill>
                            <a:schemeClr val="tx1"/>
                          </a:solidFill>
                          <a:latin typeface="Arial" panose="020B0604020202020204" pitchFamily="34" charset="0"/>
                          <a:cs typeface="Arial" panose="020B0604020202020204" pitchFamily="34" charset="0"/>
                        </a:rPr>
                        <a:t>KEY ELEMENTS OF THE COMMISSIONER’S GOVERNANCE FRAMEWORK</a:t>
                      </a:r>
                    </a:p>
                  </a:txBody>
                  <a:tcPr anchor="ct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pPr algn="ctr"/>
                      <a:endParaRPr lang="en-GB" sz="1200" dirty="0">
                        <a:solidFill>
                          <a:schemeClr val="tx1"/>
                        </a:solidFill>
                        <a:latin typeface="Arial" panose="020B0604020202020204" pitchFamily="34" charset="0"/>
                        <a:cs typeface="Arial" panose="020B0604020202020204" pitchFamily="34" charset="0"/>
                      </a:endParaRPr>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832324"/>
                  </a:ext>
                </a:extLst>
              </a:tr>
              <a:tr h="1220235">
                <a:tc vMerge="1">
                  <a:txBody>
                    <a:bodyPr/>
                    <a:lstStyle/>
                    <a:p>
                      <a:endParaRPr lang="en-GB" dirty="0"/>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600"/>
                        </a:spcAft>
                      </a:pPr>
                      <a:r>
                        <a:rPr lang="en-GB" sz="1050" b="1" kern="1200" dirty="0">
                          <a:solidFill>
                            <a:schemeClr val="dk1"/>
                          </a:solidFill>
                          <a:effectLst/>
                          <a:latin typeface="Arial" panose="020B0604020202020204" pitchFamily="34" charset="0"/>
                          <a:ea typeface="+mn-ea"/>
                          <a:cs typeface="Arial" panose="020B0604020202020204" pitchFamily="34" charset="0"/>
                        </a:rPr>
                        <a:t>Police &amp; Crime Plan</a:t>
                      </a:r>
                      <a:endParaRPr lang="en-GB" sz="1050" kern="1200" dirty="0">
                        <a:solidFill>
                          <a:schemeClr val="dk1"/>
                        </a:solidFill>
                        <a:effectLst/>
                        <a:latin typeface="Arial" panose="020B0604020202020204" pitchFamily="34" charset="0"/>
                        <a:ea typeface="+mn-ea"/>
                        <a:cs typeface="Arial" panose="020B0604020202020204" pitchFamily="34" charset="0"/>
                      </a:endParaRPr>
                    </a:p>
                    <a:p>
                      <a:pPr marL="171450" lvl="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Sets the priorities for policing </a:t>
                      </a:r>
                    </a:p>
                    <a:p>
                      <a:pPr marL="171450" lvl="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Sets the priorities for supporting victims</a:t>
                      </a:r>
                    </a:p>
                    <a:p>
                      <a:pPr marL="17145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Sets the direction for the use of resources and commissioning</a:t>
                      </a:r>
                      <a:endParaRPr lang="en-GB" sz="1050" dirty="0">
                        <a:latin typeface="Arial" panose="020B0604020202020204" pitchFamily="34" charset="0"/>
                        <a:cs typeface="Arial" panose="020B0604020202020204" pitchFamily="34" charset="0"/>
                      </a:endParaRPr>
                    </a:p>
                  </a:txBody>
                  <a:tcPr marT="72000" marB="72000">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just">
                        <a:spcAft>
                          <a:spcPts val="600"/>
                        </a:spcAft>
                      </a:pPr>
                      <a:r>
                        <a:rPr lang="en-GB" sz="1050" b="1" kern="1200" dirty="0">
                          <a:solidFill>
                            <a:schemeClr val="dk1"/>
                          </a:solidFill>
                          <a:effectLst/>
                          <a:latin typeface="Arial" panose="020B0604020202020204" pitchFamily="34" charset="0"/>
                          <a:ea typeface="+mn-ea"/>
                          <a:cs typeface="Arial" panose="020B0604020202020204" pitchFamily="34" charset="0"/>
                        </a:rPr>
                        <a:t>Decision making</a:t>
                      </a:r>
                      <a:endParaRPr lang="en-GB" sz="1050" kern="1200" dirty="0">
                        <a:solidFill>
                          <a:schemeClr val="dk1"/>
                        </a:solidFill>
                        <a:effectLst/>
                        <a:latin typeface="Arial" panose="020B0604020202020204" pitchFamily="34" charset="0"/>
                        <a:ea typeface="+mn-ea"/>
                        <a:cs typeface="Arial" panose="020B0604020202020204" pitchFamily="34" charset="0"/>
                      </a:endParaRPr>
                    </a:p>
                    <a:p>
                      <a:pPr marL="171450" lvl="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Public meetings recorded</a:t>
                      </a:r>
                    </a:p>
                    <a:p>
                      <a:pPr marL="171450" lvl="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Decision records published on the Commissioner’s website</a:t>
                      </a:r>
                    </a:p>
                    <a:p>
                      <a:pPr marL="17145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Risk management reported to JASP regularly</a:t>
                      </a:r>
                      <a:endParaRPr lang="en-GB" sz="1050" dirty="0">
                        <a:latin typeface="Arial" panose="020B0604020202020204" pitchFamily="34" charset="0"/>
                        <a:cs typeface="Arial" panose="020B0604020202020204" pitchFamily="34" charset="0"/>
                      </a:endParaRPr>
                    </a:p>
                  </a:txBody>
                  <a:tcPr marT="72000" marB="72000">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1085813"/>
                  </a:ext>
                </a:extLst>
              </a:tr>
              <a:tr h="211701">
                <a:tc vMerge="1">
                  <a:txBody>
                    <a:bodyPr/>
                    <a:lstStyle/>
                    <a:p>
                      <a:pPr algn="just">
                        <a:lnSpc>
                          <a:spcPct val="100000"/>
                        </a:lnSpc>
                        <a:spcAft>
                          <a:spcPts val="600"/>
                        </a:spcAft>
                      </a:pPr>
                      <a:endParaRPr lang="en-GB" sz="1050" b="0" dirty="0">
                        <a:solidFill>
                          <a:schemeClr val="tx1"/>
                        </a:solidFill>
                        <a:latin typeface="Arial" panose="020B0604020202020204" pitchFamily="34" charset="0"/>
                        <a:cs typeface="Arial" panose="020B0604020202020204" pitchFamily="34" charset="0"/>
                      </a:endParaRPr>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just">
                        <a:spcAft>
                          <a:spcPts val="600"/>
                        </a:spcAft>
                      </a:pPr>
                      <a:r>
                        <a:rPr lang="en-GB" sz="1050" b="1" kern="1200" dirty="0">
                          <a:solidFill>
                            <a:schemeClr val="dk1"/>
                          </a:solidFill>
                          <a:effectLst/>
                          <a:latin typeface="Arial" panose="020B0604020202020204" pitchFamily="34" charset="0"/>
                          <a:ea typeface="+mn-ea"/>
                          <a:cs typeface="Arial" panose="020B0604020202020204" pitchFamily="34" charset="0"/>
                        </a:rPr>
                        <a:t>Scrutiny &amp; Review</a:t>
                      </a:r>
                      <a:endParaRPr lang="en-GB" sz="1050" kern="1200" dirty="0">
                        <a:solidFill>
                          <a:schemeClr val="dk1"/>
                        </a:solidFill>
                        <a:effectLst/>
                        <a:latin typeface="Arial" panose="020B0604020202020204" pitchFamily="34" charset="0"/>
                        <a:ea typeface="+mn-ea"/>
                        <a:cs typeface="Arial" panose="020B0604020202020204" pitchFamily="34" charset="0"/>
                      </a:endParaRPr>
                    </a:p>
                    <a:p>
                      <a:pPr marL="171450" lvl="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Public meetings – Strategic Resources and Performance to hold the Chief Constable to account (Changed to monthly Accountability Board May 2022)</a:t>
                      </a:r>
                    </a:p>
                    <a:p>
                      <a:pPr marL="171450" lvl="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Joint Audit &amp; Scrutiny Panel (JASP) – to challenge and review the governance and actions of the OPCC and Force</a:t>
                      </a:r>
                    </a:p>
                    <a:p>
                      <a:pPr marL="17145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Public Consultation, Stakeholder events and surveys – to seek public opinion on priorities, police activity and the budget</a:t>
                      </a:r>
                      <a:endParaRPr lang="en-GB" sz="1050" dirty="0">
                        <a:latin typeface="Arial" panose="020B0604020202020204" pitchFamily="34" charset="0"/>
                        <a:cs typeface="Arial" panose="020B0604020202020204" pitchFamily="34" charset="0"/>
                      </a:endParaRPr>
                    </a:p>
                  </a:txBody>
                  <a:tcPr marT="72000" marB="72000">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dirty="0"/>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8960360"/>
                  </a:ext>
                </a:extLst>
              </a:tr>
              <a:tr h="1942611">
                <a:tc vMerge="1">
                  <a:txBody>
                    <a:bodyPr/>
                    <a:lstStyle/>
                    <a:p>
                      <a:endParaRPr lang="en-GB"/>
                    </a:p>
                  </a:txBody>
                  <a:tcPr/>
                </a:tc>
                <a:tc vMerge="1">
                  <a:txBody>
                    <a:bodyPr/>
                    <a:lstStyle/>
                    <a:p>
                      <a:endParaRPr lang="en-GB"/>
                    </a:p>
                  </a:txBody>
                  <a:tcPr/>
                </a:tc>
                <a:tc>
                  <a:txBody>
                    <a:bodyPr/>
                    <a:lstStyle/>
                    <a:p>
                      <a:pPr algn="just">
                        <a:spcAft>
                          <a:spcPts val="600"/>
                        </a:spcAft>
                      </a:pPr>
                      <a:r>
                        <a:rPr lang="en-GB" sz="1050" b="1" kern="1200" dirty="0">
                          <a:solidFill>
                            <a:schemeClr val="dk1"/>
                          </a:solidFill>
                          <a:effectLst/>
                          <a:latin typeface="Arial" panose="020B0604020202020204" pitchFamily="34" charset="0"/>
                          <a:ea typeface="+mn-ea"/>
                          <a:cs typeface="Arial" panose="020B0604020202020204" pitchFamily="34" charset="0"/>
                        </a:rPr>
                        <a:t>Effective Management Team</a:t>
                      </a:r>
                      <a:endParaRPr lang="en-GB" sz="1050" kern="1200" dirty="0">
                        <a:solidFill>
                          <a:schemeClr val="dk1"/>
                        </a:solidFill>
                        <a:effectLst/>
                        <a:latin typeface="Arial" panose="020B0604020202020204" pitchFamily="34" charset="0"/>
                        <a:ea typeface="+mn-ea"/>
                        <a:cs typeface="Arial" panose="020B0604020202020204" pitchFamily="34" charset="0"/>
                      </a:endParaRPr>
                    </a:p>
                    <a:p>
                      <a:pPr marL="171450" lvl="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Chief Executive is the Monitoring Officer responsible for governance</a:t>
                      </a:r>
                    </a:p>
                    <a:p>
                      <a:pPr marL="17145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Chief Finance Officer is the Section 151 Officer responsible for safeguarding the financial position of the group</a:t>
                      </a:r>
                    </a:p>
                    <a:p>
                      <a:pPr marL="171450" indent="-171450" algn="just">
                        <a:spcAft>
                          <a:spcPts val="60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The PCC and Chief Financial Officer are part of a Joint Governance Board with Fire for collaboration</a:t>
                      </a:r>
                      <a:endParaRPr lang="en-GB" sz="1050" dirty="0">
                        <a:latin typeface="Arial" panose="020B0604020202020204" pitchFamily="34" charset="0"/>
                        <a:cs typeface="Arial" panose="020B0604020202020204" pitchFamily="34" charset="0"/>
                      </a:endParaRPr>
                    </a:p>
                  </a:txBody>
                  <a:tcPr marT="72000" marB="72000">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9853525"/>
                  </a:ext>
                </a:extLst>
              </a:tr>
              <a:tr h="2559704">
                <a:tc vMerge="1">
                  <a:txBody>
                    <a:bodyPr/>
                    <a:lstStyle/>
                    <a:p>
                      <a:pPr algn="just">
                        <a:lnSpc>
                          <a:spcPct val="100000"/>
                        </a:lnSpc>
                        <a:spcAft>
                          <a:spcPts val="600"/>
                        </a:spcAft>
                      </a:pPr>
                      <a:endParaRPr lang="en-GB" sz="1050" b="0" dirty="0">
                        <a:solidFill>
                          <a:schemeClr val="tx1"/>
                        </a:solidFill>
                        <a:latin typeface="Arial" panose="020B0604020202020204" pitchFamily="34" charset="0"/>
                        <a:cs typeface="Arial" panose="020B0604020202020204" pitchFamily="34" charset="0"/>
                      </a:endParaRPr>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just">
                        <a:spcAft>
                          <a:spcPts val="600"/>
                        </a:spcAft>
                        <a:buFont typeface="Arial" panose="020B0604020202020204" pitchFamily="34" charset="0"/>
                        <a:buNone/>
                      </a:pPr>
                      <a:r>
                        <a:rPr lang="en-GB" sz="1050" b="1" kern="1200" dirty="0">
                          <a:solidFill>
                            <a:schemeClr val="dk1"/>
                          </a:solidFill>
                          <a:effectLst/>
                          <a:latin typeface="Arial" panose="020B0604020202020204" pitchFamily="34" charset="0"/>
                          <a:ea typeface="+mn-ea"/>
                          <a:cs typeface="Arial" panose="020B0604020202020204" pitchFamily="34" charset="0"/>
                        </a:rPr>
                        <a:t>Police &amp; Crime Panel</a:t>
                      </a:r>
                      <a:endParaRPr lang="en-GB" sz="1050" kern="1200" dirty="0">
                        <a:solidFill>
                          <a:schemeClr val="dk1"/>
                        </a:solidFill>
                        <a:effectLst/>
                        <a:latin typeface="Arial" panose="020B0604020202020204" pitchFamily="34" charset="0"/>
                        <a:ea typeface="+mn-ea"/>
                        <a:cs typeface="Arial" panose="020B0604020202020204" pitchFamily="34" charset="0"/>
                      </a:endParaRPr>
                    </a:p>
                    <a:p>
                      <a:pPr marL="171450" lvl="0" indent="-171450" algn="just">
                        <a:spcAft>
                          <a:spcPts val="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Formalise the appointment of the Commissioner</a:t>
                      </a:r>
                    </a:p>
                    <a:p>
                      <a:pPr marL="171450" lvl="0" indent="-171450" algn="just">
                        <a:spcAft>
                          <a:spcPts val="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Independent body to review decisions of the Commissioner</a:t>
                      </a:r>
                    </a:p>
                    <a:p>
                      <a:pPr marL="171450" lvl="0" indent="-171450" algn="just">
                        <a:spcAft>
                          <a:spcPts val="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Challenge and support the aims/delivery of the Police &amp; Crime Plan</a:t>
                      </a:r>
                    </a:p>
                    <a:p>
                      <a:pPr marL="171450" lvl="0" indent="-171450" algn="just">
                        <a:spcAft>
                          <a:spcPts val="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Review and vote on the proposed level of precept</a:t>
                      </a:r>
                    </a:p>
                    <a:p>
                      <a:pPr marL="171450" indent="-171450" algn="just">
                        <a:spcAft>
                          <a:spcPts val="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Agree the appointment of the Chief Constable</a:t>
                      </a:r>
                    </a:p>
                    <a:p>
                      <a:pPr marL="171450" indent="-171450" algn="just">
                        <a:spcAft>
                          <a:spcPts val="0"/>
                        </a:spcAft>
                        <a:buFont typeface="Arial" panose="020B0604020202020204" pitchFamily="34" charset="0"/>
                        <a:buChar char="•"/>
                      </a:pPr>
                      <a:r>
                        <a:rPr lang="en-GB" sz="1050" kern="1200" dirty="0">
                          <a:solidFill>
                            <a:schemeClr val="dk1"/>
                          </a:solidFill>
                          <a:effectLst/>
                          <a:latin typeface="Arial" panose="020B0604020202020204" pitchFamily="34" charset="0"/>
                          <a:ea typeface="+mn-ea"/>
                          <a:cs typeface="Arial" panose="020B0604020202020204" pitchFamily="34" charset="0"/>
                        </a:rPr>
                        <a:t>Hold a confirmation hearing for statutory officer appointments.</a:t>
                      </a:r>
                      <a:endParaRPr lang="en-GB" sz="1050" dirty="0">
                        <a:latin typeface="Arial" panose="020B0604020202020204" pitchFamily="34" charset="0"/>
                        <a:cs typeface="Arial" panose="020B0604020202020204" pitchFamily="34" charset="0"/>
                      </a:endParaRPr>
                    </a:p>
                  </a:txBody>
                  <a:tcPr marT="72000" marB="72000">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en-GB" sz="1050" b="1" dirty="0">
                          <a:latin typeface="Arial" panose="020B0604020202020204" pitchFamily="34" charset="0"/>
                          <a:cs typeface="Arial" panose="020B0604020202020204" pitchFamily="34" charset="0"/>
                        </a:rPr>
                        <a:t>Governance during Covid-19</a:t>
                      </a:r>
                      <a:endParaRPr lang="en-GB" sz="1050" dirty="0">
                        <a:latin typeface="Arial" panose="020B0604020202020204" pitchFamily="34" charset="0"/>
                        <a:cs typeface="Arial" panose="020B0604020202020204" pitchFamily="34" charset="0"/>
                      </a:endParaRPr>
                    </a:p>
                    <a:p>
                      <a:pPr algn="just"/>
                      <a:r>
                        <a:rPr lang="en-GB" sz="1050" dirty="0">
                          <a:latin typeface="Arial" panose="020B0604020202020204" pitchFamily="34" charset="0"/>
                          <a:cs typeface="Arial" panose="020B0604020202020204" pitchFamily="34" charset="0"/>
                        </a:rPr>
                        <a:t>During 2021-22 most restrictions were lifted, the office continued to work differently, but still remain effective and legally compliant. Therefore, some of the governance meetings remained online and were supported by the decision record process. Most document transition remained electronic e.g. claim forms, contracts and returns requiring signature, these were verified and use of electronic signatures have become the norm. This continues to ensure timely decision making and business as usual during the year no matter where staff are based. This has also improved the efficiency of the office.</a:t>
                      </a:r>
                      <a:endParaRPr lang="en-GB" dirty="0"/>
                    </a:p>
                  </a:txBody>
                  <a:tcPr marT="72000" marB="72000">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549988"/>
                  </a:ext>
                </a:extLst>
              </a:tr>
            </a:tbl>
          </a:graphicData>
        </a:graphic>
      </p:graphicFrame>
      <p:sp>
        <p:nvSpPr>
          <p:cNvPr id="6" name="Slide Number Placeholder 3">
            <a:extLst>
              <a:ext uri="{FF2B5EF4-FFF2-40B4-BE49-F238E27FC236}">
                <a16:creationId xmlns:a16="http://schemas.microsoft.com/office/drawing/2014/main" id="{CDAE4D1F-7D28-40DC-AC1F-19F8A2429252}"/>
              </a:ext>
            </a:extLst>
          </p:cNvPr>
          <p:cNvSpPr>
            <a:spLocks noGrp="1"/>
          </p:cNvSpPr>
          <p:nvPr>
            <p:ph type="sldNum" sz="quarter" idx="12"/>
          </p:nvPr>
        </p:nvSpPr>
        <p:spPr>
          <a:xfrm rot="16200000">
            <a:off x="9594301" y="6323235"/>
            <a:ext cx="276271" cy="365125"/>
          </a:xfrm>
        </p:spPr>
        <p:txBody>
          <a:bodyPr vert="vert"/>
          <a:lstStyle/>
          <a:p>
            <a:pPr algn="ctr"/>
            <a:fld id="{DD48F1E6-A4CD-4F52-B88F-93AD6411A524}" type="slidenum">
              <a:rPr lang="en-GB" smtClean="0">
                <a:solidFill>
                  <a:prstClr val="white"/>
                </a:solidFill>
              </a:rPr>
              <a:pPr algn="ctr"/>
              <a:t>1</a:t>
            </a:fld>
            <a:endParaRPr lang="en-GB" dirty="0">
              <a:solidFill>
                <a:prstClr val="white"/>
              </a:solidFill>
            </a:endParaRPr>
          </a:p>
        </p:txBody>
      </p:sp>
    </p:spTree>
    <p:extLst>
      <p:ext uri="{BB962C8B-B14F-4D97-AF65-F5344CB8AC3E}">
        <p14:creationId xmlns:p14="http://schemas.microsoft.com/office/powerpoint/2010/main" val="608983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2DDBC9F-D01B-4665-AE20-ECDA3A9FED04}"/>
              </a:ext>
            </a:extLst>
          </p:cNvPr>
          <p:cNvGraphicFramePr>
            <a:graphicFrameLocks noGrp="1"/>
          </p:cNvGraphicFramePr>
          <p:nvPr>
            <p:extLst>
              <p:ext uri="{D42A27DB-BD31-4B8C-83A1-F6EECF244321}">
                <p14:modId xmlns:p14="http://schemas.microsoft.com/office/powerpoint/2010/main" val="2546061672"/>
              </p:ext>
            </p:extLst>
          </p:nvPr>
        </p:nvGraphicFramePr>
        <p:xfrm>
          <a:off x="370032" y="532426"/>
          <a:ext cx="8931564" cy="5880869"/>
        </p:xfrm>
        <a:graphic>
          <a:graphicData uri="http://schemas.openxmlformats.org/drawingml/2006/table">
            <a:tbl>
              <a:tblPr firstRow="1" bandRow="1">
                <a:tableStyleId>{5C22544A-7EE6-4342-B048-85BDC9FD1C3A}</a:tableStyleId>
              </a:tblPr>
              <a:tblGrid>
                <a:gridCol w="2977188">
                  <a:extLst>
                    <a:ext uri="{9D8B030D-6E8A-4147-A177-3AD203B41FA5}">
                      <a16:colId xmlns:a16="http://schemas.microsoft.com/office/drawing/2014/main" val="2041282725"/>
                    </a:ext>
                  </a:extLst>
                </a:gridCol>
                <a:gridCol w="2977188">
                  <a:extLst>
                    <a:ext uri="{9D8B030D-6E8A-4147-A177-3AD203B41FA5}">
                      <a16:colId xmlns:a16="http://schemas.microsoft.com/office/drawing/2014/main" val="514650805"/>
                    </a:ext>
                  </a:extLst>
                </a:gridCol>
                <a:gridCol w="2977188">
                  <a:extLst>
                    <a:ext uri="{9D8B030D-6E8A-4147-A177-3AD203B41FA5}">
                      <a16:colId xmlns:a16="http://schemas.microsoft.com/office/drawing/2014/main" val="4066817797"/>
                    </a:ext>
                  </a:extLst>
                </a:gridCol>
              </a:tblGrid>
              <a:tr h="959170">
                <a:tc>
                  <a:txBody>
                    <a:bodyPr/>
                    <a:lstStyle/>
                    <a:p>
                      <a:r>
                        <a:rPr lang="en-GB" sz="1400" dirty="0">
                          <a:solidFill>
                            <a:schemeClr val="bg1"/>
                          </a:solidFill>
                          <a:latin typeface="Arial" panose="020B0604020202020204" pitchFamily="34" charset="0"/>
                          <a:cs typeface="Arial" panose="020B0604020202020204" pitchFamily="34" charset="0"/>
                        </a:rPr>
                        <a:t>HOW WE COMPLY WITH THE CIPFA SOLACE FRAMEWORK</a:t>
                      </a:r>
                    </a:p>
                    <a:p>
                      <a:endParaRPr lang="en-GB" sz="1400" dirty="0">
                        <a:solidFill>
                          <a:schemeClr val="bg1"/>
                        </a:solidFill>
                        <a:latin typeface="Arial" panose="020B0604020202020204" pitchFamily="34" charset="0"/>
                        <a:cs typeface="Arial" panose="020B0604020202020204" pitchFamily="34" charset="0"/>
                      </a:endParaRPr>
                    </a:p>
                    <a:p>
                      <a:endParaRPr lang="en-GB" sz="1400" dirty="0">
                        <a:solidFill>
                          <a:schemeClr val="bg1"/>
                        </a:solidFill>
                        <a:latin typeface="Arial" panose="020B0604020202020204" pitchFamily="34" charset="0"/>
                        <a:cs typeface="Arial" panose="020B0604020202020204" pitchFamily="34" charset="0"/>
                      </a:endParaRP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r>
                        <a:rPr lang="en-GB" sz="1400" dirty="0">
                          <a:solidFill>
                            <a:schemeClr val="tx1"/>
                          </a:solidFill>
                          <a:latin typeface="Arial" panose="020B0604020202020204" pitchFamily="34" charset="0"/>
                          <a:cs typeface="Arial" panose="020B0604020202020204" pitchFamily="34" charset="0"/>
                        </a:rPr>
                        <a:t>PRINCIPLE A</a:t>
                      </a:r>
                    </a:p>
                    <a:p>
                      <a:br>
                        <a:rPr lang="en-GB" sz="1200" dirty="0">
                          <a:solidFill>
                            <a:schemeClr val="tx1"/>
                          </a:solidFill>
                          <a:latin typeface="Arial" panose="020B0604020202020204" pitchFamily="34" charset="0"/>
                          <a:cs typeface="Arial" panose="020B0604020202020204" pitchFamily="34" charset="0"/>
                        </a:rPr>
                      </a:br>
                      <a:r>
                        <a:rPr lang="en-GB" sz="1200" dirty="0">
                          <a:solidFill>
                            <a:schemeClr val="tx1"/>
                          </a:solidFill>
                          <a:latin typeface="Arial" panose="020B0604020202020204" pitchFamily="34" charset="0"/>
                          <a:cs typeface="Arial" panose="020B0604020202020204" pitchFamily="34" charset="0"/>
                        </a:rPr>
                        <a:t>Behaving with integrity, demonstrating strong commitment to ethical values and respecting the law.</a:t>
                      </a: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400" dirty="0">
                          <a:solidFill>
                            <a:schemeClr val="tx1"/>
                          </a:solidFill>
                          <a:latin typeface="Arial" panose="020B0604020202020204" pitchFamily="34" charset="0"/>
                          <a:cs typeface="Arial" panose="020B0604020202020204" pitchFamily="34" charset="0"/>
                        </a:rPr>
                        <a:t>PRINCIPLE B</a:t>
                      </a:r>
                    </a:p>
                    <a:p>
                      <a:endParaRPr lang="en-GB" sz="1200" dirty="0">
                        <a:solidFill>
                          <a:schemeClr val="tx1"/>
                        </a:solidFill>
                        <a:latin typeface="Arial" panose="020B0604020202020204" pitchFamily="34" charset="0"/>
                        <a:cs typeface="Arial" panose="020B0604020202020204" pitchFamily="34" charset="0"/>
                      </a:endParaRPr>
                    </a:p>
                    <a:p>
                      <a:r>
                        <a:rPr lang="en-GB" sz="1200" dirty="0">
                          <a:solidFill>
                            <a:schemeClr val="tx1"/>
                          </a:solidFill>
                          <a:latin typeface="Arial" panose="020B0604020202020204" pitchFamily="34" charset="0"/>
                          <a:cs typeface="Arial" panose="020B0604020202020204" pitchFamily="34" charset="0"/>
                        </a:rPr>
                        <a:t>Ensuring openness and comprehensive stakeholder engagement</a:t>
                      </a: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2860684127"/>
                  </a:ext>
                </a:extLst>
              </a:tr>
              <a:tr h="4844549">
                <a:tc>
                  <a:txBody>
                    <a:bodyPr/>
                    <a:lstStyle/>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Commissioner has approved and adopted:</a:t>
                      </a:r>
                    </a:p>
                    <a:p>
                      <a:pPr marL="171450" lvl="0" indent="-171450" algn="just">
                        <a:spcAft>
                          <a:spcPts val="600"/>
                        </a:spcAft>
                        <a:buFont typeface="Arial" panose="020B0604020202020204" pitchFamily="34" charset="0"/>
                        <a:buChar char="•"/>
                      </a:pPr>
                      <a:r>
                        <a:rPr lang="en-GB" sz="1100" kern="1200" dirty="0">
                          <a:solidFill>
                            <a:schemeClr val="dk1"/>
                          </a:solidFill>
                          <a:effectLst/>
                          <a:latin typeface="Arial" panose="020B0604020202020204" pitchFamily="34" charset="0"/>
                          <a:ea typeface="+mn-ea"/>
                          <a:cs typeface="Arial" panose="020B0604020202020204" pitchFamily="34" charset="0"/>
                        </a:rPr>
                        <a:t>Code of Corporate Governance</a:t>
                      </a:r>
                    </a:p>
                    <a:p>
                      <a:pPr marL="171450" lvl="0" indent="-171450" algn="just">
                        <a:spcAft>
                          <a:spcPts val="600"/>
                        </a:spcAft>
                        <a:buFont typeface="Arial" panose="020B0604020202020204" pitchFamily="34" charset="0"/>
                        <a:buChar char="•"/>
                      </a:pPr>
                      <a:r>
                        <a:rPr lang="en-GB" sz="1100" kern="1200" dirty="0">
                          <a:solidFill>
                            <a:schemeClr val="dk1"/>
                          </a:solidFill>
                          <a:effectLst/>
                          <a:latin typeface="Arial" panose="020B0604020202020204" pitchFamily="34" charset="0"/>
                          <a:ea typeface="+mn-ea"/>
                          <a:cs typeface="Arial" panose="020B0604020202020204" pitchFamily="34" charset="0"/>
                        </a:rPr>
                        <a:t>The requirements of the CIPFA/SoLACE Framework: Delivering Good Governance in Local Government Framework</a:t>
                      </a:r>
                    </a:p>
                    <a:p>
                      <a:pPr marL="171450" lvl="0" indent="-171450" algn="just">
                        <a:spcAft>
                          <a:spcPts val="600"/>
                        </a:spcAft>
                        <a:buFont typeface="Arial" panose="020B0604020202020204" pitchFamily="34" charset="0"/>
                        <a:buChar char="•"/>
                      </a:pPr>
                      <a:r>
                        <a:rPr lang="en-GB" sz="1100" kern="1200" dirty="0">
                          <a:solidFill>
                            <a:schemeClr val="dk1"/>
                          </a:solidFill>
                          <a:effectLst/>
                          <a:latin typeface="Arial" panose="020B0604020202020204" pitchFamily="34" charset="0"/>
                          <a:ea typeface="+mn-ea"/>
                          <a:cs typeface="Arial" panose="020B0604020202020204" pitchFamily="34" charset="0"/>
                        </a:rPr>
                        <a:t>A number of specific strategies and processes for strengthening corporate governance</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Set out here is how the Commissioner has complied with the seven principles in the CIPFA/SoLACE Framework during </a:t>
                      </a:r>
                      <a:r>
                        <a:rPr lang="en-GB" sz="1100" kern="1200" dirty="0">
                          <a:solidFill>
                            <a:schemeClr val="tx1"/>
                          </a:solidFill>
                          <a:effectLst/>
                          <a:latin typeface="Arial" panose="020B0604020202020204" pitchFamily="34" charset="0"/>
                          <a:ea typeface="+mn-ea"/>
                          <a:cs typeface="Arial" panose="020B0604020202020204" pitchFamily="34" charset="0"/>
                        </a:rPr>
                        <a:t>2021-22</a:t>
                      </a:r>
                      <a:r>
                        <a:rPr lang="en-GB" sz="1100" kern="1200" dirty="0">
                          <a:solidFill>
                            <a:schemeClr val="dk1"/>
                          </a:solidFill>
                          <a:effectLst/>
                          <a:latin typeface="Arial" panose="020B0604020202020204" pitchFamily="34" charset="0"/>
                          <a:ea typeface="+mn-ea"/>
                          <a:cs typeface="Arial" panose="020B0604020202020204" pitchFamily="34" charset="0"/>
                        </a:rPr>
                        <a:t>.</a:t>
                      </a:r>
                      <a:endPar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00330" marR="100330" marT="73025" marB="73025">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Commissioner has endorsed the Code of Corporate Governance, which provides guidance on expected standards of behaviours to ensure integrity.</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Commissioner has approved the Anti-Fraud, Bribery and Corruption policies. JASP receives reports on how these arrangements have been applied during the year. There is a Whistle Blowing policy in place, which together with declaration of interests from the Commissioner, staff and police officers, ensures ethical standards are being monitored and adhered to. Any whistle blowing activities notified are investigated by the Professional Standards Directorate and appropriate action is taken.</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Section 151 Officer and Monitoring Officer have specific responsibility for ensuring legality, for investigating any suspected instances of failure to comply with legal requirements, and for reporting any such instances to the Commissioner and JASP or the Police and Crime Panel.</a:t>
                      </a:r>
                      <a:endParaRPr lang="en-GB" sz="1100" b="0" dirty="0">
                        <a:solidFill>
                          <a:schemeClr val="tx1"/>
                        </a:solidFill>
                        <a:latin typeface="Arial" panose="020B0604020202020204" pitchFamily="34" charset="0"/>
                        <a:cs typeface="Arial" panose="020B0604020202020204" pitchFamily="34" charset="0"/>
                      </a:endParaRP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All meetings of the JASP, Strategic Resources and Performance Panel, and the Police and Crime Panel, are open to the public. Papers, reports and decisions made by the Commissioner, are published on the Commissioners website together with consultation and public surveys.</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Commissioner has a public engagement consultation strategy which sets out how we engage with stakeholders, partners and the public, through a combination of collaborative working, representation on boards, stakeholder consultation meetings and attendance at public community events.</a:t>
                      </a:r>
                    </a:p>
                    <a:p>
                      <a:pPr marL="0" marR="0" lvl="0" indent="0" algn="just" defTabSz="914400" rtl="0" eaLnBrk="1" fontAlgn="auto" latinLnBrk="0" hangingPunct="1">
                        <a:lnSpc>
                          <a:spcPct val="100000"/>
                        </a:lnSpc>
                        <a:spcBef>
                          <a:spcPts val="0"/>
                        </a:spcBef>
                        <a:spcAft>
                          <a:spcPts val="600"/>
                        </a:spcAft>
                        <a:buClrTx/>
                        <a:buSzTx/>
                        <a:buFontTx/>
                        <a:buNone/>
                        <a:tabLst/>
                        <a:defRPr/>
                      </a:pPr>
                      <a:r>
                        <a:rPr lang="en-GB" sz="1100" kern="1200" dirty="0">
                          <a:solidFill>
                            <a:schemeClr val="dk1"/>
                          </a:solidFill>
                          <a:effectLst/>
                          <a:latin typeface="Arial" panose="020B0604020202020204" pitchFamily="34" charset="0"/>
                          <a:ea typeface="+mn-ea"/>
                          <a:cs typeface="Arial" panose="020B0604020202020204" pitchFamily="34" charset="0"/>
                        </a:rPr>
                        <a:t>When the pandemic impact continued into 2021 public engagement was maintained  wherever possible.  Meetings such as the</a:t>
                      </a:r>
                      <a:r>
                        <a:rPr lang="en-GB" sz="1100" kern="1200" baseline="0" dirty="0">
                          <a:solidFill>
                            <a:schemeClr val="dk1"/>
                          </a:solidFill>
                          <a:effectLst/>
                          <a:latin typeface="Arial" panose="020B0604020202020204" pitchFamily="34" charset="0"/>
                          <a:ea typeface="+mn-ea"/>
                          <a:cs typeface="Arial" panose="020B0604020202020204" pitchFamily="34" charset="0"/>
                        </a:rPr>
                        <a:t> Police and Crime Panel were recorded and put on-line.  Surveys continued to gauge public opinion. </a:t>
                      </a:r>
                      <a:endParaRPr lang="en-GB" sz="1100" kern="1200" baseline="0" dirty="0">
                        <a:solidFill>
                          <a:schemeClr val="dk1"/>
                        </a:solidFill>
                        <a:effectLst/>
                        <a:highlight>
                          <a:srgbClr val="FFFF00"/>
                        </a:highlight>
                        <a:latin typeface="Arial" panose="020B0604020202020204" pitchFamily="34" charset="0"/>
                        <a:ea typeface="+mn-ea"/>
                        <a:cs typeface="Arial" panose="020B0604020202020204" pitchFamily="34" charset="0"/>
                      </a:endParaRPr>
                    </a:p>
                    <a:p>
                      <a:pPr algn="just">
                        <a:spcAft>
                          <a:spcPts val="600"/>
                        </a:spcAft>
                      </a:pPr>
                      <a:r>
                        <a:rPr lang="en-GB" sz="1100" kern="1200" baseline="0" dirty="0">
                          <a:solidFill>
                            <a:schemeClr val="dk1"/>
                          </a:solidFill>
                          <a:effectLst/>
                          <a:latin typeface="Arial" panose="020B0604020202020204" pitchFamily="34" charset="0"/>
                          <a:ea typeface="+mn-ea"/>
                          <a:cs typeface="Arial" panose="020B0604020202020204" pitchFamily="34" charset="0"/>
                        </a:rPr>
                        <a:t>JASP meetings also continued into 2021, in person where possible, and these remain open meetings that members of the public may attend. All minutes and papers are published as soon as is practicable following meetings.</a:t>
                      </a:r>
                      <a:endParaRPr lang="en-GB" sz="1100" dirty="0">
                        <a:solidFill>
                          <a:schemeClr val="tx1"/>
                        </a:solidFill>
                        <a:latin typeface="Arial" panose="020B0604020202020204" pitchFamily="34" charset="0"/>
                        <a:cs typeface="Arial" panose="020B0604020202020204" pitchFamily="34" charset="0"/>
                      </a:endParaRP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3108716843"/>
                  </a:ext>
                </a:extLst>
              </a:tr>
            </a:tbl>
          </a:graphicData>
        </a:graphic>
      </p:graphicFrame>
      <p:sp>
        <p:nvSpPr>
          <p:cNvPr id="5" name="TextBox 4">
            <a:extLst>
              <a:ext uri="{FF2B5EF4-FFF2-40B4-BE49-F238E27FC236}">
                <a16:creationId xmlns:a16="http://schemas.microsoft.com/office/drawing/2014/main" id="{5A91FFB2-803A-4FBB-83A4-E0E2966B8C48}"/>
              </a:ext>
            </a:extLst>
          </p:cNvPr>
          <p:cNvSpPr txBox="1"/>
          <p:nvPr/>
        </p:nvSpPr>
        <p:spPr>
          <a:xfrm>
            <a:off x="9550270" y="1784"/>
            <a:ext cx="353943" cy="6856216"/>
          </a:xfrm>
          <a:prstGeom prst="rect">
            <a:avLst/>
          </a:prstGeom>
          <a:solidFill>
            <a:srgbClr val="CC99FF"/>
          </a:solidFill>
        </p:spPr>
        <p:txBody>
          <a:bodyPr vert="vert" wrap="square" tIns="216000" rtlCol="0" anchor="ctr">
            <a:spAutoFit/>
          </a:bodyPr>
          <a:lstStyle/>
          <a:p>
            <a:r>
              <a:rPr lang="en-GB" sz="1100" b="1" dirty="0">
                <a:solidFill>
                  <a:prstClr val="white"/>
                </a:solidFill>
              </a:rPr>
              <a:t>ANNUAL GOVERNANCE STATEMENT      |      STATEMENT OF ACCOUNTS </a:t>
            </a:r>
            <a:r>
              <a:rPr lang="en-GB" sz="1100" b="1">
                <a:solidFill>
                  <a:prstClr val="white"/>
                </a:solidFill>
              </a:rPr>
              <a:t>– 2021-22</a:t>
            </a:r>
            <a:endParaRPr lang="en-GB" sz="1100" dirty="0">
              <a:solidFill>
                <a:prstClr val="white"/>
              </a:solidFill>
            </a:endParaRPr>
          </a:p>
        </p:txBody>
      </p:sp>
      <p:sp>
        <p:nvSpPr>
          <p:cNvPr id="7" name="Slide Number Placeholder 3">
            <a:extLst>
              <a:ext uri="{FF2B5EF4-FFF2-40B4-BE49-F238E27FC236}">
                <a16:creationId xmlns:a16="http://schemas.microsoft.com/office/drawing/2014/main" id="{CDAE4D1F-7D28-40DC-AC1F-19F8A2429252}"/>
              </a:ext>
            </a:extLst>
          </p:cNvPr>
          <p:cNvSpPr>
            <a:spLocks noGrp="1"/>
          </p:cNvSpPr>
          <p:nvPr>
            <p:ph type="sldNum" sz="quarter" idx="12"/>
          </p:nvPr>
        </p:nvSpPr>
        <p:spPr>
          <a:xfrm rot="16200000">
            <a:off x="9606207" y="6335111"/>
            <a:ext cx="276271" cy="365125"/>
          </a:xfrm>
        </p:spPr>
        <p:txBody>
          <a:bodyPr vert="vert"/>
          <a:lstStyle/>
          <a:p>
            <a:pPr algn="ctr"/>
            <a:fld id="{DD48F1E6-A4CD-4F52-B88F-93AD6411A524}" type="slidenum">
              <a:rPr lang="en-GB" smtClean="0">
                <a:solidFill>
                  <a:prstClr val="white"/>
                </a:solidFill>
              </a:rPr>
              <a:pPr algn="ctr"/>
              <a:t>2</a:t>
            </a:fld>
            <a:endParaRPr lang="en-GB" dirty="0">
              <a:solidFill>
                <a:prstClr val="white"/>
              </a:solidFill>
            </a:endParaRPr>
          </a:p>
        </p:txBody>
      </p:sp>
    </p:spTree>
    <p:extLst>
      <p:ext uri="{BB962C8B-B14F-4D97-AF65-F5344CB8AC3E}">
        <p14:creationId xmlns:p14="http://schemas.microsoft.com/office/powerpoint/2010/main" val="1556465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2DDBC9F-D01B-4665-AE20-ECDA3A9FED04}"/>
              </a:ext>
            </a:extLst>
          </p:cNvPr>
          <p:cNvGraphicFramePr>
            <a:graphicFrameLocks noGrp="1"/>
          </p:cNvGraphicFramePr>
          <p:nvPr>
            <p:extLst>
              <p:ext uri="{D42A27DB-BD31-4B8C-83A1-F6EECF244321}">
                <p14:modId xmlns:p14="http://schemas.microsoft.com/office/powerpoint/2010/main" val="3743842087"/>
              </p:ext>
            </p:extLst>
          </p:nvPr>
        </p:nvGraphicFramePr>
        <p:xfrm>
          <a:off x="387962" y="228600"/>
          <a:ext cx="8931564" cy="6629400"/>
        </p:xfrm>
        <a:graphic>
          <a:graphicData uri="http://schemas.openxmlformats.org/drawingml/2006/table">
            <a:tbl>
              <a:tblPr firstRow="1" bandRow="1">
                <a:tableStyleId>{5C22544A-7EE6-4342-B048-85BDC9FD1C3A}</a:tableStyleId>
              </a:tblPr>
              <a:tblGrid>
                <a:gridCol w="2977188">
                  <a:extLst>
                    <a:ext uri="{9D8B030D-6E8A-4147-A177-3AD203B41FA5}">
                      <a16:colId xmlns:a16="http://schemas.microsoft.com/office/drawing/2014/main" val="2041282725"/>
                    </a:ext>
                  </a:extLst>
                </a:gridCol>
                <a:gridCol w="2977188">
                  <a:extLst>
                    <a:ext uri="{9D8B030D-6E8A-4147-A177-3AD203B41FA5}">
                      <a16:colId xmlns:a16="http://schemas.microsoft.com/office/drawing/2014/main" val="514650805"/>
                    </a:ext>
                  </a:extLst>
                </a:gridCol>
                <a:gridCol w="2977188">
                  <a:extLst>
                    <a:ext uri="{9D8B030D-6E8A-4147-A177-3AD203B41FA5}">
                      <a16:colId xmlns:a16="http://schemas.microsoft.com/office/drawing/2014/main" val="4066817797"/>
                    </a:ext>
                  </a:extLst>
                </a:gridCol>
              </a:tblGrid>
              <a:tr h="959170">
                <a:tc>
                  <a:txBody>
                    <a:bodyPr/>
                    <a:lstStyle/>
                    <a:p>
                      <a:r>
                        <a:rPr lang="en-GB" sz="1400" dirty="0">
                          <a:solidFill>
                            <a:schemeClr val="tx1"/>
                          </a:solidFill>
                          <a:latin typeface="Arial" panose="020B0604020202020204" pitchFamily="34" charset="0"/>
                          <a:cs typeface="Arial" panose="020B0604020202020204" pitchFamily="34" charset="0"/>
                        </a:rPr>
                        <a:t>PRINCIPLE C</a:t>
                      </a:r>
                    </a:p>
                    <a:p>
                      <a:endParaRPr lang="en-GB" sz="1200" dirty="0">
                        <a:solidFill>
                          <a:schemeClr val="tx1"/>
                        </a:solidFill>
                        <a:latin typeface="Arial" panose="020B0604020202020204" pitchFamily="34" charset="0"/>
                        <a:cs typeface="Arial" panose="020B0604020202020204" pitchFamily="34" charset="0"/>
                      </a:endParaRPr>
                    </a:p>
                    <a:p>
                      <a:r>
                        <a:rPr lang="en-GB" sz="1200" dirty="0">
                          <a:solidFill>
                            <a:schemeClr val="tx1"/>
                          </a:solidFill>
                          <a:latin typeface="Arial" panose="020B0604020202020204" pitchFamily="34" charset="0"/>
                          <a:cs typeface="Arial" panose="020B0604020202020204" pitchFamily="34" charset="0"/>
                        </a:rPr>
                        <a:t>Defining outcomes in terms of sustainable, economic, social and environmental outcomes</a:t>
                      </a: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r>
                        <a:rPr lang="en-GB" sz="1400" dirty="0">
                          <a:solidFill>
                            <a:schemeClr val="tx1"/>
                          </a:solidFill>
                          <a:latin typeface="Arial" panose="020B0604020202020204" pitchFamily="34" charset="0"/>
                          <a:cs typeface="Arial" panose="020B0604020202020204" pitchFamily="34" charset="0"/>
                        </a:rPr>
                        <a:t>PRINCIPLE D</a:t>
                      </a:r>
                    </a:p>
                    <a:p>
                      <a:br>
                        <a:rPr lang="en-GB" sz="1200" dirty="0">
                          <a:solidFill>
                            <a:schemeClr val="tx1"/>
                          </a:solidFill>
                          <a:latin typeface="Arial" panose="020B0604020202020204" pitchFamily="34" charset="0"/>
                          <a:cs typeface="Arial" panose="020B0604020202020204" pitchFamily="34" charset="0"/>
                        </a:rPr>
                      </a:br>
                      <a:r>
                        <a:rPr lang="en-GB" sz="1200" dirty="0">
                          <a:solidFill>
                            <a:schemeClr val="tx1"/>
                          </a:solidFill>
                          <a:latin typeface="Arial" panose="020B0604020202020204" pitchFamily="34" charset="0"/>
                          <a:cs typeface="Arial" panose="020B0604020202020204" pitchFamily="34" charset="0"/>
                        </a:rPr>
                        <a:t>Determining the intervention necessary to optimise the achievement of intended outcomes</a:t>
                      </a: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400" dirty="0">
                          <a:solidFill>
                            <a:schemeClr val="tx1"/>
                          </a:solidFill>
                          <a:latin typeface="Arial" panose="020B0604020202020204" pitchFamily="34" charset="0"/>
                          <a:cs typeface="Arial" panose="020B0604020202020204" pitchFamily="34" charset="0"/>
                        </a:rPr>
                        <a:t>PRINCIPLE E</a:t>
                      </a:r>
                    </a:p>
                    <a:p>
                      <a:endParaRPr lang="en-GB" sz="1200" dirty="0">
                        <a:solidFill>
                          <a:schemeClr val="tx1"/>
                        </a:solidFill>
                        <a:latin typeface="Arial" panose="020B0604020202020204" pitchFamily="34" charset="0"/>
                        <a:cs typeface="Arial" panose="020B0604020202020204" pitchFamily="34" charset="0"/>
                      </a:endParaRPr>
                    </a:p>
                    <a:p>
                      <a:endParaRPr lang="en-GB" sz="1200" dirty="0">
                        <a:solidFill>
                          <a:schemeClr val="tx1"/>
                        </a:solidFill>
                        <a:latin typeface="Arial" panose="020B0604020202020204" pitchFamily="34" charset="0"/>
                        <a:cs typeface="Arial" panose="020B0604020202020204" pitchFamily="34" charset="0"/>
                      </a:endParaRPr>
                    </a:p>
                    <a:p>
                      <a:endParaRPr lang="en-GB" sz="1200" dirty="0">
                        <a:solidFill>
                          <a:schemeClr val="tx1"/>
                        </a:solidFill>
                        <a:latin typeface="Arial" panose="020B0604020202020204" pitchFamily="34" charset="0"/>
                        <a:cs typeface="Arial" panose="020B0604020202020204" pitchFamily="34" charset="0"/>
                      </a:endParaRPr>
                    </a:p>
                    <a:p>
                      <a:r>
                        <a:rPr lang="en-GB" sz="1200" dirty="0">
                          <a:solidFill>
                            <a:schemeClr val="tx1"/>
                          </a:solidFill>
                          <a:latin typeface="Arial" panose="020B0604020202020204" pitchFamily="34" charset="0"/>
                          <a:cs typeface="Arial" panose="020B0604020202020204" pitchFamily="34" charset="0"/>
                        </a:rPr>
                        <a:t>Developing capacity and capability</a:t>
                      </a: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2860684127"/>
                  </a:ext>
                </a:extLst>
              </a:tr>
              <a:tr h="4844549">
                <a:tc>
                  <a:txBody>
                    <a:bodyPr/>
                    <a:lstStyle/>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Police and Crime Commissioner publishes a four year Police and Crime Plan, which is refreshed annually. This is informed by the Strategic Policing Requirement, strategic assessments of the Force and local partners combining into the Police and Crimes Needs Assessment, and is reflective of emerging priorities for policing in Nottinghamshire.</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This plan is used to direct the resources of the Commissioner and Chief Constable. It informs the revenue budget on where resources are most needed and the capital investment programme to identify the priority needs for investment.</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capital investment must meet the requirements of the prudential code in that they must be affordable. There are regular reports in compliance with the code during the year.</a:t>
                      </a:r>
                    </a:p>
                    <a:p>
                      <a:pPr marL="0" marR="0" lvl="0" indent="0" algn="just" defTabSz="914400" rtl="0" eaLnBrk="1" fontAlgn="auto" latinLnBrk="0" hangingPunct="1">
                        <a:lnSpc>
                          <a:spcPct val="100000"/>
                        </a:lnSpc>
                        <a:spcBef>
                          <a:spcPts val="0"/>
                        </a:spcBef>
                        <a:spcAft>
                          <a:spcPts val="600"/>
                        </a:spcAft>
                        <a:buClrTx/>
                        <a:buSzTx/>
                        <a:buFontTx/>
                        <a:buNone/>
                        <a:tabLst/>
                        <a:defRPr/>
                      </a:pPr>
                      <a:r>
                        <a:rPr lang="en-GB" sz="1100" kern="1200" dirty="0">
                          <a:solidFill>
                            <a:schemeClr val="dk1"/>
                          </a:solidFill>
                          <a:effectLst/>
                          <a:latin typeface="Arial" panose="020B0604020202020204" pitchFamily="34" charset="0"/>
                          <a:ea typeface="+mn-ea"/>
                          <a:cs typeface="Arial" panose="020B0604020202020204" pitchFamily="34" charset="0"/>
                        </a:rPr>
                        <a:t>The Commissioner has also invested in environmental outcomes by</a:t>
                      </a:r>
                      <a:r>
                        <a:rPr lang="en-GB" sz="1100" kern="1200" baseline="0" dirty="0">
                          <a:solidFill>
                            <a:schemeClr val="dk1"/>
                          </a:solidFill>
                          <a:effectLst/>
                          <a:latin typeface="Arial" panose="020B0604020202020204" pitchFamily="34" charset="0"/>
                          <a:ea typeface="+mn-ea"/>
                          <a:cs typeface="Arial" panose="020B0604020202020204" pitchFamily="34" charset="0"/>
                        </a:rPr>
                        <a:t> making funding available for electric cars and bicycles and also ensures that new buildings are as energy efficient as possible.</a:t>
                      </a:r>
                      <a:endPar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00330" marR="100330" marT="73025" marB="73025">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All new areas of business require a formal business case to be submitted. These business cases go through an internal approval process within the Force before sign off by the Chief Constable or Commissioner depending on the value or public interest.</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same is true of business cases relating to Regional Collaborations. The approval process is slightly different in that groups of officers form layers of approval (e.g. Operation Group, Deputy Chief Constable Board, Chief Finance Officer Board, Chief Constable Board and Police and Crime Commissioner Board). The end result is the same with the Police and Crime Commissioner signing off the final business cases.</a:t>
                      </a:r>
                    </a:p>
                    <a:p>
                      <a:pPr algn="just">
                        <a:spcAft>
                          <a:spcPts val="600"/>
                        </a:spcAft>
                      </a:pPr>
                      <a:r>
                        <a:rPr lang="en-GB" sz="1100" b="0" kern="1200" dirty="0">
                          <a:solidFill>
                            <a:schemeClr val="dk1"/>
                          </a:solidFill>
                          <a:effectLst/>
                          <a:latin typeface="Arial" panose="020B0604020202020204" pitchFamily="34" charset="0"/>
                          <a:ea typeface="+mn-ea"/>
                          <a:cs typeface="Arial" panose="020B0604020202020204" pitchFamily="34" charset="0"/>
                        </a:rPr>
                        <a:t>The budget and Medium Term Financial Plan are considered annually, this ensures they properly reflect the business plan, and can factor in and risks and opportunities.</a:t>
                      </a:r>
                      <a:endParaRPr lang="en-GB" sz="1100" b="0" dirty="0">
                        <a:solidFill>
                          <a:schemeClr val="tx1"/>
                        </a:solidFill>
                        <a:latin typeface="Arial" panose="020B0604020202020204" pitchFamily="34" charset="0"/>
                        <a:cs typeface="Arial" panose="020B0604020202020204" pitchFamily="34" charset="0"/>
                      </a:endParaRP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en-GB" sz="1100" kern="1200" dirty="0">
                          <a:solidFill>
                            <a:schemeClr val="dk1"/>
                          </a:solidFill>
                          <a:effectLst/>
                          <a:latin typeface="Arial" panose="020B0604020202020204" pitchFamily="34" charset="0"/>
                          <a:ea typeface="+mn-ea"/>
                          <a:cs typeface="Arial" panose="020B0604020202020204" pitchFamily="34" charset="0"/>
                        </a:rPr>
                        <a:t>The Commissioner and Chief Constable have taken full advantage of the funding made available</a:t>
                      </a:r>
                      <a:r>
                        <a:rPr lang="en-GB" sz="1100" kern="1200" baseline="0" dirty="0">
                          <a:solidFill>
                            <a:schemeClr val="dk1"/>
                          </a:solidFill>
                          <a:effectLst/>
                          <a:latin typeface="Arial" panose="020B0604020202020204" pitchFamily="34" charset="0"/>
                          <a:ea typeface="+mn-ea"/>
                          <a:cs typeface="Arial" panose="020B0604020202020204" pitchFamily="34" charset="0"/>
                        </a:rPr>
                        <a:t> to uplift the number of police officers.  The Chief Constable has ensured that recruitment is ahead of schedule.</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Force works closely with the College of Policing to ensure we maximise our investment in officers and staff.</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Internally, the Force and OPCC are identifying posts within the staffing structures that could be provided through the apprenticeship scheme.</a:t>
                      </a:r>
                    </a:p>
                    <a:p>
                      <a:pPr algn="just">
                        <a:spcAft>
                          <a:spcPts val="600"/>
                        </a:spcAft>
                      </a:pPr>
                      <a:r>
                        <a:rPr lang="en-GB" sz="1100" dirty="0">
                          <a:effectLst/>
                          <a:latin typeface="Arial" panose="020B0604020202020204" pitchFamily="34" charset="0"/>
                          <a:ea typeface="Calibri" panose="020F0502020204030204" pitchFamily="34" charset="0"/>
                        </a:rPr>
                        <a:t>The Commissioner recognises and promotes the benefits of collaborative working and continues to work in a number of regional collaborations</a:t>
                      </a:r>
                      <a:r>
                        <a:rPr lang="en-GB" sz="1100" spc="5" dirty="0">
                          <a:effectLst/>
                          <a:latin typeface="Arial" panose="020B0604020202020204" pitchFamily="34" charset="0"/>
                          <a:ea typeface="Calibri" panose="020F0502020204030204" pitchFamily="34" charset="0"/>
                        </a:rPr>
                        <a:t> </a:t>
                      </a:r>
                      <a:r>
                        <a:rPr lang="en-GB" sz="1100" dirty="0">
                          <a:effectLst/>
                          <a:latin typeface="Arial" panose="020B0604020202020204" pitchFamily="34" charset="0"/>
                          <a:ea typeface="Calibri" panose="020F0502020204030204" pitchFamily="34" charset="0"/>
                        </a:rPr>
                        <a:t>as</a:t>
                      </a:r>
                      <a:r>
                        <a:rPr lang="en-GB" sz="1100" spc="-5" dirty="0">
                          <a:effectLst/>
                          <a:latin typeface="Arial" panose="020B0604020202020204" pitchFamily="34" charset="0"/>
                          <a:ea typeface="Calibri" panose="020F0502020204030204" pitchFamily="34" charset="0"/>
                        </a:rPr>
                        <a:t> </a:t>
                      </a:r>
                      <a:r>
                        <a:rPr lang="en-GB" sz="1100" dirty="0">
                          <a:effectLst/>
                          <a:latin typeface="Arial" panose="020B0604020202020204" pitchFamily="34" charset="0"/>
                          <a:ea typeface="Calibri" panose="020F0502020204030204" pitchFamily="34" charset="0"/>
                        </a:rPr>
                        <a:t>well</a:t>
                      </a:r>
                      <a:r>
                        <a:rPr lang="en-GB" sz="1100" spc="15" dirty="0">
                          <a:effectLst/>
                          <a:latin typeface="Arial" panose="020B0604020202020204" pitchFamily="34" charset="0"/>
                          <a:ea typeface="Calibri" panose="020F0502020204030204" pitchFamily="34" charset="0"/>
                        </a:rPr>
                        <a:t> </a:t>
                      </a:r>
                      <a:r>
                        <a:rPr lang="en-GB" sz="1100" dirty="0">
                          <a:effectLst/>
                          <a:latin typeface="Arial" panose="020B0604020202020204" pitchFamily="34" charset="0"/>
                          <a:ea typeface="Calibri" panose="020F0502020204030204" pitchFamily="34" charset="0"/>
                        </a:rPr>
                        <a:t>as</a:t>
                      </a:r>
                      <a:r>
                        <a:rPr lang="en-GB" sz="1100" spc="15" dirty="0">
                          <a:effectLst/>
                          <a:latin typeface="Arial" panose="020B0604020202020204" pitchFamily="34" charset="0"/>
                          <a:ea typeface="Calibri" panose="020F0502020204030204" pitchFamily="34" charset="0"/>
                        </a:rPr>
                        <a:t> </a:t>
                      </a:r>
                      <a:r>
                        <a:rPr lang="en-GB" sz="1100" dirty="0">
                          <a:effectLst/>
                          <a:latin typeface="Arial" panose="020B0604020202020204" pitchFamily="34" charset="0"/>
                          <a:ea typeface="Calibri" panose="020F0502020204030204" pitchFamily="34" charset="0"/>
                        </a:rPr>
                        <a:t>collaborations</a:t>
                      </a:r>
                      <a:r>
                        <a:rPr lang="en-GB" sz="1100" spc="-20" dirty="0">
                          <a:effectLst/>
                          <a:latin typeface="Arial" panose="020B0604020202020204" pitchFamily="34" charset="0"/>
                          <a:ea typeface="Calibri" panose="020F0502020204030204" pitchFamily="34" charset="0"/>
                        </a:rPr>
                        <a:t> </a:t>
                      </a:r>
                      <a:r>
                        <a:rPr lang="en-GB" sz="1100" dirty="0">
                          <a:effectLst/>
                          <a:latin typeface="Arial" panose="020B0604020202020204" pitchFamily="34" charset="0"/>
                          <a:ea typeface="Calibri" panose="020F0502020204030204" pitchFamily="34" charset="0"/>
                        </a:rPr>
                        <a:t>with</a:t>
                      </a:r>
                      <a:r>
                        <a:rPr lang="en-GB" sz="1100" spc="-10" dirty="0">
                          <a:effectLst/>
                          <a:latin typeface="Arial" panose="020B0604020202020204" pitchFamily="34" charset="0"/>
                          <a:ea typeface="Calibri" panose="020F0502020204030204" pitchFamily="34" charset="0"/>
                        </a:rPr>
                        <a:t> </a:t>
                      </a:r>
                      <a:r>
                        <a:rPr lang="en-GB" sz="1100" dirty="0">
                          <a:effectLst/>
                          <a:latin typeface="Arial" panose="020B0604020202020204" pitchFamily="34" charset="0"/>
                          <a:ea typeface="Calibri" panose="020F0502020204030204" pitchFamily="34" charset="0"/>
                        </a:rPr>
                        <a:t>Nottinghamshire</a:t>
                      </a:r>
                      <a:r>
                        <a:rPr lang="en-GB" sz="1100" spc="-30" dirty="0">
                          <a:effectLst/>
                          <a:latin typeface="Arial" panose="020B0604020202020204" pitchFamily="34" charset="0"/>
                          <a:ea typeface="Calibri" panose="020F0502020204030204" pitchFamily="34" charset="0"/>
                        </a:rPr>
                        <a:t> </a:t>
                      </a:r>
                      <a:r>
                        <a:rPr lang="en-GB" sz="1100" dirty="0">
                          <a:effectLst/>
                          <a:latin typeface="Arial" panose="020B0604020202020204" pitchFamily="34" charset="0"/>
                          <a:ea typeface="Calibri" panose="020F0502020204030204" pitchFamily="34" charset="0"/>
                        </a:rPr>
                        <a:t>Fire</a:t>
                      </a:r>
                      <a:r>
                        <a:rPr lang="en-GB" sz="1100" spc="-20" dirty="0">
                          <a:effectLst/>
                          <a:latin typeface="Arial" panose="020B0604020202020204" pitchFamily="34" charset="0"/>
                          <a:ea typeface="Calibri" panose="020F0502020204030204" pitchFamily="34" charset="0"/>
                        </a:rPr>
                        <a:t> </a:t>
                      </a:r>
                      <a:r>
                        <a:rPr lang="en-GB" sz="1100" dirty="0">
                          <a:effectLst/>
                          <a:latin typeface="Arial" panose="020B0604020202020204" pitchFamily="34" charset="0"/>
                          <a:ea typeface="Calibri" panose="020F0502020204030204" pitchFamily="34" charset="0"/>
                        </a:rPr>
                        <a:t>and</a:t>
                      </a:r>
                      <a:r>
                        <a:rPr lang="en-GB" sz="1100" spc="-15" dirty="0">
                          <a:effectLst/>
                          <a:latin typeface="Arial" panose="020B0604020202020204" pitchFamily="34" charset="0"/>
                          <a:ea typeface="Calibri" panose="020F0502020204030204" pitchFamily="34" charset="0"/>
                        </a:rPr>
                        <a:t> </a:t>
                      </a:r>
                      <a:r>
                        <a:rPr lang="en-GB" sz="1100" dirty="0">
                          <a:effectLst/>
                          <a:latin typeface="Arial" panose="020B0604020202020204" pitchFamily="34" charset="0"/>
                          <a:ea typeface="Calibri" panose="020F0502020204030204" pitchFamily="34" charset="0"/>
                        </a:rPr>
                        <a:t>Rescue.</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A significant transformation has been undertaken with the OPCC. A restructure process was initiated following an independent review of the roles and responsibilities that are required to be delivered by the PCC.  The review found that the team was understaffed in comparison to most similar force groups and that there was little cross functionality and resilience as a result.  This has led to reprofiling of personnel into teams and an additional staffing uplift which has strengthened capacity, capability and diversity of workforce in the team.</a:t>
                      </a: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3108716843"/>
                  </a:ext>
                </a:extLst>
              </a:tr>
            </a:tbl>
          </a:graphicData>
        </a:graphic>
      </p:graphicFrame>
      <p:sp>
        <p:nvSpPr>
          <p:cNvPr id="5" name="TextBox 4">
            <a:extLst>
              <a:ext uri="{FF2B5EF4-FFF2-40B4-BE49-F238E27FC236}">
                <a16:creationId xmlns:a16="http://schemas.microsoft.com/office/drawing/2014/main" id="{5A91FFB2-803A-4FBB-83A4-E0E2966B8C48}"/>
              </a:ext>
            </a:extLst>
          </p:cNvPr>
          <p:cNvSpPr txBox="1"/>
          <p:nvPr/>
        </p:nvSpPr>
        <p:spPr>
          <a:xfrm>
            <a:off x="9552057" y="0"/>
            <a:ext cx="353943" cy="6858000"/>
          </a:xfrm>
          <a:prstGeom prst="rect">
            <a:avLst/>
          </a:prstGeom>
          <a:solidFill>
            <a:srgbClr val="CC99FF"/>
          </a:solidFill>
        </p:spPr>
        <p:txBody>
          <a:bodyPr vert="vert" wrap="square" tIns="216000" rtlCol="0" anchor="ctr">
            <a:spAutoFit/>
          </a:bodyPr>
          <a:lstStyle/>
          <a:p>
            <a:r>
              <a:rPr lang="en-GB" sz="1100" b="1" dirty="0">
                <a:solidFill>
                  <a:prstClr val="white"/>
                </a:solidFill>
              </a:rPr>
              <a:t>ANNUAL GOVERNANCE STATEMENT      |      STATEMENT OF ACCOUNTS – 2021-22</a:t>
            </a:r>
            <a:endParaRPr lang="en-GB" sz="1100" dirty="0">
              <a:solidFill>
                <a:srgbClr val="FF0000"/>
              </a:solidFill>
            </a:endParaRPr>
          </a:p>
        </p:txBody>
      </p:sp>
      <p:sp>
        <p:nvSpPr>
          <p:cNvPr id="7" name="Slide Number Placeholder 3">
            <a:extLst>
              <a:ext uri="{FF2B5EF4-FFF2-40B4-BE49-F238E27FC236}">
                <a16:creationId xmlns:a16="http://schemas.microsoft.com/office/drawing/2014/main" id="{CDAE4D1F-7D28-40DC-AC1F-19F8A2429252}"/>
              </a:ext>
            </a:extLst>
          </p:cNvPr>
          <p:cNvSpPr>
            <a:spLocks noGrp="1"/>
          </p:cNvSpPr>
          <p:nvPr>
            <p:ph type="sldNum" sz="quarter" idx="12"/>
          </p:nvPr>
        </p:nvSpPr>
        <p:spPr>
          <a:xfrm rot="16200000">
            <a:off x="9569002" y="6368868"/>
            <a:ext cx="276271" cy="365125"/>
          </a:xfrm>
        </p:spPr>
        <p:txBody>
          <a:bodyPr vert="vert"/>
          <a:lstStyle/>
          <a:p>
            <a:pPr algn="ctr"/>
            <a:fld id="{DD48F1E6-A4CD-4F52-B88F-93AD6411A524}" type="slidenum">
              <a:rPr lang="en-GB" smtClean="0">
                <a:solidFill>
                  <a:prstClr val="white"/>
                </a:solidFill>
              </a:rPr>
              <a:pPr algn="ctr"/>
              <a:t>3</a:t>
            </a:fld>
            <a:endParaRPr lang="en-GB" dirty="0">
              <a:solidFill>
                <a:prstClr val="white"/>
              </a:solidFill>
            </a:endParaRPr>
          </a:p>
        </p:txBody>
      </p:sp>
    </p:spTree>
    <p:extLst>
      <p:ext uri="{BB962C8B-B14F-4D97-AF65-F5344CB8AC3E}">
        <p14:creationId xmlns:p14="http://schemas.microsoft.com/office/powerpoint/2010/main" val="3367254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2DDBC9F-D01B-4665-AE20-ECDA3A9FED04}"/>
              </a:ext>
            </a:extLst>
          </p:cNvPr>
          <p:cNvGraphicFramePr>
            <a:graphicFrameLocks noGrp="1"/>
          </p:cNvGraphicFramePr>
          <p:nvPr>
            <p:extLst>
              <p:ext uri="{D42A27DB-BD31-4B8C-83A1-F6EECF244321}">
                <p14:modId xmlns:p14="http://schemas.microsoft.com/office/powerpoint/2010/main" val="1203451970"/>
              </p:ext>
            </p:extLst>
          </p:nvPr>
        </p:nvGraphicFramePr>
        <p:xfrm>
          <a:off x="370032" y="532426"/>
          <a:ext cx="8931564" cy="5880869"/>
        </p:xfrm>
        <a:graphic>
          <a:graphicData uri="http://schemas.openxmlformats.org/drawingml/2006/table">
            <a:tbl>
              <a:tblPr firstRow="1" bandRow="1">
                <a:tableStyleId>{5C22544A-7EE6-4342-B048-85BDC9FD1C3A}</a:tableStyleId>
              </a:tblPr>
              <a:tblGrid>
                <a:gridCol w="2977188">
                  <a:extLst>
                    <a:ext uri="{9D8B030D-6E8A-4147-A177-3AD203B41FA5}">
                      <a16:colId xmlns:a16="http://schemas.microsoft.com/office/drawing/2014/main" val="2041282725"/>
                    </a:ext>
                  </a:extLst>
                </a:gridCol>
                <a:gridCol w="2977188">
                  <a:extLst>
                    <a:ext uri="{9D8B030D-6E8A-4147-A177-3AD203B41FA5}">
                      <a16:colId xmlns:a16="http://schemas.microsoft.com/office/drawing/2014/main" val="514650805"/>
                    </a:ext>
                  </a:extLst>
                </a:gridCol>
                <a:gridCol w="2977188">
                  <a:extLst>
                    <a:ext uri="{9D8B030D-6E8A-4147-A177-3AD203B41FA5}">
                      <a16:colId xmlns:a16="http://schemas.microsoft.com/office/drawing/2014/main" val="4066817797"/>
                    </a:ext>
                  </a:extLst>
                </a:gridCol>
              </a:tblGrid>
              <a:tr h="959170">
                <a:tc>
                  <a:txBody>
                    <a:bodyPr/>
                    <a:lstStyle/>
                    <a:p>
                      <a:r>
                        <a:rPr lang="en-GB" sz="1400" dirty="0">
                          <a:solidFill>
                            <a:schemeClr val="tx1"/>
                          </a:solidFill>
                          <a:latin typeface="Arial" panose="020B0604020202020204" pitchFamily="34" charset="0"/>
                          <a:cs typeface="Arial" panose="020B0604020202020204" pitchFamily="34" charset="0"/>
                        </a:rPr>
                        <a:t>PRINCIPLE F</a:t>
                      </a:r>
                    </a:p>
                    <a:p>
                      <a:endParaRPr lang="en-GB" sz="1200" dirty="0">
                        <a:solidFill>
                          <a:schemeClr val="tx1"/>
                        </a:solidFill>
                        <a:latin typeface="Arial" panose="020B0604020202020204" pitchFamily="34" charset="0"/>
                        <a:cs typeface="Arial" panose="020B0604020202020204" pitchFamily="34" charset="0"/>
                      </a:endParaRPr>
                    </a:p>
                    <a:p>
                      <a:endParaRPr lang="en-GB" sz="1200" dirty="0">
                        <a:solidFill>
                          <a:schemeClr val="tx1"/>
                        </a:solidFill>
                        <a:latin typeface="Arial" panose="020B0604020202020204" pitchFamily="34" charset="0"/>
                        <a:cs typeface="Arial" panose="020B0604020202020204" pitchFamily="34" charset="0"/>
                      </a:endParaRPr>
                    </a:p>
                    <a:p>
                      <a:endParaRPr lang="en-GB" sz="1200" dirty="0">
                        <a:solidFill>
                          <a:schemeClr val="tx1"/>
                        </a:solidFill>
                        <a:latin typeface="Arial" panose="020B0604020202020204" pitchFamily="34" charset="0"/>
                        <a:cs typeface="Arial" panose="020B0604020202020204" pitchFamily="34" charset="0"/>
                      </a:endParaRPr>
                    </a:p>
                    <a:p>
                      <a:r>
                        <a:rPr lang="en-GB" sz="1200" dirty="0">
                          <a:solidFill>
                            <a:schemeClr val="tx1"/>
                          </a:solidFill>
                          <a:latin typeface="Arial" panose="020B0604020202020204" pitchFamily="34" charset="0"/>
                          <a:cs typeface="Arial" panose="020B0604020202020204" pitchFamily="34" charset="0"/>
                        </a:rPr>
                        <a:t>Managing risks and performance</a:t>
                      </a: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endParaRPr lang="en-GB" sz="1200" dirty="0">
                        <a:solidFill>
                          <a:schemeClr val="tx1"/>
                        </a:solidFill>
                        <a:latin typeface="Arial" panose="020B0604020202020204" pitchFamily="34" charset="0"/>
                        <a:cs typeface="Arial" panose="020B0604020202020204" pitchFamily="34" charset="0"/>
                      </a:endParaRP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400" dirty="0">
                          <a:solidFill>
                            <a:schemeClr val="tx1"/>
                          </a:solidFill>
                          <a:latin typeface="Arial" panose="020B0604020202020204" pitchFamily="34" charset="0"/>
                          <a:cs typeface="Arial" panose="020B0604020202020204" pitchFamily="34" charset="0"/>
                        </a:rPr>
                        <a:t>PRINCIPLE G</a:t>
                      </a:r>
                    </a:p>
                    <a:p>
                      <a:endParaRPr lang="en-GB" sz="1200" dirty="0">
                        <a:solidFill>
                          <a:schemeClr val="tx1"/>
                        </a:solidFill>
                        <a:latin typeface="Arial" panose="020B0604020202020204" pitchFamily="34" charset="0"/>
                        <a:cs typeface="Arial" panose="020B0604020202020204" pitchFamily="34" charset="0"/>
                      </a:endParaRPr>
                    </a:p>
                    <a:p>
                      <a:r>
                        <a:rPr lang="en-GB" sz="1200" dirty="0">
                          <a:solidFill>
                            <a:schemeClr val="tx1"/>
                          </a:solidFill>
                          <a:latin typeface="Arial" panose="020B0604020202020204" pitchFamily="34" charset="0"/>
                          <a:cs typeface="Arial" panose="020B0604020202020204" pitchFamily="34" charset="0"/>
                        </a:rPr>
                        <a:t>Implementing good practices in transparency, reporting and accountability</a:t>
                      </a: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2860684127"/>
                  </a:ext>
                </a:extLst>
              </a:tr>
              <a:tr h="4844549">
                <a:tc>
                  <a:txBody>
                    <a:bodyPr/>
                    <a:lstStyle/>
                    <a:p>
                      <a:pPr algn="just">
                        <a:spcAft>
                          <a:spcPts val="600"/>
                        </a:spcAft>
                      </a:pPr>
                      <a:r>
                        <a:rPr lang="en-GB" sz="1100" kern="1200" dirty="0">
                          <a:solidFill>
                            <a:schemeClr val="tx1"/>
                          </a:solidFill>
                          <a:effectLst/>
                          <a:latin typeface="Arial" panose="020B0604020202020204" pitchFamily="34" charset="0"/>
                          <a:ea typeface="+mn-ea"/>
                          <a:cs typeface="Arial" panose="020B0604020202020204" pitchFamily="34" charset="0"/>
                        </a:rPr>
                        <a:t>The</a:t>
                      </a:r>
                      <a:r>
                        <a:rPr lang="en-GB" sz="1100" kern="1200" baseline="0" dirty="0">
                          <a:solidFill>
                            <a:schemeClr val="tx1"/>
                          </a:solidFill>
                          <a:effectLst/>
                          <a:latin typeface="Arial" panose="020B0604020202020204" pitchFamily="34" charset="0"/>
                          <a:ea typeface="+mn-ea"/>
                          <a:cs typeface="Arial" panose="020B0604020202020204" pitchFamily="34" charset="0"/>
                        </a:rPr>
                        <a:t> Force continues to </a:t>
                      </a:r>
                      <a:r>
                        <a:rPr lang="en-GB" sz="1100" kern="1200" dirty="0">
                          <a:solidFill>
                            <a:schemeClr val="tx1"/>
                          </a:solidFill>
                          <a:effectLst/>
                          <a:latin typeface="Arial" panose="020B0604020202020204" pitchFamily="34" charset="0"/>
                          <a:ea typeface="+mn-ea"/>
                          <a:cs typeface="Arial" panose="020B0604020202020204" pitchFamily="34" charset="0"/>
                        </a:rPr>
                        <a:t>ensure</a:t>
                      </a:r>
                      <a:r>
                        <a:rPr lang="en-GB" sz="1100" kern="1200" baseline="0" dirty="0">
                          <a:solidFill>
                            <a:schemeClr val="tx1"/>
                          </a:solidFill>
                          <a:effectLst/>
                          <a:latin typeface="Arial" panose="020B0604020202020204" pitchFamily="34" charset="0"/>
                          <a:ea typeface="+mn-ea"/>
                          <a:cs typeface="Arial" panose="020B0604020202020204" pitchFamily="34" charset="0"/>
                        </a:rPr>
                        <a:t> </a:t>
                      </a:r>
                      <a:r>
                        <a:rPr lang="en-GB" sz="1100" kern="1200" dirty="0">
                          <a:solidFill>
                            <a:schemeClr val="tx1"/>
                          </a:solidFill>
                          <a:effectLst/>
                          <a:latin typeface="Arial" panose="020B0604020202020204" pitchFamily="34" charset="0"/>
                          <a:ea typeface="+mn-ea"/>
                          <a:cs typeface="Arial" panose="020B0604020202020204" pitchFamily="34" charset="0"/>
                        </a:rPr>
                        <a:t>compliance with the National Crime Recording Standard</a:t>
                      </a:r>
                      <a:r>
                        <a:rPr lang="en-GB" sz="1100" kern="1200" baseline="0" dirty="0">
                          <a:solidFill>
                            <a:schemeClr val="tx1"/>
                          </a:solidFill>
                          <a:effectLst/>
                          <a:latin typeface="Arial" panose="020B0604020202020204" pitchFamily="34" charset="0"/>
                          <a:ea typeface="+mn-ea"/>
                          <a:cs typeface="Arial" panose="020B0604020202020204" pitchFamily="34" charset="0"/>
                        </a:rPr>
                        <a:t> (NCRS) and has a dedicated Force Crime Registrar who monitors performance and reports progress to the </a:t>
                      </a:r>
                      <a:r>
                        <a:rPr lang="en-GB" sz="1100" b="0" i="0" u="none" strike="noStrike" baseline="0" dirty="0">
                          <a:solidFill>
                            <a:schemeClr val="tx1"/>
                          </a:solidFill>
                          <a:latin typeface="Arial"/>
                        </a:rPr>
                        <a:t>Crime &amp; Data Quality Board chaired by an Assistant Chief Constable.</a:t>
                      </a:r>
                    </a:p>
                    <a:p>
                      <a:pPr algn="just">
                        <a:spcAft>
                          <a:spcPts val="600"/>
                        </a:spcAft>
                      </a:pPr>
                      <a:r>
                        <a:rPr lang="en-GB" sz="1100" kern="1200" baseline="0" dirty="0">
                          <a:solidFill>
                            <a:schemeClr val="tx1"/>
                          </a:solidFill>
                          <a:effectLst/>
                          <a:latin typeface="Arial" panose="020B0604020202020204" pitchFamily="34" charset="0"/>
                          <a:ea typeface="+mn-ea"/>
                          <a:cs typeface="Arial" panose="020B0604020202020204" pitchFamily="34" charset="0"/>
                        </a:rPr>
                        <a:t>Performance is monitored against a comprehensive Police and Crime Performance Framework and risks identified in the bi-monthly Performance and Insight Report. The OPCC is represented at the Force Performance Board where risks are reviewed and mitigation activity undertaken.</a:t>
                      </a:r>
                      <a:endParaRPr lang="en-GB" sz="1100" kern="1200" dirty="0">
                        <a:solidFill>
                          <a:schemeClr val="tx1"/>
                        </a:solidFill>
                        <a:effectLst/>
                        <a:latin typeface="Arial" panose="020B0604020202020204" pitchFamily="34" charset="0"/>
                        <a:ea typeface="+mn-ea"/>
                        <a:cs typeface="Arial" panose="020B0604020202020204" pitchFamily="34" charset="0"/>
                      </a:endParaRPr>
                    </a:p>
                    <a:p>
                      <a:pPr algn="just">
                        <a:spcAft>
                          <a:spcPts val="600"/>
                        </a:spcAft>
                      </a:pPr>
                      <a:r>
                        <a:rPr lang="en-GB" sz="1100" kern="1200" baseline="0" dirty="0">
                          <a:solidFill>
                            <a:schemeClr val="tx1"/>
                          </a:solidFill>
                          <a:effectLst/>
                          <a:latin typeface="Arial" panose="020B0604020202020204" pitchFamily="34" charset="0"/>
                          <a:ea typeface="+mn-ea"/>
                          <a:cs typeface="Arial" panose="020B0604020202020204" pitchFamily="34" charset="0"/>
                        </a:rPr>
                        <a:t>The Joint PCC and Force Risk Management Strategy details how corporate risks are managed and mitigated. In addition, the independent JASP meeting receives a copy of the Force and PCC Strategic Risk Progress Report every six months, as per the Policy.</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There are joint policies in place for risk management, anti-fraud, corruption and bribery and together with the financial regulations, these set out expected processes and internal controls.</a:t>
                      </a:r>
                      <a:r>
                        <a:rPr lang="en-GB" sz="1100" dirty="0">
                          <a:effectLst/>
                          <a:latin typeface="Arial" panose="020B0604020202020204" pitchFamily="34" charset="0"/>
                          <a:ea typeface="Arial" panose="020B0604020202020204" pitchFamily="34" charset="0"/>
                        </a:rPr>
                        <a:t> </a:t>
                      </a:r>
                      <a:endPar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00330" marR="100330" marT="73025" marB="73025">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en-GB" sz="1100" dirty="0">
                          <a:effectLst/>
                          <a:latin typeface="Arial" panose="020B0604020202020204" pitchFamily="34" charset="0"/>
                          <a:ea typeface="Arial" panose="020B0604020202020204" pitchFamily="34" charset="0"/>
                        </a:rPr>
                        <a:t>The Financial Performance and Insight Report, including revenue and capital budget monitoring is reported quarterly to the Strategic</a:t>
                      </a:r>
                      <a:r>
                        <a:rPr lang="en-GB" sz="1100" spc="-25" dirty="0">
                          <a:effectLst/>
                          <a:latin typeface="Arial" panose="020B0604020202020204" pitchFamily="34" charset="0"/>
                          <a:ea typeface="Arial" panose="020B0604020202020204" pitchFamily="34" charset="0"/>
                        </a:rPr>
                        <a:t> </a:t>
                      </a:r>
                      <a:r>
                        <a:rPr lang="en-GB" sz="1100" dirty="0">
                          <a:effectLst/>
                          <a:latin typeface="Arial" panose="020B0604020202020204" pitchFamily="34" charset="0"/>
                          <a:ea typeface="Arial" panose="020B0604020202020204" pitchFamily="34" charset="0"/>
                        </a:rPr>
                        <a:t>Resources</a:t>
                      </a:r>
                      <a:r>
                        <a:rPr lang="en-GB" sz="1100" spc="-5" dirty="0">
                          <a:effectLst/>
                          <a:latin typeface="Arial" panose="020B0604020202020204" pitchFamily="34" charset="0"/>
                          <a:ea typeface="Arial" panose="020B0604020202020204" pitchFamily="34" charset="0"/>
                        </a:rPr>
                        <a:t> </a:t>
                      </a:r>
                      <a:r>
                        <a:rPr lang="en-GB" sz="1100" dirty="0">
                          <a:effectLst/>
                          <a:latin typeface="Arial" panose="020B0604020202020204" pitchFamily="34" charset="0"/>
                          <a:ea typeface="Arial" panose="020B0604020202020204" pitchFamily="34" charset="0"/>
                        </a:rPr>
                        <a:t>and</a:t>
                      </a:r>
                      <a:r>
                        <a:rPr lang="en-GB" sz="1100" spc="-15" dirty="0">
                          <a:effectLst/>
                          <a:latin typeface="Arial" panose="020B0604020202020204" pitchFamily="34" charset="0"/>
                          <a:ea typeface="Arial" panose="020B0604020202020204" pitchFamily="34" charset="0"/>
                        </a:rPr>
                        <a:t> </a:t>
                      </a:r>
                      <a:r>
                        <a:rPr lang="en-GB" sz="1100" dirty="0">
                          <a:effectLst/>
                          <a:latin typeface="Arial" panose="020B0604020202020204" pitchFamily="34" charset="0"/>
                          <a:ea typeface="Arial" panose="020B0604020202020204" pitchFamily="34" charset="0"/>
                        </a:rPr>
                        <a:t>Performance</a:t>
                      </a:r>
                      <a:r>
                        <a:rPr lang="en-GB" sz="1100" spc="-25" dirty="0">
                          <a:effectLst/>
                          <a:latin typeface="Arial" panose="020B0604020202020204" pitchFamily="34" charset="0"/>
                          <a:ea typeface="Arial" panose="020B0604020202020204" pitchFamily="34" charset="0"/>
                        </a:rPr>
                        <a:t> </a:t>
                      </a:r>
                      <a:r>
                        <a:rPr lang="en-GB" sz="1100" dirty="0">
                          <a:effectLst/>
                          <a:latin typeface="Arial" panose="020B0604020202020204" pitchFamily="34" charset="0"/>
                          <a:ea typeface="Arial" panose="020B0604020202020204" pitchFamily="34" charset="0"/>
                        </a:rPr>
                        <a:t>meeting (Accountability Board).</a:t>
                      </a:r>
                      <a:endParaRPr lang="en-GB" sz="1100" kern="1200" dirty="0">
                        <a:solidFill>
                          <a:schemeClr val="dk1"/>
                        </a:solidFill>
                        <a:effectLst/>
                        <a:latin typeface="Arial" panose="020B0604020202020204" pitchFamily="34" charset="0"/>
                        <a:ea typeface="+mn-ea"/>
                        <a:cs typeface="Arial" panose="020B0604020202020204" pitchFamily="34" charset="0"/>
                      </a:endParaRP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We have a regional contract for the provision of Internal Audit. The Internal Audit Team regularly provides reports on the effective operation of control and an annual report of the overall control environment.  Lessons are learned and best practice shared across East Midlands OPCCs/Forces via this shared contract.</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Professional Standards Directorate provides reports on actions within the disciplinary process and on lessons learnt nationally from the IOPC.</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An external community panel is being set up to review discrimination complaints, use of force and stop and search.</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All recommendations from external and internal reviews (e.g. Audit and HMICFRS) are collated, reviewed and progress is regularly reported to the JASP.</a:t>
                      </a:r>
                    </a:p>
                    <a:p>
                      <a:pPr algn="just">
                        <a:spcAft>
                          <a:spcPts val="600"/>
                        </a:spcAft>
                      </a:pPr>
                      <a:endParaRPr lang="en-GB" sz="1100" b="0" dirty="0">
                        <a:solidFill>
                          <a:schemeClr val="tx1"/>
                        </a:solidFill>
                        <a:latin typeface="Arial" panose="020B0604020202020204" pitchFamily="34" charset="0"/>
                        <a:cs typeface="Arial" panose="020B0604020202020204" pitchFamily="34" charset="0"/>
                      </a:endParaRP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All decisions of the Commissioner are published on the website, together with any supporting information to explain why any particular option was taken.</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Police and Crime Plan together with financial strategies and internal policies are also published and reviewed regularly.</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Reporting of performance both operational and financial is undertaken on a regular basis. The Commissioner meets with the Chief Constable on a weekly basis to keep abreast of current issues.</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Police and Crime Panel meet regularly to challenge and support the Commissioner on the Police and Crime Plan, use of resources and decisions being taken. The papers and minutes of this public meeting are published on the County Council website.</a:t>
                      </a:r>
                    </a:p>
                    <a:p>
                      <a:pPr algn="just">
                        <a:spcAft>
                          <a:spcPts val="600"/>
                        </a:spcAft>
                      </a:pPr>
                      <a:r>
                        <a:rPr lang="en-GB" sz="1100" kern="1200" dirty="0">
                          <a:solidFill>
                            <a:schemeClr val="dk1"/>
                          </a:solidFill>
                          <a:effectLst/>
                          <a:latin typeface="Arial" panose="020B0604020202020204" pitchFamily="34" charset="0"/>
                          <a:ea typeface="+mn-ea"/>
                          <a:cs typeface="Arial" panose="020B0604020202020204" pitchFamily="34" charset="0"/>
                        </a:rPr>
                        <a:t>The requirements of the Specified Information Order have lapsed somewhat during the pandemic, a renewed focus has been given to this area during 2022 as staff were recruited to the new OPCC structure.</a:t>
                      </a:r>
                    </a:p>
                  </a:txBody>
                  <a:tcP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3108716843"/>
                  </a:ext>
                </a:extLst>
              </a:tr>
            </a:tbl>
          </a:graphicData>
        </a:graphic>
      </p:graphicFrame>
      <p:sp>
        <p:nvSpPr>
          <p:cNvPr id="5" name="TextBox 4">
            <a:extLst>
              <a:ext uri="{FF2B5EF4-FFF2-40B4-BE49-F238E27FC236}">
                <a16:creationId xmlns:a16="http://schemas.microsoft.com/office/drawing/2014/main" id="{5A91FFB2-803A-4FBB-83A4-E0E2966B8C48}"/>
              </a:ext>
            </a:extLst>
          </p:cNvPr>
          <p:cNvSpPr txBox="1"/>
          <p:nvPr/>
        </p:nvSpPr>
        <p:spPr>
          <a:xfrm>
            <a:off x="9552057" y="0"/>
            <a:ext cx="353943" cy="6858000"/>
          </a:xfrm>
          <a:prstGeom prst="rect">
            <a:avLst/>
          </a:prstGeom>
          <a:solidFill>
            <a:srgbClr val="CC99FF"/>
          </a:solidFill>
        </p:spPr>
        <p:txBody>
          <a:bodyPr vert="vert" wrap="square" tIns="216000" rtlCol="0" anchor="ctr">
            <a:spAutoFit/>
          </a:bodyPr>
          <a:lstStyle/>
          <a:p>
            <a:r>
              <a:rPr lang="en-GB" sz="1100" b="1" dirty="0">
                <a:solidFill>
                  <a:prstClr val="white"/>
                </a:solidFill>
              </a:rPr>
              <a:t>ANNUAL GOVERNANCE STATEMENT      |       STATEMENT OF ACCOUNTS – 2021-22</a:t>
            </a:r>
            <a:endParaRPr lang="en-GB" sz="1100" dirty="0">
              <a:solidFill>
                <a:prstClr val="white"/>
              </a:solidFill>
            </a:endParaRPr>
          </a:p>
        </p:txBody>
      </p:sp>
      <p:sp>
        <p:nvSpPr>
          <p:cNvPr id="7" name="Slide Number Placeholder 3">
            <a:extLst>
              <a:ext uri="{FF2B5EF4-FFF2-40B4-BE49-F238E27FC236}">
                <a16:creationId xmlns:a16="http://schemas.microsoft.com/office/drawing/2014/main" id="{CDAE4D1F-7D28-40DC-AC1F-19F8A2429252}"/>
              </a:ext>
            </a:extLst>
          </p:cNvPr>
          <p:cNvSpPr>
            <a:spLocks noGrp="1"/>
          </p:cNvSpPr>
          <p:nvPr>
            <p:ph type="sldNum" sz="quarter" idx="12"/>
          </p:nvPr>
        </p:nvSpPr>
        <p:spPr>
          <a:xfrm rot="16200000">
            <a:off x="9580395" y="6368868"/>
            <a:ext cx="276271" cy="365125"/>
          </a:xfrm>
        </p:spPr>
        <p:txBody>
          <a:bodyPr vert="vert"/>
          <a:lstStyle/>
          <a:p>
            <a:pPr algn="ctr"/>
            <a:fld id="{DD48F1E6-A4CD-4F52-B88F-93AD6411A524}" type="slidenum">
              <a:rPr lang="en-GB" smtClean="0">
                <a:solidFill>
                  <a:prstClr val="white"/>
                </a:solidFill>
              </a:rPr>
              <a:pPr algn="ctr"/>
              <a:t>4</a:t>
            </a:fld>
            <a:endParaRPr lang="en-GB" dirty="0">
              <a:solidFill>
                <a:prstClr val="white"/>
              </a:solidFill>
            </a:endParaRPr>
          </a:p>
        </p:txBody>
      </p:sp>
    </p:spTree>
    <p:extLst>
      <p:ext uri="{BB962C8B-B14F-4D97-AF65-F5344CB8AC3E}">
        <p14:creationId xmlns:p14="http://schemas.microsoft.com/office/powerpoint/2010/main" val="2497214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1AF3F9-78D6-48C5-8127-16EA56DB94EB}"/>
              </a:ext>
            </a:extLst>
          </p:cNvPr>
          <p:cNvSpPr txBox="1"/>
          <p:nvPr/>
        </p:nvSpPr>
        <p:spPr>
          <a:xfrm>
            <a:off x="9552057" y="-15984"/>
            <a:ext cx="353943" cy="6873984"/>
          </a:xfrm>
          <a:prstGeom prst="rect">
            <a:avLst/>
          </a:prstGeom>
          <a:solidFill>
            <a:srgbClr val="CC99FF"/>
          </a:solidFill>
        </p:spPr>
        <p:txBody>
          <a:bodyPr vert="vert" wrap="square" tIns="216000" rtlCol="0" anchor="ctr">
            <a:spAutoFit/>
          </a:bodyPr>
          <a:lstStyle/>
          <a:p>
            <a:r>
              <a:rPr lang="en-GB" sz="1100" b="1" dirty="0">
                <a:solidFill>
                  <a:prstClr val="white"/>
                </a:solidFill>
              </a:rPr>
              <a:t>ANNUAL GOVERNANCE STATEMENT      |      STATEMENT OF ACCOUNTS – 2021-22</a:t>
            </a:r>
            <a:endParaRPr lang="en-GB" sz="1100" dirty="0">
              <a:solidFill>
                <a:prstClr val="white"/>
              </a:solidFill>
            </a:endParaRPr>
          </a:p>
        </p:txBody>
      </p:sp>
      <p:graphicFrame>
        <p:nvGraphicFramePr>
          <p:cNvPr id="5" name="Table 4">
            <a:extLst>
              <a:ext uri="{FF2B5EF4-FFF2-40B4-BE49-F238E27FC236}">
                <a16:creationId xmlns:a16="http://schemas.microsoft.com/office/drawing/2014/main" id="{4E56888E-3048-4B03-ABB3-6205C656645A}"/>
              </a:ext>
            </a:extLst>
          </p:cNvPr>
          <p:cNvGraphicFramePr>
            <a:graphicFrameLocks noGrp="1"/>
          </p:cNvGraphicFramePr>
          <p:nvPr>
            <p:extLst>
              <p:ext uri="{D42A27DB-BD31-4B8C-83A1-F6EECF244321}">
                <p14:modId xmlns:p14="http://schemas.microsoft.com/office/powerpoint/2010/main" val="2527002828"/>
              </p:ext>
            </p:extLst>
          </p:nvPr>
        </p:nvGraphicFramePr>
        <p:xfrm>
          <a:off x="396701" y="548303"/>
          <a:ext cx="8917628" cy="3413760"/>
        </p:xfrm>
        <a:graphic>
          <a:graphicData uri="http://schemas.openxmlformats.org/drawingml/2006/table">
            <a:tbl>
              <a:tblPr firstRow="1">
                <a:tableStyleId>{2D5ABB26-0587-4C30-8999-92F81FD0307C}</a:tableStyleId>
              </a:tblPr>
              <a:tblGrid>
                <a:gridCol w="8917628">
                  <a:extLst>
                    <a:ext uri="{9D8B030D-6E8A-4147-A177-3AD203B41FA5}">
                      <a16:colId xmlns:a16="http://schemas.microsoft.com/office/drawing/2014/main" val="2868856792"/>
                    </a:ext>
                  </a:extLst>
                </a:gridCol>
              </a:tblGrid>
              <a:tr h="251419">
                <a:tc>
                  <a:txBody>
                    <a:bodyPr/>
                    <a:lstStyle/>
                    <a:p>
                      <a:r>
                        <a:rPr lang="en-GB" sz="1400" b="1" dirty="0">
                          <a:solidFill>
                            <a:schemeClr val="bg1"/>
                          </a:solidFill>
                          <a:latin typeface="Arial" panose="020B0604020202020204" pitchFamily="34" charset="0"/>
                          <a:cs typeface="Arial" panose="020B0604020202020204" pitchFamily="34" charset="0"/>
                        </a:rPr>
                        <a:t>Change of OPCC Statutory Officers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941692971"/>
                  </a:ext>
                </a:extLst>
              </a:tr>
              <a:tr h="2629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Arial" panose="020B0604020202020204" pitchFamily="34" charset="0"/>
                          <a:cs typeface="Arial" panose="020B0604020202020204" pitchFamily="34" charset="0"/>
                        </a:rPr>
                        <a:t>During 2021-22 both the Chief Executive and the Chief Financial Officer left their posts. The Commissioner made appropriate arrangements to ensure the requirements of the roles were fulfilled until permanent replacements could be recruited.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Arial" panose="020B0604020202020204" pitchFamily="34" charset="0"/>
                          <a:ea typeface="+mn-ea"/>
                          <a:cs typeface="Arial" panose="020B0604020202020204" pitchFamily="34" charset="0"/>
                        </a:rPr>
                        <a:t>On 22 December 2021 the Force’s Chief Finance Officer also undertook the role of Interim PCC Chief Finance Officer. There was a joint protocol in place to manage any conflicts relating to this joint role and the link to the Force and OPCC. The Force CFO maintained this joint role until 31 July 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Arial" panose="020B0604020202020204" pitchFamily="34" charset="0"/>
                          <a:ea typeface="+mn-ea"/>
                          <a:cs typeface="Arial" panose="020B0604020202020204" pitchFamily="34" charset="0"/>
                        </a:rPr>
                        <a:t>The CEO was covered on an interim basis between 3 December  2021 and 31 January 2022 by the Assistant Chief Executive, who had been seconded in October 2021 through a partnership with another OPCC to assist the then CEO with the office restructure. This interim arrangement ensured continuity and stability of the statutory officer provision in the OPCC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Arial" panose="020B0604020202020204" pitchFamily="34" charset="0"/>
                          <a:ea typeface="+mn-ea"/>
                          <a:cs typeface="Arial" panose="020B0604020202020204" pitchFamily="34" charset="0"/>
                        </a:rPr>
                        <a:t>A recruitment process was undertaken by an independent organisation and the Interim CEO was successful in being appointed to the permanent role, which she took up on 1</a:t>
                      </a:r>
                      <a:r>
                        <a:rPr lang="en-GB" sz="1100" kern="1200" baseline="30000" dirty="0">
                          <a:solidFill>
                            <a:schemeClr val="tx1"/>
                          </a:solidFill>
                          <a:effectLst/>
                          <a:latin typeface="Arial" panose="020B0604020202020204" pitchFamily="34" charset="0"/>
                          <a:ea typeface="+mn-ea"/>
                          <a:cs typeface="Arial" panose="020B0604020202020204" pitchFamily="34" charset="0"/>
                        </a:rPr>
                        <a:t> </a:t>
                      </a:r>
                      <a:r>
                        <a:rPr lang="en-GB" sz="1100" kern="1200" dirty="0">
                          <a:solidFill>
                            <a:schemeClr val="tx1"/>
                          </a:solidFill>
                          <a:effectLst/>
                          <a:latin typeface="Arial" panose="020B0604020202020204" pitchFamily="34" charset="0"/>
                          <a:ea typeface="+mn-ea"/>
                          <a:cs typeface="Arial" panose="020B0604020202020204" pitchFamily="34" charset="0"/>
                        </a:rPr>
                        <a:t>February 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highlight>
                          <a:srgbClr val="FFFF00"/>
                        </a:highligh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highlight>
                          <a:srgbClr val="FFFF00"/>
                        </a:highligh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Arial" panose="020B0604020202020204" pitchFamily="34" charset="0"/>
                        <a:ea typeface="+mn-ea"/>
                        <a:cs typeface="Arial" panose="020B0604020202020204" pitchFamily="34" charset="0"/>
                      </a:endParaRPr>
                    </a:p>
                    <a:p>
                      <a:br>
                        <a:rPr lang="en-GB" sz="1100" dirty="0">
                          <a:latin typeface="Arial" panose="020B0604020202020204" pitchFamily="34" charset="0"/>
                          <a:cs typeface="Arial" panose="020B0604020202020204" pitchFamily="34" charset="0"/>
                        </a:rPr>
                      </a:br>
                      <a:endParaRPr lang="en-GB" sz="11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38336446"/>
                  </a:ext>
                </a:extLst>
              </a:tr>
            </a:tbl>
          </a:graphicData>
        </a:graphic>
      </p:graphicFrame>
      <p:sp>
        <p:nvSpPr>
          <p:cNvPr id="6" name="Slide Number Placeholder 3">
            <a:extLst>
              <a:ext uri="{FF2B5EF4-FFF2-40B4-BE49-F238E27FC236}">
                <a16:creationId xmlns:a16="http://schemas.microsoft.com/office/drawing/2014/main" id="{CDAE4D1F-7D28-40DC-AC1F-19F8A2429252}"/>
              </a:ext>
            </a:extLst>
          </p:cNvPr>
          <p:cNvSpPr>
            <a:spLocks noGrp="1"/>
          </p:cNvSpPr>
          <p:nvPr>
            <p:ph type="sldNum" sz="quarter" idx="12"/>
          </p:nvPr>
        </p:nvSpPr>
        <p:spPr>
          <a:xfrm rot="16200000">
            <a:off x="9585302" y="6358861"/>
            <a:ext cx="276271" cy="365125"/>
          </a:xfrm>
        </p:spPr>
        <p:txBody>
          <a:bodyPr vert="vert"/>
          <a:lstStyle/>
          <a:p>
            <a:pPr algn="ctr"/>
            <a:fld id="{DD48F1E6-A4CD-4F52-B88F-93AD6411A524}" type="slidenum">
              <a:rPr lang="en-GB" smtClean="0">
                <a:solidFill>
                  <a:prstClr val="white"/>
                </a:solidFill>
              </a:rPr>
              <a:pPr algn="ctr"/>
              <a:t>5</a:t>
            </a:fld>
            <a:endParaRPr lang="en-GB" dirty="0">
              <a:solidFill>
                <a:prstClr val="white"/>
              </a:solidFill>
            </a:endParaRPr>
          </a:p>
        </p:txBody>
      </p:sp>
    </p:spTree>
    <p:extLst>
      <p:ext uri="{BB962C8B-B14F-4D97-AF65-F5344CB8AC3E}">
        <p14:creationId xmlns:p14="http://schemas.microsoft.com/office/powerpoint/2010/main" val="2605653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1AF3F9-78D6-48C5-8127-16EA56DB94EB}"/>
              </a:ext>
            </a:extLst>
          </p:cNvPr>
          <p:cNvSpPr txBox="1"/>
          <p:nvPr/>
        </p:nvSpPr>
        <p:spPr>
          <a:xfrm>
            <a:off x="9552057" y="-15984"/>
            <a:ext cx="353943" cy="6873984"/>
          </a:xfrm>
          <a:prstGeom prst="rect">
            <a:avLst/>
          </a:prstGeom>
          <a:solidFill>
            <a:srgbClr val="CC99FF"/>
          </a:solidFill>
        </p:spPr>
        <p:txBody>
          <a:bodyPr vert="vert" wrap="square" tIns="216000" rtlCol="0" anchor="ctr">
            <a:spAutoFit/>
          </a:bodyPr>
          <a:lstStyle/>
          <a:p>
            <a:r>
              <a:rPr lang="en-GB" sz="1100" b="1" dirty="0">
                <a:solidFill>
                  <a:prstClr val="white"/>
                </a:solidFill>
              </a:rPr>
              <a:t>ANNUAL GOVERNANCE STATEMENT      |      STATEMENT OF ACCOUNTS – 2021-22</a:t>
            </a:r>
            <a:endParaRPr lang="en-GB" sz="1100" dirty="0">
              <a:solidFill>
                <a:prstClr val="white"/>
              </a:solidFill>
            </a:endParaRPr>
          </a:p>
        </p:txBody>
      </p:sp>
      <p:graphicFrame>
        <p:nvGraphicFramePr>
          <p:cNvPr id="5" name="Table 4">
            <a:extLst>
              <a:ext uri="{FF2B5EF4-FFF2-40B4-BE49-F238E27FC236}">
                <a16:creationId xmlns:a16="http://schemas.microsoft.com/office/drawing/2014/main" id="{4E56888E-3048-4B03-ABB3-6205C656645A}"/>
              </a:ext>
            </a:extLst>
          </p:cNvPr>
          <p:cNvGraphicFramePr>
            <a:graphicFrameLocks noGrp="1"/>
          </p:cNvGraphicFramePr>
          <p:nvPr>
            <p:extLst>
              <p:ext uri="{D42A27DB-BD31-4B8C-83A1-F6EECF244321}">
                <p14:modId xmlns:p14="http://schemas.microsoft.com/office/powerpoint/2010/main" val="2050936013"/>
              </p:ext>
            </p:extLst>
          </p:nvPr>
        </p:nvGraphicFramePr>
        <p:xfrm>
          <a:off x="396702" y="548303"/>
          <a:ext cx="8914938" cy="5612917"/>
        </p:xfrm>
        <a:graphic>
          <a:graphicData uri="http://schemas.openxmlformats.org/drawingml/2006/table">
            <a:tbl>
              <a:tblPr firstRow="1" bandRow="1">
                <a:tableStyleId>{2D5ABB26-0587-4C30-8999-92F81FD0307C}</a:tableStyleId>
              </a:tblPr>
              <a:tblGrid>
                <a:gridCol w="4457469">
                  <a:extLst>
                    <a:ext uri="{9D8B030D-6E8A-4147-A177-3AD203B41FA5}">
                      <a16:colId xmlns:a16="http://schemas.microsoft.com/office/drawing/2014/main" val="2868856792"/>
                    </a:ext>
                  </a:extLst>
                </a:gridCol>
                <a:gridCol w="4457469">
                  <a:extLst>
                    <a:ext uri="{9D8B030D-6E8A-4147-A177-3AD203B41FA5}">
                      <a16:colId xmlns:a16="http://schemas.microsoft.com/office/drawing/2014/main" val="547597477"/>
                    </a:ext>
                  </a:extLst>
                </a:gridCol>
              </a:tblGrid>
              <a:tr h="250605">
                <a:tc gridSpan="2">
                  <a:txBody>
                    <a:bodyPr/>
                    <a:lstStyle/>
                    <a:p>
                      <a:r>
                        <a:rPr lang="en-GB" sz="1400" b="1" dirty="0">
                          <a:solidFill>
                            <a:schemeClr val="bg1"/>
                          </a:solidFill>
                          <a:latin typeface="Arial" panose="020B0604020202020204" pitchFamily="34" charset="0"/>
                          <a:cs typeface="Arial" panose="020B0604020202020204" pitchFamily="34" charset="0"/>
                        </a:rPr>
                        <a:t>REVIEW OF EFFECTIVENESS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endParaRPr lang="en-GB" dirty="0"/>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1692971"/>
                  </a:ext>
                </a:extLst>
              </a:tr>
              <a:tr h="350848">
                <a:tc gridSpan="2">
                  <a:txBody>
                    <a:bodyPr/>
                    <a:lstStyle/>
                    <a:p>
                      <a:r>
                        <a:rPr lang="en-GB" sz="1100" dirty="0">
                          <a:latin typeface="Arial" panose="020B0604020202020204" pitchFamily="34" charset="0"/>
                          <a:cs typeface="Arial" panose="020B0604020202020204" pitchFamily="34" charset="0"/>
                        </a:rPr>
                        <a:t>The Commissioner uses a number of ways to review and assess the effectiveness of its governance arrangements, as set out below:</a:t>
                      </a:r>
                      <a:br>
                        <a:rPr lang="en-GB" sz="1100" dirty="0">
                          <a:latin typeface="Arial" panose="020B0604020202020204" pitchFamily="34" charset="0"/>
                          <a:cs typeface="Arial" panose="020B0604020202020204" pitchFamily="34" charset="0"/>
                        </a:rPr>
                      </a:br>
                      <a:endParaRPr lang="en-GB" sz="11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38336446"/>
                  </a:ext>
                </a:extLst>
              </a:tr>
              <a:tr h="324000">
                <a:tc gridSpan="2">
                  <a:txBody>
                    <a:bodyPr/>
                    <a:lstStyle/>
                    <a:p>
                      <a:pPr algn="just">
                        <a:spcAft>
                          <a:spcPts val="600"/>
                        </a:spcAft>
                      </a:pPr>
                      <a:r>
                        <a:rPr lang="en-GB" sz="1200" b="1" dirty="0">
                          <a:solidFill>
                            <a:schemeClr val="tx1"/>
                          </a:solidFill>
                          <a:latin typeface="Arial" panose="020B0604020202020204" pitchFamily="34" charset="0"/>
                          <a:cs typeface="Arial" panose="020B0604020202020204" pitchFamily="34" charset="0"/>
                        </a:rPr>
                        <a:t>Assurance from Internal Audit – </a:t>
                      </a:r>
                      <a:r>
                        <a:rPr lang="en-GB" sz="1200" b="1" i="1" dirty="0">
                          <a:solidFill>
                            <a:schemeClr val="tx1"/>
                          </a:solidFill>
                          <a:highlight>
                            <a:srgbClr val="FFFF00"/>
                          </a:highlight>
                          <a:latin typeface="Arial" panose="020B0604020202020204" pitchFamily="34" charset="0"/>
                          <a:cs typeface="Arial" panose="020B0604020202020204" pitchFamily="34" charset="0"/>
                        </a:rPr>
                        <a:t>awaiting IA report and opinion</a:t>
                      </a:r>
                    </a:p>
                  </a:txBody>
                  <a:tcPr marT="36000" marB="36000"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pPr algn="just">
                        <a:spcAft>
                          <a:spcPts val="600"/>
                        </a:spcAft>
                      </a:pPr>
                      <a:endParaRPr lang="en-GB" sz="1200" b="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1758988786"/>
                  </a:ext>
                </a:extLst>
              </a:tr>
              <a:tr h="1328208">
                <a:tc>
                  <a:txBody>
                    <a:bodyPr/>
                    <a:lstStyle/>
                    <a:p>
                      <a:pPr marL="0" marR="0" algn="just">
                        <a:spcBef>
                          <a:spcPts val="0"/>
                        </a:spcBef>
                        <a:spcAft>
                          <a:spcPts val="600"/>
                        </a:spcAft>
                      </a:pPr>
                      <a:r>
                        <a:rPr lang="en-GB" sz="11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One of the key assurance statements that the Commissioner receives is the annual audit report and opinion of the Head of Internal Audit. </a:t>
                      </a:r>
                    </a:p>
                    <a:p>
                      <a:pPr marL="0" marR="0" algn="just">
                        <a:spcBef>
                          <a:spcPts val="0"/>
                        </a:spcBef>
                        <a:spcAft>
                          <a:spcPts val="600"/>
                        </a:spcAft>
                      </a:pPr>
                      <a:r>
                        <a:rPr lang="en-GB" sz="1100" baseline="0" dirty="0">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During 2021-22, </a:t>
                      </a:r>
                      <a:r>
                        <a:rPr lang="en-GB" sz="1100" strike="sngStrike" baseline="0" dirty="0">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thirteen audits were carried out, three with significant/substantial assurance and seven with satisfactory assurance provided.  Two limited assurance reports (Risk Management and IT: Information Assurance Follow Up) were provided in the year and one audit report (Seized Property) has no assurance, these will be followed up in 2021-22</a:t>
                      </a:r>
                      <a:r>
                        <a:rPr lang="en-GB" sz="1100" strike="sngStrike"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b="1" strike="sngStrike" baseline="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137160" marB="13716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600"/>
                        </a:spcAft>
                      </a:pP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During 2021-22 Core Financial systems were audited and assessed as having significant assurance</a:t>
                      </a:r>
                      <a:r>
                        <a:rPr lang="en-GB" sz="11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marL="0" marR="0" algn="just">
                        <a:spcBef>
                          <a:spcPts val="0"/>
                        </a:spcBef>
                        <a:spcAft>
                          <a:spcPts val="600"/>
                        </a:spcAft>
                      </a:pPr>
                      <a:r>
                        <a:rPr lang="en-GB" sz="1100" baseline="0" dirty="0">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The total number of recommendations made in the year was XX.  This represents a decrease of X from the prior year (XX).  The number of fundamental recommendations has decreased from XX in 2020/21 to XX in 2021/22.  </a:t>
                      </a:r>
                    </a:p>
                  </a:txBody>
                  <a:tcPr marL="73025" marR="73025" marT="137160" marB="13716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5890908"/>
                  </a:ext>
                </a:extLst>
              </a:tr>
              <a:tr h="324000">
                <a:tc gridSpan="2">
                  <a:txBody>
                    <a:bodyPr/>
                    <a:lstStyle/>
                    <a:p>
                      <a:pPr algn="just">
                        <a:spcAft>
                          <a:spcPts val="600"/>
                        </a:spcAft>
                      </a:pPr>
                      <a:r>
                        <a:rPr lang="en-GB" sz="1200" b="1" dirty="0">
                          <a:solidFill>
                            <a:schemeClr val="tx1"/>
                          </a:solidFill>
                          <a:latin typeface="Arial" panose="020B0604020202020204" pitchFamily="34" charset="0"/>
                          <a:cs typeface="Arial" panose="020B0604020202020204" pitchFamily="34" charset="0"/>
                        </a:rPr>
                        <a:t>Assurance from External Audit</a:t>
                      </a:r>
                    </a:p>
                  </a:txBody>
                  <a:tcPr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pPr algn="just">
                        <a:spcAft>
                          <a:spcPts val="600"/>
                        </a:spcAft>
                      </a:pPr>
                      <a:endParaRPr lang="en-GB" sz="1200" b="0" dirty="0">
                        <a:solidFill>
                          <a:schemeClr val="tx1">
                            <a:lumMod val="50000"/>
                            <a:lumOff val="50000"/>
                          </a:schemeClr>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1081334299"/>
                  </a:ext>
                </a:extLst>
              </a:tr>
              <a:tr h="676912">
                <a:tc>
                  <a:txBody>
                    <a:bodyPr/>
                    <a:lstStyle/>
                    <a:p>
                      <a:pPr marL="0" marR="0" algn="just">
                        <a:spcBef>
                          <a:spcPts val="0"/>
                        </a:spcBef>
                        <a:spcAft>
                          <a:spcPts val="600"/>
                        </a:spcAft>
                      </a:pPr>
                      <a:r>
                        <a:rPr lang="en-GB" sz="1100" dirty="0">
                          <a:effectLst/>
                          <a:latin typeface="Arial" panose="020B0604020202020204" pitchFamily="34" charset="0"/>
                          <a:ea typeface="Calibri" panose="020F0502020204030204" pitchFamily="34" charset="0"/>
                          <a:cs typeface="Arial" panose="020B0604020202020204" pitchFamily="34" charset="0"/>
                        </a:rPr>
                        <a:t>The External Auditor, Ernst</a:t>
                      </a:r>
                      <a:r>
                        <a:rPr lang="en-GB" sz="1100" baseline="0" dirty="0">
                          <a:effectLst/>
                          <a:latin typeface="Arial" panose="020B0604020202020204" pitchFamily="34" charset="0"/>
                          <a:ea typeface="Calibri" panose="020F0502020204030204" pitchFamily="34" charset="0"/>
                          <a:cs typeface="Arial" panose="020B0604020202020204" pitchFamily="34" charset="0"/>
                        </a:rPr>
                        <a:t> &amp; Young</a:t>
                      </a:r>
                      <a:r>
                        <a:rPr lang="en-GB" sz="1100" dirty="0">
                          <a:effectLst/>
                          <a:latin typeface="Arial" panose="020B0604020202020204" pitchFamily="34" charset="0"/>
                          <a:ea typeface="Calibri" panose="020F0502020204030204" pitchFamily="34" charset="0"/>
                          <a:cs typeface="Arial" panose="020B0604020202020204" pitchFamily="34" charset="0"/>
                        </a:rPr>
                        <a:t>, provides assurance on the accuracy of the year-end Statement of Accounts and the overall adequacy of arrangements for securing value for money. Currently the 2020/21 audit is not yet complete.</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137160" marB="13716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600"/>
                        </a:spcAft>
                      </a:pPr>
                      <a:r>
                        <a:rPr lang="en-GB" sz="1100" dirty="0">
                          <a:effectLst/>
                          <a:latin typeface="Arial" panose="020B0604020202020204" pitchFamily="34" charset="0"/>
                          <a:ea typeface="Calibri" panose="020F0502020204030204" pitchFamily="34" charset="0"/>
                          <a:cs typeface="Arial" panose="020B0604020202020204" pitchFamily="34" charset="0"/>
                        </a:rPr>
                        <a:t>The Annual Governance Report (ISA 260) will be presented to the Joint Audit and Scrutiny Panel with the final statements including this Annual Governance Statement.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137160" marB="13716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7193397"/>
                  </a:ext>
                </a:extLst>
              </a:tr>
              <a:tr h="324000">
                <a:tc gridSpan="2">
                  <a:txBody>
                    <a:bodyPr/>
                    <a:lstStyle/>
                    <a:p>
                      <a:pPr marL="0" marR="0" algn="just">
                        <a:spcBef>
                          <a:spcPts val="0"/>
                        </a:spcBef>
                        <a:spcAft>
                          <a:spcPts val="600"/>
                        </a:spcAft>
                      </a:pPr>
                      <a:r>
                        <a:rPr lang="en-GB" sz="1200" b="1" dirty="0">
                          <a:effectLst/>
                          <a:latin typeface="Arial" panose="020B0604020202020204" pitchFamily="34" charset="0"/>
                          <a:ea typeface="Calibri" panose="020F0502020204030204" pitchFamily="34" charset="0"/>
                          <a:cs typeface="Arial" panose="020B0604020202020204" pitchFamily="34" charset="0"/>
                        </a:rPr>
                        <a:t>Self-Assessment and Review of Key Performance Indicators</a:t>
                      </a:r>
                    </a:p>
                  </a:txBody>
                  <a:tcPr marL="73025" marR="73025" marT="36000" marB="36000"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pPr marL="0" marR="0" algn="just">
                        <a:spcBef>
                          <a:spcPts val="0"/>
                        </a:spcBef>
                        <a:spcAft>
                          <a:spcPts val="600"/>
                        </a:spcAft>
                      </a:pPr>
                      <a:endParaRPr lang="en-GB" sz="1050"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137160" marB="1371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2817992953"/>
                  </a:ext>
                </a:extLst>
              </a:tr>
              <a:tr h="1272877">
                <a:tc>
                  <a:txBody>
                    <a:bodyPr/>
                    <a:lstStyle/>
                    <a:p>
                      <a:pPr marL="0" marR="0" algn="just">
                        <a:spcBef>
                          <a:spcPts val="0"/>
                        </a:spcBef>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The Chief Executive and Chief Finance Officer of the OPCC have undertaken a review to confirm that the arrangements described above have been in place throughout the year. </a:t>
                      </a:r>
                      <a:br>
                        <a:rPr lang="en-GB" sz="1100" dirty="0">
                          <a:effectLst/>
                          <a:latin typeface="Arial" panose="020B0604020202020204" pitchFamily="34" charset="0"/>
                          <a:ea typeface="Calibri" panose="020F0502020204030204" pitchFamily="34" charset="0"/>
                          <a:cs typeface="Arial" panose="020B0604020202020204" pitchFamily="34" charset="0"/>
                        </a:rPr>
                      </a:b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73025" marR="73025" marT="137160" marB="12827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A number of key outcome indicators exist to assess the quality of governance arrangements. Performance is set out below:</a:t>
                      </a:r>
                    </a:p>
                  </a:txBody>
                  <a:tcPr marL="73025" marR="73025" marT="137160" marB="12827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0829589"/>
                  </a:ext>
                </a:extLst>
              </a:tr>
            </a:tbl>
          </a:graphicData>
        </a:graphic>
      </p:graphicFrame>
      <p:sp>
        <p:nvSpPr>
          <p:cNvPr id="6" name="Slide Number Placeholder 3">
            <a:extLst>
              <a:ext uri="{FF2B5EF4-FFF2-40B4-BE49-F238E27FC236}">
                <a16:creationId xmlns:a16="http://schemas.microsoft.com/office/drawing/2014/main" id="{CDAE4D1F-7D28-40DC-AC1F-19F8A2429252}"/>
              </a:ext>
            </a:extLst>
          </p:cNvPr>
          <p:cNvSpPr>
            <a:spLocks noGrp="1"/>
          </p:cNvSpPr>
          <p:nvPr>
            <p:ph type="sldNum" sz="quarter" idx="12"/>
          </p:nvPr>
        </p:nvSpPr>
        <p:spPr>
          <a:xfrm rot="16200000">
            <a:off x="9585302" y="6358861"/>
            <a:ext cx="276271" cy="365125"/>
          </a:xfrm>
        </p:spPr>
        <p:txBody>
          <a:bodyPr vert="vert"/>
          <a:lstStyle/>
          <a:p>
            <a:pPr algn="ctr"/>
            <a:fld id="{DD48F1E6-A4CD-4F52-B88F-93AD6411A524}" type="slidenum">
              <a:rPr lang="en-GB" smtClean="0">
                <a:solidFill>
                  <a:prstClr val="white"/>
                </a:solidFill>
              </a:rPr>
              <a:pPr algn="ctr"/>
              <a:t>6</a:t>
            </a:fld>
            <a:endParaRPr lang="en-GB" dirty="0">
              <a:solidFill>
                <a:prstClr val="white"/>
              </a:solidFill>
            </a:endParaRPr>
          </a:p>
        </p:txBody>
      </p:sp>
    </p:spTree>
    <p:extLst>
      <p:ext uri="{BB962C8B-B14F-4D97-AF65-F5344CB8AC3E}">
        <p14:creationId xmlns:p14="http://schemas.microsoft.com/office/powerpoint/2010/main" val="2288568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1AF3F9-78D6-48C5-8127-16EA56DB94EB}"/>
              </a:ext>
            </a:extLst>
          </p:cNvPr>
          <p:cNvSpPr txBox="1"/>
          <p:nvPr/>
        </p:nvSpPr>
        <p:spPr>
          <a:xfrm>
            <a:off x="9555018" y="0"/>
            <a:ext cx="353943" cy="6858000"/>
          </a:xfrm>
          <a:prstGeom prst="rect">
            <a:avLst/>
          </a:prstGeom>
          <a:solidFill>
            <a:srgbClr val="CC99FF"/>
          </a:solidFill>
        </p:spPr>
        <p:txBody>
          <a:bodyPr vert="vert" wrap="square" tIns="216000" rtlCol="0" anchor="ctr">
            <a:spAutoFit/>
          </a:bodyPr>
          <a:lstStyle/>
          <a:p>
            <a:r>
              <a:rPr lang="en-GB" sz="1100" b="1" dirty="0">
                <a:solidFill>
                  <a:prstClr val="white"/>
                </a:solidFill>
              </a:rPr>
              <a:t>ANNUAL GOVERNANCE STATEMENT      |       STATEMENT OF ACCOUNTS – 2021-22</a:t>
            </a:r>
            <a:endParaRPr lang="en-GB" sz="1100" dirty="0">
              <a:solidFill>
                <a:prstClr val="white"/>
              </a:solidFill>
            </a:endParaRPr>
          </a:p>
        </p:txBody>
      </p:sp>
      <p:graphicFrame>
        <p:nvGraphicFramePr>
          <p:cNvPr id="5" name="Table 4">
            <a:extLst>
              <a:ext uri="{FF2B5EF4-FFF2-40B4-BE49-F238E27FC236}">
                <a16:creationId xmlns:a16="http://schemas.microsoft.com/office/drawing/2014/main" id="{4E56888E-3048-4B03-ABB3-6205C656645A}"/>
              </a:ext>
            </a:extLst>
          </p:cNvPr>
          <p:cNvGraphicFramePr>
            <a:graphicFrameLocks noGrp="1"/>
          </p:cNvGraphicFramePr>
          <p:nvPr>
            <p:extLst>
              <p:ext uri="{D42A27DB-BD31-4B8C-83A1-F6EECF244321}">
                <p14:modId xmlns:p14="http://schemas.microsoft.com/office/powerpoint/2010/main" val="2948523933"/>
              </p:ext>
            </p:extLst>
          </p:nvPr>
        </p:nvGraphicFramePr>
        <p:xfrm>
          <a:off x="271605" y="112177"/>
          <a:ext cx="9089678" cy="1666440"/>
        </p:xfrm>
        <a:graphic>
          <a:graphicData uri="http://schemas.openxmlformats.org/drawingml/2006/table">
            <a:tbl>
              <a:tblPr firstRow="1" bandRow="1">
                <a:tableStyleId>{2D5ABB26-0587-4C30-8999-92F81FD0307C}</a:tableStyleId>
              </a:tblPr>
              <a:tblGrid>
                <a:gridCol w="4560371">
                  <a:extLst>
                    <a:ext uri="{9D8B030D-6E8A-4147-A177-3AD203B41FA5}">
                      <a16:colId xmlns:a16="http://schemas.microsoft.com/office/drawing/2014/main" val="2868856792"/>
                    </a:ext>
                  </a:extLst>
                </a:gridCol>
                <a:gridCol w="4529307">
                  <a:extLst>
                    <a:ext uri="{9D8B030D-6E8A-4147-A177-3AD203B41FA5}">
                      <a16:colId xmlns:a16="http://schemas.microsoft.com/office/drawing/2014/main" val="547597477"/>
                    </a:ext>
                  </a:extLst>
                </a:gridCol>
              </a:tblGrid>
              <a:tr h="267476">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en-GB" sz="1200" b="1" dirty="0">
                          <a:solidFill>
                            <a:schemeClr val="tx1"/>
                          </a:solidFill>
                          <a:latin typeface="Arial" panose="020B0604020202020204" pitchFamily="34" charset="0"/>
                          <a:cs typeface="Arial" panose="020B0604020202020204" pitchFamily="34" charset="0"/>
                        </a:rPr>
                        <a:t>Performance Indicator</a:t>
                      </a:r>
                    </a:p>
                  </a:txBody>
                  <a:tcPr anchor="ctr">
                    <a:lnL w="12700" cap="flat" cmpd="sng" algn="ctr">
                      <a:solidFill>
                        <a:srgbClr val="CC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pPr algn="just">
                        <a:spcAft>
                          <a:spcPts val="600"/>
                        </a:spcAft>
                      </a:pPr>
                      <a:r>
                        <a:rPr lang="en-GB" sz="1200" b="1" dirty="0">
                          <a:solidFill>
                            <a:schemeClr val="tx1"/>
                          </a:solidFill>
                          <a:latin typeface="Arial" panose="020B0604020202020204" pitchFamily="34" charset="0"/>
                          <a:cs typeface="Arial" panose="020B0604020202020204" pitchFamily="34" charset="0"/>
                        </a:rPr>
                        <a:t>Outcome 2021/22</a:t>
                      </a:r>
                    </a:p>
                  </a:txBody>
                  <a:tcPr anchor="ctr">
                    <a:lnL w="12700" cap="flat" cmpd="sng" algn="ctr">
                      <a:solidFill>
                        <a:schemeClr val="bg1"/>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1758988786"/>
                  </a:ext>
                </a:extLst>
              </a:tr>
              <a:tr h="226231">
                <a:tc>
                  <a:txBody>
                    <a:bodyPr/>
                    <a:lstStyle/>
                    <a:p>
                      <a:pPr marL="0" marR="0" algn="just">
                        <a:spcBef>
                          <a:spcPts val="0"/>
                        </a:spcBef>
                        <a:spcAft>
                          <a:spcPts val="600"/>
                        </a:spcAft>
                      </a:pPr>
                      <a:r>
                        <a:rPr lang="en-GB" sz="1050" dirty="0">
                          <a:effectLst/>
                          <a:latin typeface="Arial" panose="020B0604020202020204" pitchFamily="34" charset="0"/>
                          <a:ea typeface="Calibri" panose="020F0502020204030204" pitchFamily="34" charset="0"/>
                          <a:cs typeface="Arial" panose="020B0604020202020204" pitchFamily="34" charset="0"/>
                        </a:rPr>
                        <a:t>No formal reports issued by Section 151 Officer</a:t>
                      </a:r>
                    </a:p>
                  </a:txBody>
                  <a:tcPr marL="73025" marR="73025" marT="36000" marB="36000"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600"/>
                        </a:spcAft>
                      </a:pPr>
                      <a:r>
                        <a:rPr lang="en-GB" sz="1050" dirty="0">
                          <a:effectLst/>
                          <a:latin typeface="Arial" panose="020B0604020202020204" pitchFamily="34" charset="0"/>
                          <a:ea typeface="Calibri" panose="020F0502020204030204" pitchFamily="34" charset="0"/>
                          <a:cs typeface="Arial" panose="020B0604020202020204" pitchFamily="34" charset="0"/>
                        </a:rPr>
                        <a:t>None issued</a:t>
                      </a:r>
                    </a:p>
                  </a:txBody>
                  <a:tcPr marL="73025" marR="73025" marT="36000" marB="36000"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5890908"/>
                  </a:ext>
                </a:extLst>
              </a:tr>
              <a:tr h="226231">
                <a:tc>
                  <a:txBody>
                    <a:bodyPr/>
                    <a:lstStyle/>
                    <a:p>
                      <a:pPr marL="0" marR="0" algn="l">
                        <a:spcBef>
                          <a:spcPts val="0"/>
                        </a:spcBef>
                        <a:spcAft>
                          <a:spcPts val="600"/>
                        </a:spcAft>
                      </a:pPr>
                      <a:r>
                        <a:rPr lang="en-GB" sz="1050" dirty="0">
                          <a:effectLst/>
                          <a:latin typeface="Arial" panose="020B0604020202020204" pitchFamily="34" charset="0"/>
                          <a:ea typeface="Calibri" panose="020F0502020204030204" pitchFamily="34" charset="0"/>
                          <a:cs typeface="Arial" panose="020B0604020202020204" pitchFamily="34" charset="0"/>
                        </a:rPr>
                        <a:t>No negative outcomes from Monitoring Officer’s Investigations</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600"/>
                        </a:spcAft>
                      </a:pPr>
                      <a:r>
                        <a:rPr lang="en-GB" sz="1050" dirty="0">
                          <a:solidFill>
                            <a:schemeClr val="tx1"/>
                          </a:solidFill>
                          <a:effectLst/>
                          <a:latin typeface="Arial" panose="020B0604020202020204" pitchFamily="34" charset="0"/>
                          <a:ea typeface="Calibri" panose="020F0502020204030204" pitchFamily="34" charset="0"/>
                          <a:cs typeface="Arial" panose="020B0604020202020204" pitchFamily="34" charset="0"/>
                        </a:rPr>
                        <a:t>None</a:t>
                      </a:r>
                    </a:p>
                  </a:txBody>
                  <a:tcPr marL="73025" marR="73025" marT="36000" marB="36000"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7193397"/>
                  </a:ext>
                </a:extLst>
              </a:tr>
              <a:tr h="226231">
                <a:tc>
                  <a:txBody>
                    <a:bodyPr/>
                    <a:lstStyle/>
                    <a:p>
                      <a:pPr marL="0" marR="0" algn="just">
                        <a:spcBef>
                          <a:spcPts val="0"/>
                        </a:spcBef>
                        <a:spcAft>
                          <a:spcPts val="800"/>
                        </a:spcAft>
                      </a:pPr>
                      <a:r>
                        <a:rPr lang="en-GB" sz="1050" dirty="0">
                          <a:effectLst/>
                          <a:latin typeface="Arial" panose="020B0604020202020204" pitchFamily="34" charset="0"/>
                          <a:ea typeface="Calibri" panose="020F0502020204030204" pitchFamily="34" charset="0"/>
                          <a:cs typeface="Arial" panose="020B0604020202020204" pitchFamily="34" charset="0"/>
                        </a:rPr>
                        <a:t>No proven frauds by members of staff or officers</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800"/>
                        </a:spcAft>
                      </a:pPr>
                      <a:r>
                        <a:rPr lang="en-GB" sz="1050" dirty="0">
                          <a:effectLst/>
                          <a:latin typeface="Arial" panose="020B0604020202020204" pitchFamily="34" charset="0"/>
                          <a:ea typeface="Calibri" panose="020F0502020204030204" pitchFamily="34" charset="0"/>
                          <a:cs typeface="Arial" panose="020B0604020202020204" pitchFamily="34" charset="0"/>
                        </a:rPr>
                        <a:t>None</a:t>
                      </a:r>
                      <a:endParaRPr lang="en-GB" sz="105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70829589"/>
                  </a:ext>
                </a:extLst>
              </a:tr>
              <a:tr h="226231">
                <a:tc>
                  <a:txBody>
                    <a:bodyPr/>
                    <a:lstStyle/>
                    <a:p>
                      <a:pPr marL="0" marR="0" algn="just">
                        <a:spcBef>
                          <a:spcPts val="0"/>
                        </a:spcBef>
                        <a:spcAft>
                          <a:spcPts val="800"/>
                        </a:spcAft>
                      </a:pPr>
                      <a:r>
                        <a:rPr lang="en-GB" sz="1050" dirty="0">
                          <a:effectLst/>
                          <a:latin typeface="Arial" panose="020B0604020202020204" pitchFamily="34" charset="0"/>
                          <a:ea typeface="Calibri" panose="020F0502020204030204" pitchFamily="34" charset="0"/>
                          <a:cs typeface="Arial" panose="020B0604020202020204" pitchFamily="34" charset="0"/>
                        </a:rPr>
                        <a:t>No objections received from local electors</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800"/>
                        </a:spcAft>
                      </a:pPr>
                      <a:r>
                        <a:rPr lang="en-GB" sz="1050" dirty="0">
                          <a:effectLst/>
                          <a:latin typeface="Arial" panose="020B0604020202020204" pitchFamily="34" charset="0"/>
                          <a:ea typeface="Calibri" panose="020F0502020204030204" pitchFamily="34" charset="0"/>
                          <a:cs typeface="Arial" panose="020B0604020202020204" pitchFamily="34" charset="0"/>
                        </a:rPr>
                        <a:t>None</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90727348"/>
                  </a:ext>
                </a:extLst>
              </a:tr>
              <a:tr h="226231">
                <a:tc>
                  <a:txBody>
                    <a:bodyPr/>
                    <a:lstStyle/>
                    <a:p>
                      <a:pPr marL="0" marR="0" lvl="0" indent="0" algn="just" defTabSz="914400" rtl="0" eaLnBrk="1" fontAlgn="auto" latinLnBrk="0" hangingPunct="1">
                        <a:lnSpc>
                          <a:spcPct val="100000"/>
                        </a:lnSpc>
                        <a:spcBef>
                          <a:spcPts val="0"/>
                        </a:spcBef>
                        <a:spcAft>
                          <a:spcPts val="80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No limited assurance or worse from Internal Audit Reports</a:t>
                      </a:r>
                      <a:endParaRPr lang="en-GB" sz="1050" dirty="0">
                        <a:effectLst/>
                        <a:highlight>
                          <a:srgbClr val="FFFF00"/>
                        </a:highlight>
                        <a:latin typeface="Arial" panose="020B0604020202020204" pitchFamily="34" charset="0"/>
                        <a:ea typeface="Calibri" panose="020F0502020204030204" pitchFamily="34" charset="0"/>
                        <a:cs typeface="Arial" panose="020B0604020202020204" pitchFamily="34" charset="0"/>
                      </a:endParaRP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800"/>
                        </a:spcAft>
                      </a:pPr>
                      <a:r>
                        <a:rPr lang="en-GB" sz="1050" dirty="0">
                          <a:effectLst/>
                          <a:latin typeface="Arial" panose="020B0604020202020204" pitchFamily="34" charset="0"/>
                          <a:ea typeface="Calibri" panose="020F0502020204030204" pitchFamily="34" charset="0"/>
                          <a:cs typeface="Arial" panose="020B0604020202020204" pitchFamily="34" charset="0"/>
                        </a:rPr>
                        <a:t>TBC</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74735364"/>
                  </a:ext>
                </a:extLst>
              </a:tr>
              <a:tr h="226231">
                <a:tc>
                  <a:txBody>
                    <a:bodyPr/>
                    <a:lstStyle/>
                    <a:p>
                      <a:pPr marL="0" marR="0" lvl="0" indent="0" algn="just" defTabSz="914400" rtl="0" eaLnBrk="1" fontAlgn="auto" latinLnBrk="0" hangingPunct="1">
                        <a:lnSpc>
                          <a:spcPct val="100000"/>
                        </a:lnSpc>
                        <a:spcBef>
                          <a:spcPts val="0"/>
                        </a:spcBef>
                        <a:spcAft>
                          <a:spcPts val="80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ISA 260 2019-20 only low risk issues identified if any</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Please refer to Chief Constable’s AGS for full details</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16628573"/>
                  </a:ext>
                </a:extLst>
              </a:tr>
            </a:tbl>
          </a:graphicData>
        </a:graphic>
      </p:graphicFrame>
      <p:graphicFrame>
        <p:nvGraphicFramePr>
          <p:cNvPr id="6" name="Table 5">
            <a:extLst>
              <a:ext uri="{FF2B5EF4-FFF2-40B4-BE49-F238E27FC236}">
                <a16:creationId xmlns:a16="http://schemas.microsoft.com/office/drawing/2014/main" id="{82DB512A-0E10-4FF6-98A9-4C8F3916F93B}"/>
              </a:ext>
            </a:extLst>
          </p:cNvPr>
          <p:cNvGraphicFramePr>
            <a:graphicFrameLocks noGrp="1"/>
          </p:cNvGraphicFramePr>
          <p:nvPr>
            <p:extLst>
              <p:ext uri="{D42A27DB-BD31-4B8C-83A1-F6EECF244321}">
                <p14:modId xmlns:p14="http://schemas.microsoft.com/office/powerpoint/2010/main" val="1811215158"/>
              </p:ext>
            </p:extLst>
          </p:nvPr>
        </p:nvGraphicFramePr>
        <p:xfrm>
          <a:off x="271605" y="2098904"/>
          <a:ext cx="9089678" cy="4683960"/>
        </p:xfrm>
        <a:graphic>
          <a:graphicData uri="http://schemas.openxmlformats.org/drawingml/2006/table">
            <a:tbl>
              <a:tblPr firstRow="1" bandRow="1">
                <a:tableStyleId>{2D5ABB26-0587-4C30-8999-92F81FD0307C}</a:tableStyleId>
              </a:tblPr>
              <a:tblGrid>
                <a:gridCol w="1747318">
                  <a:extLst>
                    <a:ext uri="{9D8B030D-6E8A-4147-A177-3AD203B41FA5}">
                      <a16:colId xmlns:a16="http://schemas.microsoft.com/office/drawing/2014/main" val="2868856792"/>
                    </a:ext>
                  </a:extLst>
                </a:gridCol>
                <a:gridCol w="7342360">
                  <a:extLst>
                    <a:ext uri="{9D8B030D-6E8A-4147-A177-3AD203B41FA5}">
                      <a16:colId xmlns:a16="http://schemas.microsoft.com/office/drawing/2014/main" val="547597477"/>
                    </a:ext>
                  </a:extLst>
                </a:gridCol>
              </a:tblGrid>
              <a:tr h="252862">
                <a:tc gridSpan="2">
                  <a:txBody>
                    <a:bodyPr/>
                    <a:lstStyle/>
                    <a:p>
                      <a:pPr algn="just">
                        <a:spcAft>
                          <a:spcPts val="600"/>
                        </a:spcAft>
                      </a:pPr>
                      <a:r>
                        <a:rPr lang="en-GB" sz="1200" b="1" dirty="0">
                          <a:solidFill>
                            <a:schemeClr val="tx1"/>
                          </a:solidFill>
                          <a:latin typeface="Arial" panose="020B0604020202020204" pitchFamily="34" charset="0"/>
                          <a:cs typeface="Arial" panose="020B0604020202020204" pitchFamily="34" charset="0"/>
                        </a:rPr>
                        <a:t>Follow-up of issues identified in 2019/20  (Follow up from any 202/21 issues TBC)</a:t>
                      </a:r>
                      <a:endParaRPr lang="en-GB" sz="1200" b="1" dirty="0">
                        <a:solidFill>
                          <a:srgbClr val="FFFFFF"/>
                        </a:solidFill>
                        <a:latin typeface="Arial" panose="020B0604020202020204" pitchFamily="34" charset="0"/>
                        <a:cs typeface="Arial" panose="020B0604020202020204" pitchFamily="34" charset="0"/>
                      </a:endParaRPr>
                    </a:p>
                  </a:txBody>
                  <a:tcPr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pPr algn="just">
                        <a:spcAft>
                          <a:spcPts val="600"/>
                        </a:spcAft>
                      </a:pPr>
                      <a:endParaRPr lang="en-GB" sz="1200" b="1"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1758988786"/>
                  </a:ext>
                </a:extLst>
              </a:tr>
              <a:tr h="220895">
                <a:tc>
                  <a:txBody>
                    <a:bodyPr/>
                    <a:lstStyle/>
                    <a:p>
                      <a:pPr marL="0" marR="0" algn="just">
                        <a:spcBef>
                          <a:spcPts val="0"/>
                        </a:spcBef>
                        <a:spcAft>
                          <a:spcPts val="600"/>
                        </a:spcAft>
                      </a:pPr>
                      <a:r>
                        <a:rPr lang="en-GB" sz="1100" b="1" dirty="0">
                          <a:effectLst/>
                          <a:latin typeface="Arial" panose="020B0604020202020204" pitchFamily="34" charset="0"/>
                          <a:ea typeface="Calibri" panose="020F0502020204030204" pitchFamily="34" charset="0"/>
                          <a:cs typeface="Arial" panose="020B0604020202020204" pitchFamily="34" charset="0"/>
                        </a:rPr>
                        <a:t>Issues identified:</a:t>
                      </a:r>
                    </a:p>
                  </a:txBody>
                  <a:tcPr marL="73025" marR="73025" marT="36000" marB="36000"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600"/>
                        </a:spcAft>
                      </a:pPr>
                      <a:r>
                        <a:rPr lang="en-GB" sz="1100" b="1" dirty="0">
                          <a:effectLst/>
                          <a:latin typeface="Arial" panose="020B0604020202020204" pitchFamily="34" charset="0"/>
                          <a:ea typeface="Calibri" panose="020F0502020204030204" pitchFamily="34" charset="0"/>
                          <a:cs typeface="Arial" panose="020B0604020202020204" pitchFamily="34" charset="0"/>
                        </a:rPr>
                        <a:t>Action taken:</a:t>
                      </a:r>
                    </a:p>
                  </a:txBody>
                  <a:tcPr marL="73025" marR="73025" marT="36000" marB="36000"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5890908"/>
                  </a:ext>
                </a:extLst>
              </a:tr>
              <a:tr h="628284">
                <a:tc>
                  <a:txBody>
                    <a:bodyPr/>
                    <a:lstStyle/>
                    <a:p>
                      <a:pPr marL="0" marR="0" algn="just">
                        <a:spcBef>
                          <a:spcPts val="0"/>
                        </a:spcBef>
                        <a:spcAft>
                          <a:spcPts val="600"/>
                        </a:spcAft>
                      </a:pPr>
                      <a:r>
                        <a:rPr lang="en-GB" sz="1000" dirty="0">
                          <a:effectLst/>
                          <a:latin typeface="Arial" panose="020B0604020202020204" pitchFamily="34" charset="0"/>
                          <a:ea typeface="Calibri" panose="020F0502020204030204" pitchFamily="34" charset="0"/>
                          <a:cs typeface="Arial" panose="020B0604020202020204" pitchFamily="34" charset="0"/>
                        </a:rPr>
                        <a:t>Levels of Reserves</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00000"/>
                        </a:lnSpc>
                        <a:spcBef>
                          <a:spcPts val="0"/>
                        </a:spcBef>
                        <a:spcAft>
                          <a:spcPts val="600"/>
                        </a:spcAft>
                        <a:buClrTx/>
                        <a:buSzTx/>
                        <a:buFontTx/>
                        <a:buNone/>
                        <a:tabLst/>
                        <a:defRPr/>
                      </a:pPr>
                      <a:r>
                        <a:rPr lang="en-GB" sz="1000" dirty="0">
                          <a:effectLst/>
                          <a:latin typeface="Arial" panose="020B0604020202020204" pitchFamily="34" charset="0"/>
                          <a:ea typeface="Calibri" panose="020F0502020204030204" pitchFamily="34" charset="0"/>
                          <a:cs typeface="Arial" panose="020B0604020202020204" pitchFamily="34" charset="0"/>
                        </a:rPr>
                        <a:t>These were considered to be low, but compared with the previous year this was improving significantly.  This remains a pressure and risk. Although significantly better than previous years. Reserves are now being generated to finance major capital spend to reduce the impact on future</a:t>
                      </a:r>
                      <a:r>
                        <a:rPr lang="en-GB" sz="1000" baseline="0" dirty="0">
                          <a:effectLst/>
                          <a:latin typeface="Arial" panose="020B0604020202020204" pitchFamily="34" charset="0"/>
                          <a:ea typeface="Calibri" panose="020F0502020204030204" pitchFamily="34" charset="0"/>
                          <a:cs typeface="Arial" panose="020B0604020202020204" pitchFamily="34" charset="0"/>
                        </a:rPr>
                        <a:t> revenue budgets</a:t>
                      </a:r>
                      <a:r>
                        <a:rPr lang="en-GB" sz="10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 full review of the General Reserve is planned during the current medium Term Financial Planning (MFTP) period.</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7193397"/>
                  </a:ext>
                </a:extLst>
              </a:tr>
              <a:tr h="1471158">
                <a:tc>
                  <a:txBody>
                    <a:bodyPr/>
                    <a:lstStyle/>
                    <a:p>
                      <a:pPr marL="0" marR="0" algn="just">
                        <a:spcBef>
                          <a:spcPts val="0"/>
                        </a:spcBef>
                        <a:spcAft>
                          <a:spcPts val="800"/>
                        </a:spcAft>
                      </a:pPr>
                      <a:r>
                        <a:rPr lang="en-GB" sz="1000" dirty="0">
                          <a:effectLst/>
                          <a:latin typeface="Arial" panose="020B0604020202020204" pitchFamily="34" charset="0"/>
                          <a:ea typeface="Calibri" panose="020F0502020204030204" pitchFamily="34" charset="0"/>
                          <a:cs typeface="Arial" panose="020B0604020202020204" pitchFamily="34" charset="0"/>
                        </a:rPr>
                        <a:t>Internal Audit – limited assurance on Key Financial Systems</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0"/>
                        </a:spcBef>
                        <a:spcAft>
                          <a:spcPts val="0"/>
                        </a:spcAft>
                      </a:pPr>
                      <a:r>
                        <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Key Financial Systems</a:t>
                      </a:r>
                      <a:r>
                        <a:rPr lang="en-GB" sz="10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  Payroll </a:t>
                      </a:r>
                      <a:r>
                        <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was given limited assurance</a:t>
                      </a:r>
                      <a:r>
                        <a:rPr lang="en-GB" sz="10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in 2019-20, this was followed up in 2020-21 and was given substantial assurance.</a:t>
                      </a:r>
                      <a:endParaRPr lang="en-GB" sz="1000" b="1" u="sng"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lgn="l">
                        <a:spcBef>
                          <a:spcPts val="0"/>
                        </a:spcBef>
                        <a:spcAft>
                          <a:spcPts val="0"/>
                        </a:spcAft>
                      </a:pPr>
                      <a:r>
                        <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rPr>
                        <a:t>O</a:t>
                      </a:r>
                      <a:r>
                        <a:rPr lang="en-GB" sz="10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f the six other audits in 2019-20 Information Assurance was followed up in 2020-21 progress had been made, but remains with a limited assurance opinion. Four were not followed up in 2020-21:</a:t>
                      </a:r>
                    </a:p>
                    <a:p>
                      <a:pPr marL="171450" marR="0" indent="-171450" algn="l">
                        <a:spcBef>
                          <a:spcPts val="0"/>
                        </a:spcBef>
                        <a:spcAft>
                          <a:spcPts val="0"/>
                        </a:spcAft>
                        <a:buFont typeface="Arial" panose="020B0604020202020204" pitchFamily="34" charset="0"/>
                        <a:buChar char="•"/>
                      </a:pPr>
                      <a:r>
                        <a:rPr lang="en-GB" sz="10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Custody Arrangements is monitored through the ‘tracker; and relates to an HMICFRS recommendation</a:t>
                      </a:r>
                    </a:p>
                    <a:p>
                      <a:pPr marL="171450" marR="0" indent="-171450" algn="l">
                        <a:spcBef>
                          <a:spcPts val="0"/>
                        </a:spcBef>
                        <a:spcAft>
                          <a:spcPts val="0"/>
                        </a:spcAft>
                        <a:buFont typeface="Arial" panose="020B0604020202020204" pitchFamily="34" charset="0"/>
                        <a:buChar char="•"/>
                      </a:pPr>
                      <a:r>
                        <a:rPr lang="en-GB" sz="10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OPCC supplies was a one off informing an OPCC decision at that time</a:t>
                      </a:r>
                    </a:p>
                    <a:p>
                      <a:pPr marL="171450" marR="0" indent="-171450" algn="l">
                        <a:spcBef>
                          <a:spcPts val="0"/>
                        </a:spcBef>
                        <a:spcAft>
                          <a:spcPts val="0"/>
                        </a:spcAft>
                        <a:buFont typeface="Arial" panose="020B0604020202020204" pitchFamily="34" charset="0"/>
                        <a:buChar char="•"/>
                      </a:pPr>
                      <a:r>
                        <a:rPr lang="en-GB" sz="10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Force Management of MFSS has transformed into advisory work on move to new system</a:t>
                      </a:r>
                    </a:p>
                    <a:p>
                      <a:pPr marL="171450" marR="0" indent="-171450" algn="l">
                        <a:spcBef>
                          <a:spcPts val="0"/>
                        </a:spcBef>
                        <a:spcAft>
                          <a:spcPts val="0"/>
                        </a:spcAft>
                        <a:buFont typeface="Arial" panose="020B0604020202020204" pitchFamily="34" charset="0"/>
                        <a:buChar char="•"/>
                      </a:pPr>
                      <a:r>
                        <a:rPr lang="en-GB" sz="10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Health and Safety follow up will be in 2021-22.</a:t>
                      </a:r>
                    </a:p>
                    <a:p>
                      <a:pPr marL="0" marR="0" indent="0" algn="l">
                        <a:spcBef>
                          <a:spcPts val="0"/>
                        </a:spcBef>
                        <a:spcAft>
                          <a:spcPts val="0"/>
                        </a:spcAft>
                        <a:buFont typeface="Arial" panose="020B0604020202020204" pitchFamily="34" charset="0"/>
                        <a:buNone/>
                      </a:pPr>
                      <a:r>
                        <a:rPr lang="en-GB" sz="10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OPCC Business continuity plan was refreshed in 2020-21 and will be followed up in 2022-23. The previously outstanding follow up audits for 2018-19 are complete. GDPR was found to be satisfactory and Seized Property was given no assurance.</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90727348"/>
                  </a:ext>
                </a:extLst>
              </a:tr>
              <a:tr h="628284">
                <a:tc>
                  <a:txBody>
                    <a:bodyPr/>
                    <a:lstStyle/>
                    <a:p>
                      <a:pPr marL="0" marR="0" algn="l">
                        <a:spcBef>
                          <a:spcPts val="0"/>
                        </a:spcBef>
                        <a:spcAft>
                          <a:spcPts val="800"/>
                        </a:spcAft>
                      </a:pPr>
                      <a:r>
                        <a:rPr lang="en-GB" sz="1000" dirty="0">
                          <a:effectLst/>
                          <a:latin typeface="Arial" panose="020B0604020202020204" pitchFamily="34" charset="0"/>
                          <a:ea typeface="Calibri" panose="020F0502020204030204" pitchFamily="34" charset="0"/>
                          <a:cs typeface="Arial" panose="020B0604020202020204" pitchFamily="34" charset="0"/>
                        </a:rPr>
                        <a:t>VFM</a:t>
                      </a:r>
                      <a:r>
                        <a:rPr lang="en-GB" sz="1000" baseline="0" dirty="0">
                          <a:effectLst/>
                          <a:latin typeface="Arial" panose="020B0604020202020204" pitchFamily="34" charset="0"/>
                          <a:ea typeface="Calibri" panose="020F0502020204030204" pitchFamily="34" charset="0"/>
                          <a:cs typeface="Arial" panose="020B0604020202020204" pitchFamily="34" charset="0"/>
                        </a:rPr>
                        <a:t> Qualification of Arrangements for financial Reporting</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600"/>
                        </a:spcAft>
                      </a:pPr>
                      <a:r>
                        <a:rPr lang="en-GB" sz="1000" dirty="0">
                          <a:effectLst/>
                          <a:latin typeface="Arial" panose="020B0604020202020204" pitchFamily="34" charset="0"/>
                          <a:ea typeface="Calibri" panose="020F0502020204030204" pitchFamily="34" charset="0"/>
                          <a:cs typeface="Arial" panose="020B0604020202020204" pitchFamily="34" charset="0"/>
                        </a:rPr>
                        <a:t>This concluded that arrangements were not in place to enable resources to be deployed in a sustainable manner.  Primarily this related to the delay in the ability to produce draft and final statement of accounts.  Additional resources were agreed by the PCC/CC and an additional Financial Accountant to assist in the production of the accounts has been employed with effect from 1</a:t>
                      </a:r>
                      <a:r>
                        <a:rPr lang="en-GB" sz="1000" baseline="30000" dirty="0">
                          <a:effectLst/>
                          <a:latin typeface="Arial" panose="020B0604020202020204" pitchFamily="34" charset="0"/>
                          <a:ea typeface="Calibri" panose="020F0502020204030204" pitchFamily="34" charset="0"/>
                          <a:cs typeface="Arial" panose="020B0604020202020204" pitchFamily="34" charset="0"/>
                        </a:rPr>
                        <a:t>st</a:t>
                      </a:r>
                      <a:r>
                        <a:rPr lang="en-GB" sz="1000" dirty="0">
                          <a:effectLst/>
                          <a:latin typeface="Arial" panose="020B0604020202020204" pitchFamily="34" charset="0"/>
                          <a:ea typeface="Calibri" panose="020F0502020204030204" pitchFamily="34" charset="0"/>
                          <a:cs typeface="Arial" panose="020B0604020202020204" pitchFamily="34" charset="0"/>
                        </a:rPr>
                        <a:t> August 2022</a:t>
                      </a:r>
                      <a:r>
                        <a:rPr lang="en-GB" sz="1000" baseline="0" dirty="0">
                          <a:effectLst/>
                          <a:latin typeface="Arial" panose="020B0604020202020204" pitchFamily="34" charset="0"/>
                          <a:ea typeface="Calibri" panose="020F0502020204030204" pitchFamily="34" charset="0"/>
                          <a:cs typeface="Arial" panose="020B0604020202020204" pitchFamily="34" charset="0"/>
                        </a:rPr>
                        <a:t>.</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47326">
                <a:tc>
                  <a:txBody>
                    <a:bodyPr/>
                    <a:lstStyle/>
                    <a:p>
                      <a:pPr marL="0" marR="0" algn="l">
                        <a:spcBef>
                          <a:spcPts val="0"/>
                        </a:spcBef>
                        <a:spcAft>
                          <a:spcPts val="800"/>
                        </a:spcAft>
                      </a:pPr>
                      <a:r>
                        <a:rPr lang="en-GB" sz="1000" dirty="0">
                          <a:effectLst/>
                          <a:latin typeface="Arial" panose="020B0604020202020204" pitchFamily="34" charset="0"/>
                          <a:ea typeface="Calibri" panose="020F0502020204030204" pitchFamily="34" charset="0"/>
                          <a:cs typeface="Arial" panose="020B0604020202020204" pitchFamily="34" charset="0"/>
                        </a:rPr>
                        <a:t>HMCFRS “requires</a:t>
                      </a:r>
                      <a:r>
                        <a:rPr lang="en-GB" sz="1000" baseline="0" dirty="0">
                          <a:effectLst/>
                          <a:latin typeface="Arial" panose="020B0604020202020204" pitchFamily="34" charset="0"/>
                          <a:ea typeface="Calibri" panose="020F0502020204030204" pitchFamily="34" charset="0"/>
                          <a:cs typeface="Arial" panose="020B0604020202020204" pitchFamily="34" charset="0"/>
                        </a:rPr>
                        <a:t> improvement”</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600"/>
                        </a:spcAft>
                      </a:pPr>
                      <a:r>
                        <a:rPr lang="en-GB" sz="1000" dirty="0">
                          <a:effectLst/>
                          <a:latin typeface="Arial" panose="020B0604020202020204" pitchFamily="34" charset="0"/>
                          <a:ea typeface="Calibri" panose="020F0502020204030204" pitchFamily="34" charset="0"/>
                          <a:cs typeface="Arial" panose="020B0604020202020204" pitchFamily="34" charset="0"/>
                        </a:rPr>
                        <a:t>This relates to data integrity and Police Custody. Further details can be found in the Chief</a:t>
                      </a:r>
                      <a:r>
                        <a:rPr lang="en-GB" sz="1000" baseline="0" dirty="0">
                          <a:effectLst/>
                          <a:latin typeface="Arial" panose="020B0604020202020204" pitchFamily="34" charset="0"/>
                          <a:ea typeface="Calibri" panose="020F0502020204030204" pitchFamily="34" charset="0"/>
                          <a:cs typeface="Arial" panose="020B0604020202020204" pitchFamily="34" charset="0"/>
                        </a:rPr>
                        <a:t> Constables AGS and reports to the Joint Audit and Scrutiny Panel.</a:t>
                      </a:r>
                      <a:endParaRPr lang="en-GB" sz="1000" dirty="0">
                        <a:effectLst/>
                        <a:latin typeface="Arial" panose="020B0604020202020204" pitchFamily="34" charset="0"/>
                        <a:ea typeface="Calibri" panose="020F0502020204030204" pitchFamily="34" charset="0"/>
                        <a:cs typeface="Arial" panose="020B0604020202020204" pitchFamily="34" charset="0"/>
                      </a:endParaRP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768763">
                <a:tc>
                  <a:txBody>
                    <a:bodyPr/>
                    <a:lstStyle/>
                    <a:p>
                      <a:pPr marL="0" marR="0" algn="l">
                        <a:spcBef>
                          <a:spcPts val="0"/>
                        </a:spcBef>
                        <a:spcAft>
                          <a:spcPts val="800"/>
                        </a:spcAft>
                      </a:pPr>
                      <a:r>
                        <a:rPr lang="en-GB" sz="1000" dirty="0">
                          <a:effectLst/>
                          <a:latin typeface="Arial" panose="020B0604020202020204" pitchFamily="34" charset="0"/>
                          <a:ea typeface="Calibri" panose="020F0502020204030204" pitchFamily="34" charset="0"/>
                          <a:cs typeface="Arial" panose="020B0604020202020204" pitchFamily="34" charset="0"/>
                        </a:rPr>
                        <a:t>Economic Outlook</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en-GB" sz="1000" dirty="0">
                          <a:effectLst/>
                          <a:latin typeface="Arial" panose="020B0604020202020204" pitchFamily="34" charset="0"/>
                          <a:ea typeface="Calibri" panose="020F0502020204030204" pitchFamily="34" charset="0"/>
                          <a:cs typeface="Arial" panose="020B0604020202020204" pitchFamily="34" charset="0"/>
                        </a:rPr>
                        <a:t>The pandemic and to a lesser extent Brexit have had a significant impact on national funding. It will take years for the additional national borrowing to be replaced. This will impact the funding available for the public sector and the NHS will be the priority. We will continue to monitor and make representation on this at a national level.  The continuous delay in the Funding Formula Review provides ongoing uncertainty over the future financial health. However, the additional funding for 20,000 police officers nationally is positive.</a:t>
                      </a:r>
                    </a:p>
                  </a:txBody>
                  <a:tcPr marL="73025" marR="73025"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5464326"/>
                  </a:ext>
                </a:extLst>
              </a:tr>
            </a:tbl>
          </a:graphicData>
        </a:graphic>
      </p:graphicFrame>
      <p:sp>
        <p:nvSpPr>
          <p:cNvPr id="7" name="Slide Number Placeholder 3">
            <a:extLst>
              <a:ext uri="{FF2B5EF4-FFF2-40B4-BE49-F238E27FC236}">
                <a16:creationId xmlns:a16="http://schemas.microsoft.com/office/drawing/2014/main" id="{CDAE4D1F-7D28-40DC-AC1F-19F8A2429252}"/>
              </a:ext>
            </a:extLst>
          </p:cNvPr>
          <p:cNvSpPr>
            <a:spLocks noGrp="1"/>
          </p:cNvSpPr>
          <p:nvPr>
            <p:ph type="sldNum" sz="quarter" idx="12"/>
          </p:nvPr>
        </p:nvSpPr>
        <p:spPr>
          <a:xfrm rot="16200000">
            <a:off x="9585302" y="6323235"/>
            <a:ext cx="276271" cy="365125"/>
          </a:xfrm>
        </p:spPr>
        <p:txBody>
          <a:bodyPr vert="vert"/>
          <a:lstStyle/>
          <a:p>
            <a:pPr algn="ctr"/>
            <a:fld id="{DD48F1E6-A4CD-4F52-B88F-93AD6411A524}" type="slidenum">
              <a:rPr lang="en-GB" smtClean="0">
                <a:solidFill>
                  <a:prstClr val="white"/>
                </a:solidFill>
              </a:rPr>
              <a:pPr algn="ctr"/>
              <a:t>7</a:t>
            </a:fld>
            <a:endParaRPr lang="en-GB" dirty="0">
              <a:solidFill>
                <a:prstClr val="white"/>
              </a:solidFill>
            </a:endParaRPr>
          </a:p>
        </p:txBody>
      </p:sp>
    </p:spTree>
    <p:extLst>
      <p:ext uri="{BB962C8B-B14F-4D97-AF65-F5344CB8AC3E}">
        <p14:creationId xmlns:p14="http://schemas.microsoft.com/office/powerpoint/2010/main" val="4041478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E56888E-3048-4B03-ABB3-6205C656645A}"/>
              </a:ext>
            </a:extLst>
          </p:cNvPr>
          <p:cNvGraphicFramePr>
            <a:graphicFrameLocks noGrp="1"/>
          </p:cNvGraphicFramePr>
          <p:nvPr>
            <p:extLst>
              <p:ext uri="{D42A27DB-BD31-4B8C-83A1-F6EECF244321}">
                <p14:modId xmlns:p14="http://schemas.microsoft.com/office/powerpoint/2010/main" val="549387504"/>
              </p:ext>
            </p:extLst>
          </p:nvPr>
        </p:nvGraphicFramePr>
        <p:xfrm>
          <a:off x="396702" y="548303"/>
          <a:ext cx="8914938" cy="6281870"/>
        </p:xfrm>
        <a:graphic>
          <a:graphicData uri="http://schemas.openxmlformats.org/drawingml/2006/table">
            <a:tbl>
              <a:tblPr firstRow="1" bandRow="1">
                <a:tableStyleId>{2D5ABB26-0587-4C30-8999-92F81FD0307C}</a:tableStyleId>
              </a:tblPr>
              <a:tblGrid>
                <a:gridCol w="4457469">
                  <a:extLst>
                    <a:ext uri="{9D8B030D-6E8A-4147-A177-3AD203B41FA5}">
                      <a16:colId xmlns:a16="http://schemas.microsoft.com/office/drawing/2014/main" val="2868856792"/>
                    </a:ext>
                  </a:extLst>
                </a:gridCol>
                <a:gridCol w="4457469">
                  <a:extLst>
                    <a:ext uri="{9D8B030D-6E8A-4147-A177-3AD203B41FA5}">
                      <a16:colId xmlns:a16="http://schemas.microsoft.com/office/drawing/2014/main" val="547597477"/>
                    </a:ext>
                  </a:extLst>
                </a:gridCol>
              </a:tblGrid>
              <a:tr h="250605">
                <a:tc gridSpan="2">
                  <a:txBody>
                    <a:bodyPr/>
                    <a:lstStyle/>
                    <a:p>
                      <a:r>
                        <a:rPr lang="en-GB" sz="1400" b="1" dirty="0">
                          <a:solidFill>
                            <a:schemeClr val="bg1"/>
                          </a:solidFill>
                          <a:latin typeface="Arial" panose="020B0604020202020204" pitchFamily="34" charset="0"/>
                          <a:cs typeface="Arial" panose="020B0604020202020204" pitchFamily="34" charset="0"/>
                        </a:rPr>
                        <a:t>REVIEW OF EFFECTIVENESS – Response to Covid-19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endParaRPr lang="en-GB" dirty="0"/>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1692971"/>
                  </a:ext>
                </a:extLst>
              </a:tr>
              <a:tr h="350848">
                <a:tc gridSpan="2">
                  <a:txBody>
                    <a:bodyPr/>
                    <a:lstStyle/>
                    <a:p>
                      <a:r>
                        <a:rPr lang="en-GB" sz="1200" dirty="0">
                          <a:latin typeface="Arial" panose="020B0604020202020204" pitchFamily="34" charset="0"/>
                          <a:cs typeface="Arial" panose="020B0604020202020204" pitchFamily="34" charset="0"/>
                        </a:rPr>
                        <a:t>The Covid-</a:t>
                      </a:r>
                      <a:r>
                        <a:rPr lang="en-GB" sz="1200" baseline="0" dirty="0">
                          <a:latin typeface="Arial" panose="020B0604020202020204" pitchFamily="34" charset="0"/>
                          <a:cs typeface="Arial" panose="020B0604020202020204" pitchFamily="34" charset="0"/>
                        </a:rPr>
                        <a:t>19 Pandemic impact was first experienced in the UK in March 2020 and therefore a review of Governance subsequent to this and into the 2021-22 financial year is</a:t>
                      </a:r>
                      <a:r>
                        <a:rPr lang="en-GB" sz="1200" dirty="0">
                          <a:latin typeface="Arial" panose="020B0604020202020204" pitchFamily="34" charset="0"/>
                          <a:cs typeface="Arial" panose="020B0604020202020204" pitchFamily="34" charset="0"/>
                        </a:rPr>
                        <a:t> set out below. Whilst many aspects of work have returned to pre-pandemic practices, where it is more effective and efficient to do so some practices have been retained.</a:t>
                      </a:r>
                      <a:br>
                        <a:rPr lang="en-GB" sz="1200" dirty="0">
                          <a:latin typeface="Arial" panose="020B0604020202020204" pitchFamily="34" charset="0"/>
                          <a:cs typeface="Arial" panose="020B0604020202020204" pitchFamily="34" charset="0"/>
                        </a:rPr>
                      </a:br>
                      <a:endParaRPr lang="en-GB"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38336446"/>
                  </a:ext>
                </a:extLst>
              </a:tr>
              <a:tr h="324000">
                <a:tc gridSpan="2">
                  <a:txBody>
                    <a:bodyPr/>
                    <a:lstStyle/>
                    <a:p>
                      <a:pPr algn="just">
                        <a:spcAft>
                          <a:spcPts val="600"/>
                        </a:spcAft>
                      </a:pPr>
                      <a:r>
                        <a:rPr lang="en-GB" sz="1200" b="1" dirty="0">
                          <a:solidFill>
                            <a:schemeClr val="tx1"/>
                          </a:solidFill>
                          <a:latin typeface="Arial" panose="020B0604020202020204" pitchFamily="34" charset="0"/>
                          <a:cs typeface="Arial" panose="020B0604020202020204" pitchFamily="34" charset="0"/>
                        </a:rPr>
                        <a:t>Governance Meetings</a:t>
                      </a:r>
                    </a:p>
                  </a:txBody>
                  <a:tcPr marT="36000" marB="36000"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pPr algn="just">
                        <a:spcAft>
                          <a:spcPts val="600"/>
                        </a:spcAft>
                      </a:pPr>
                      <a:endParaRPr lang="en-GB" sz="1200" b="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1758988786"/>
                  </a:ext>
                </a:extLst>
              </a:tr>
              <a:tr h="1328208">
                <a:tc>
                  <a:txBody>
                    <a:bodyPr/>
                    <a:lstStyle/>
                    <a:p>
                      <a:pPr marL="0" marR="0" algn="just">
                        <a:spcBef>
                          <a:spcPts val="0"/>
                        </a:spcBef>
                        <a:spcAft>
                          <a:spcPts val="600"/>
                        </a:spcAft>
                      </a:pPr>
                      <a:r>
                        <a:rPr lang="en-GB" sz="12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usual Governance meetings have continued where possible. This has been through a variety of mediums. Initially telephone conferencing was used for JASP meetings, moving to Microsoft Teams meetings. The latter being the preferred option for all Governance meetings going forward.</a:t>
                      </a:r>
                    </a:p>
                    <a:p>
                      <a:pPr marL="0" marR="0" algn="just">
                        <a:spcBef>
                          <a:spcPts val="0"/>
                        </a:spcBef>
                        <a:spcAft>
                          <a:spcPts val="600"/>
                        </a:spcAft>
                      </a:pPr>
                      <a:r>
                        <a:rPr lang="en-GB" sz="12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Public Meetings have been recorded and uploaded to the OPCC website.</a:t>
                      </a:r>
                    </a:p>
                  </a:txBody>
                  <a:tcPr marL="73025" marR="73025" marT="137160" marB="13716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600"/>
                        </a:spcAft>
                      </a:pPr>
                      <a:r>
                        <a:rPr lang="en-GB" sz="1200" dirty="0">
                          <a:effectLst/>
                          <a:latin typeface="Arial" panose="020B0604020202020204" pitchFamily="34" charset="0"/>
                          <a:ea typeface="Calibri" panose="020F0502020204030204" pitchFamily="34" charset="0"/>
                          <a:cs typeface="Arial" panose="020B0604020202020204" pitchFamily="34" charset="0"/>
                        </a:rPr>
                        <a:t>This will continue to be monitored and where appropriate delegation to</a:t>
                      </a:r>
                      <a:r>
                        <a:rPr lang="en-GB" sz="1200" baseline="0" dirty="0">
                          <a:effectLst/>
                          <a:latin typeface="Arial" panose="020B0604020202020204" pitchFamily="34" charset="0"/>
                          <a:ea typeface="Calibri" panose="020F0502020204030204" pitchFamily="34" charset="0"/>
                          <a:cs typeface="Arial" panose="020B0604020202020204" pitchFamily="34" charset="0"/>
                        </a:rPr>
                        <a:t> complete key tasks will be approved through the decision making process.</a:t>
                      </a:r>
                    </a:p>
                    <a:p>
                      <a:pPr marL="0" marR="0" algn="just">
                        <a:spcBef>
                          <a:spcPts val="0"/>
                        </a:spcBef>
                        <a:spcAft>
                          <a:spcPts val="600"/>
                        </a:spcAft>
                      </a:pPr>
                      <a:r>
                        <a:rPr lang="en-GB" sz="1200" baseline="0" dirty="0">
                          <a:effectLst/>
                          <a:latin typeface="Arial" panose="020B0604020202020204" pitchFamily="34" charset="0"/>
                          <a:ea typeface="Calibri" panose="020F0502020204030204" pitchFamily="34" charset="0"/>
                          <a:cs typeface="Arial" panose="020B0604020202020204" pitchFamily="34" charset="0"/>
                        </a:rPr>
                        <a:t>Risks continue to be monitored and managed including those specific to Covid-19.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73025" marR="73025" marT="137160" marB="13716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5890908"/>
                  </a:ext>
                </a:extLst>
              </a:tr>
              <a:tr h="324000">
                <a:tc>
                  <a:txBody>
                    <a:bodyPr/>
                    <a:lstStyle/>
                    <a:p>
                      <a:pPr algn="just">
                        <a:spcAft>
                          <a:spcPts val="600"/>
                        </a:spcAft>
                      </a:pPr>
                      <a:r>
                        <a:rPr lang="en-GB" sz="1200" b="1" dirty="0">
                          <a:solidFill>
                            <a:schemeClr val="tx1"/>
                          </a:solidFill>
                          <a:latin typeface="Arial" panose="020B0604020202020204" pitchFamily="34" charset="0"/>
                          <a:cs typeface="Arial" panose="020B0604020202020204" pitchFamily="34" charset="0"/>
                        </a:rPr>
                        <a:t>Decision</a:t>
                      </a:r>
                      <a:r>
                        <a:rPr lang="en-GB" sz="1200" b="1" baseline="0" dirty="0">
                          <a:solidFill>
                            <a:schemeClr val="tx1"/>
                          </a:solidFill>
                          <a:latin typeface="Arial" panose="020B0604020202020204" pitchFamily="34" charset="0"/>
                          <a:cs typeface="Arial" panose="020B0604020202020204" pitchFamily="34" charset="0"/>
                        </a:rPr>
                        <a:t> making</a:t>
                      </a:r>
                      <a:endParaRPr lang="en-GB" sz="1200" b="1" dirty="0">
                        <a:solidFill>
                          <a:schemeClr val="tx1"/>
                        </a:solidFill>
                        <a:latin typeface="Arial" panose="020B0604020202020204" pitchFamily="34" charset="0"/>
                        <a:cs typeface="Arial" panose="020B0604020202020204" pitchFamily="34" charset="0"/>
                      </a:endParaRPr>
                    </a:p>
                  </a:txBody>
                  <a:tcPr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pPr algn="just">
                        <a:spcAft>
                          <a:spcPts val="600"/>
                        </a:spcAft>
                      </a:pPr>
                      <a:r>
                        <a:rPr lang="en-GB" sz="1200" b="1" dirty="0">
                          <a:solidFill>
                            <a:schemeClr val="tx1"/>
                          </a:solidFill>
                          <a:latin typeface="Arial" panose="020B0604020202020204" pitchFamily="34" charset="0"/>
                          <a:cs typeface="Arial" panose="020B0604020202020204" pitchFamily="34" charset="0"/>
                        </a:rPr>
                        <a:t>Sustainability</a:t>
                      </a:r>
                    </a:p>
                  </a:txBody>
                  <a:tcPr marT="36000" marB="3600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1081334299"/>
                  </a:ext>
                </a:extLst>
              </a:tr>
              <a:tr h="676912">
                <a:tc>
                  <a:txBody>
                    <a:bodyPr/>
                    <a:lstStyle/>
                    <a:p>
                      <a:pPr marL="0" marR="0" algn="just">
                        <a:spcBef>
                          <a:spcPts val="0"/>
                        </a:spcBef>
                        <a:spcAft>
                          <a:spcPts val="600"/>
                        </a:spcAft>
                      </a:pPr>
                      <a:r>
                        <a:rPr lang="en-GB" sz="1200" dirty="0">
                          <a:effectLst/>
                          <a:latin typeface="Arial" panose="020B0604020202020204" pitchFamily="34" charset="0"/>
                          <a:ea typeface="Calibri" panose="020F0502020204030204" pitchFamily="34" charset="0"/>
                          <a:cs typeface="Arial" panose="020B0604020202020204" pitchFamily="34" charset="0"/>
                        </a:rPr>
                        <a:t>Decision making has continued in the usual way with meeting reports or decision records and all are published on the Commissioners website.</a:t>
                      </a:r>
                    </a:p>
                  </a:txBody>
                  <a:tcPr marL="73025" marR="73025" marT="137160" marB="13716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en-GB" sz="1100" baseline="0" dirty="0">
                          <a:effectLst/>
                          <a:latin typeface="Arial" panose="020B0604020202020204" pitchFamily="34" charset="0"/>
                          <a:ea typeface="Calibri" panose="020F0502020204030204" pitchFamily="34" charset="0"/>
                          <a:cs typeface="Arial" panose="020B0604020202020204" pitchFamily="34" charset="0"/>
                        </a:rPr>
                        <a:t>We have undertaken the assessment within the Financial Management Code of Practice, identified areas for improvement and will review sustainability in line with the CIPFA model.</a:t>
                      </a:r>
                    </a:p>
                  </a:txBody>
                  <a:tcPr marL="73025" marR="73025" marT="137160" marB="13716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7193397"/>
                  </a:ext>
                </a:extLst>
              </a:tr>
              <a:tr h="324000">
                <a:tc gridSpan="2">
                  <a:txBody>
                    <a:bodyPr/>
                    <a:lstStyle/>
                    <a:p>
                      <a:pPr marL="0" marR="0" algn="just">
                        <a:spcBef>
                          <a:spcPts val="0"/>
                        </a:spcBef>
                        <a:spcAft>
                          <a:spcPts val="600"/>
                        </a:spcAft>
                      </a:pPr>
                      <a:r>
                        <a:rPr lang="en-GB" sz="1200" b="1" dirty="0">
                          <a:effectLst/>
                          <a:latin typeface="Arial" panose="020B0604020202020204" pitchFamily="34" charset="0"/>
                          <a:ea typeface="Calibri" panose="020F0502020204030204" pitchFamily="34" charset="0"/>
                          <a:cs typeface="Arial" panose="020B0604020202020204" pitchFamily="34" charset="0"/>
                        </a:rPr>
                        <a:t>Financial impact</a:t>
                      </a:r>
                    </a:p>
                  </a:txBody>
                  <a:tcPr marL="73025" marR="73025" marT="36000" marB="36000" anchor="ctr">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pPr marL="0" marR="0" algn="just">
                        <a:spcBef>
                          <a:spcPts val="0"/>
                        </a:spcBef>
                        <a:spcAft>
                          <a:spcPts val="600"/>
                        </a:spcAft>
                      </a:pPr>
                      <a:endParaRPr lang="en-GB" sz="1050" dirty="0">
                        <a:effectLst/>
                        <a:latin typeface="Calibri" panose="020F0502020204030204" pitchFamily="34" charset="0"/>
                        <a:ea typeface="Calibri" panose="020F0502020204030204" pitchFamily="34" charset="0"/>
                        <a:cs typeface="Arial" panose="020B0604020202020204" pitchFamily="34" charset="0"/>
                      </a:endParaRPr>
                    </a:p>
                  </a:txBody>
                  <a:tcPr marL="73025" marR="73025" marT="137160" marB="1371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2817992953"/>
                  </a:ext>
                </a:extLst>
              </a:tr>
              <a:tr h="1272877">
                <a:tc>
                  <a:txBody>
                    <a:bodyPr/>
                    <a:lstStyle/>
                    <a:p>
                      <a:pPr marL="0" marR="0" algn="just">
                        <a:spcBef>
                          <a:spcPts val="0"/>
                        </a:spcBef>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The</a:t>
                      </a:r>
                      <a:r>
                        <a:rPr lang="en-GB" sz="1200" dirty="0">
                          <a:latin typeface="Arial" panose="020B0604020202020204" pitchFamily="34" charset="0"/>
                          <a:cs typeface="Arial" panose="020B0604020202020204" pitchFamily="34" charset="0"/>
                        </a:rPr>
                        <a:t> Government was proactive in supporting authorities with regard to council tax funding by setting the following funding initiatives; Local Council Tax Support Schemes enables councils to continue to reduce council tax bills for those least able to pay and; Collection Fund Deficits able to be spread over three years instead of one The Government will compensate authorities for 75% of irrecoverable losses in council tax income for 2021/22.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73025" marR="73025" marT="137160" marB="12827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0000"/>
                        </a:lnSpc>
                        <a:spcBef>
                          <a:spcPts val="0"/>
                        </a:spcBef>
                        <a:spcAft>
                          <a:spcPts val="800"/>
                        </a:spcAft>
                        <a:buClrTx/>
                        <a:buSzTx/>
                        <a:buFontTx/>
                        <a:buNone/>
                        <a:tabLst/>
                        <a:defRPr/>
                      </a:pPr>
                      <a:r>
                        <a:rPr lang="en-GB" sz="1200" dirty="0">
                          <a:effectLst/>
                          <a:latin typeface="Arial" panose="020B0604020202020204" pitchFamily="34" charset="0"/>
                          <a:ea typeface="Calibri" panose="020F0502020204030204" pitchFamily="34" charset="0"/>
                          <a:cs typeface="Arial" panose="020B0604020202020204" pitchFamily="34" charset="0"/>
                        </a:rPr>
                        <a:t>The longer term impact on public spending from all of the financial assistance that was provided by the Government </a:t>
                      </a:r>
                      <a:r>
                        <a:rPr lang="en-GB" sz="1200" dirty="0" err="1">
                          <a:effectLst/>
                          <a:latin typeface="Arial" panose="020B0604020202020204" pitchFamily="34" charset="0"/>
                          <a:ea typeface="Calibri" panose="020F0502020204030204" pitchFamily="34" charset="0"/>
                          <a:cs typeface="Arial" panose="020B0604020202020204" pitchFamily="34" charset="0"/>
                        </a:rPr>
                        <a:t>e.g</a:t>
                      </a:r>
                      <a:r>
                        <a:rPr lang="en-GB" sz="1200" dirty="0">
                          <a:effectLst/>
                          <a:latin typeface="Arial" panose="020B0604020202020204" pitchFamily="34" charset="0"/>
                          <a:ea typeface="Calibri" panose="020F0502020204030204" pitchFamily="34" charset="0"/>
                          <a:cs typeface="Arial" panose="020B0604020202020204" pitchFamily="34" charset="0"/>
                        </a:rPr>
                        <a:t> Furlough, is yet to manifest itself in grant allocations to public bodies. This is now compounded by global issues such as the invasion of Ukraine by Russia, increasing energy prices and realities of Brexit.</a:t>
                      </a:r>
                    </a:p>
                    <a:p>
                      <a:pPr marL="0" marR="0" algn="just">
                        <a:spcBef>
                          <a:spcPts val="0"/>
                        </a:spcBef>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73025" marR="73025" marT="137160" marB="128270">
                    <a:lnL w="12700" cap="flat" cmpd="sng" algn="ctr">
                      <a:solidFill>
                        <a:srgbClr val="CC99FF"/>
                      </a:solidFill>
                      <a:prstDash val="solid"/>
                      <a:round/>
                      <a:headEnd type="none" w="med" len="med"/>
                      <a:tailEnd type="none" w="med" len="med"/>
                    </a:lnL>
                    <a:lnR w="12700" cap="flat" cmpd="sng" algn="ctr">
                      <a:solidFill>
                        <a:srgbClr val="CC99FF"/>
                      </a:solidFill>
                      <a:prstDash val="solid"/>
                      <a:round/>
                      <a:headEnd type="none" w="med" len="med"/>
                      <a:tailEnd type="none" w="med" len="med"/>
                    </a:lnR>
                    <a:lnT w="12700" cap="flat" cmpd="sng" algn="ctr">
                      <a:solidFill>
                        <a:srgbClr val="CC99FF"/>
                      </a:solidFill>
                      <a:prstDash val="solid"/>
                      <a:round/>
                      <a:headEnd type="none" w="med" len="med"/>
                      <a:tailEnd type="none" w="med" len="med"/>
                    </a:lnT>
                    <a:lnB w="127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0829589"/>
                  </a:ext>
                </a:extLst>
              </a:tr>
            </a:tbl>
          </a:graphicData>
        </a:graphic>
      </p:graphicFrame>
      <p:sp>
        <p:nvSpPr>
          <p:cNvPr id="3" name="TextBox 2">
            <a:extLst>
              <a:ext uri="{FF2B5EF4-FFF2-40B4-BE49-F238E27FC236}">
                <a16:creationId xmlns:a16="http://schemas.microsoft.com/office/drawing/2014/main" id="{201AF3F9-78D6-48C5-8127-16EA56DB94EB}"/>
              </a:ext>
            </a:extLst>
          </p:cNvPr>
          <p:cNvSpPr txBox="1"/>
          <p:nvPr/>
        </p:nvSpPr>
        <p:spPr>
          <a:xfrm>
            <a:off x="9551251" y="-4224"/>
            <a:ext cx="353943" cy="6862224"/>
          </a:xfrm>
          <a:prstGeom prst="rect">
            <a:avLst/>
          </a:prstGeom>
          <a:solidFill>
            <a:srgbClr val="CC99FF"/>
          </a:solidFill>
        </p:spPr>
        <p:txBody>
          <a:bodyPr vert="vert" wrap="square" tIns="216000" rtlCol="0" anchor="ctr">
            <a:spAutoFit/>
          </a:bodyPr>
          <a:lstStyle/>
          <a:p>
            <a:r>
              <a:rPr lang="en-GB" sz="1100" b="1" dirty="0">
                <a:solidFill>
                  <a:prstClr val="white"/>
                </a:solidFill>
              </a:rPr>
              <a:t>ANNUAL GOVERNANCE STATEMENT      |       STATEMENT OF ACCOUNTS – 2021-22</a:t>
            </a:r>
            <a:endParaRPr lang="en-GB" sz="1100" dirty="0">
              <a:solidFill>
                <a:prstClr val="white"/>
              </a:solidFill>
            </a:endParaRPr>
          </a:p>
        </p:txBody>
      </p:sp>
      <p:sp>
        <p:nvSpPr>
          <p:cNvPr id="4" name="Slide Number Placeholder 3">
            <a:extLst>
              <a:ext uri="{FF2B5EF4-FFF2-40B4-BE49-F238E27FC236}">
                <a16:creationId xmlns:a16="http://schemas.microsoft.com/office/drawing/2014/main" id="{CDAE4D1F-7D28-40DC-AC1F-19F8A2429252}"/>
              </a:ext>
            </a:extLst>
          </p:cNvPr>
          <p:cNvSpPr>
            <a:spLocks noGrp="1"/>
          </p:cNvSpPr>
          <p:nvPr>
            <p:ph type="sldNum" sz="quarter" idx="12"/>
          </p:nvPr>
        </p:nvSpPr>
        <p:spPr>
          <a:xfrm rot="16200000">
            <a:off x="9577903" y="6337968"/>
            <a:ext cx="276271" cy="365125"/>
          </a:xfrm>
        </p:spPr>
        <p:txBody>
          <a:bodyPr vert="vert"/>
          <a:lstStyle/>
          <a:p>
            <a:pPr algn="ctr"/>
            <a:r>
              <a:rPr lang="en-GB" dirty="0">
                <a:solidFill>
                  <a:prstClr val="white"/>
                </a:solidFill>
              </a:rPr>
              <a:t>28</a:t>
            </a:r>
          </a:p>
        </p:txBody>
      </p:sp>
    </p:spTree>
    <p:extLst>
      <p:ext uri="{BB962C8B-B14F-4D97-AF65-F5344CB8AC3E}">
        <p14:creationId xmlns:p14="http://schemas.microsoft.com/office/powerpoint/2010/main" val="2626584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1AF3F9-78D6-48C5-8127-16EA56DB94EB}"/>
              </a:ext>
            </a:extLst>
          </p:cNvPr>
          <p:cNvSpPr txBox="1"/>
          <p:nvPr/>
        </p:nvSpPr>
        <p:spPr>
          <a:xfrm>
            <a:off x="9552057" y="0"/>
            <a:ext cx="353943" cy="6858000"/>
          </a:xfrm>
          <a:prstGeom prst="rect">
            <a:avLst/>
          </a:prstGeom>
          <a:solidFill>
            <a:srgbClr val="CC99FF"/>
          </a:solidFill>
        </p:spPr>
        <p:txBody>
          <a:bodyPr vert="vert" wrap="square" tIns="216000" rtlCol="0" anchor="ctr">
            <a:spAutoFit/>
          </a:bodyPr>
          <a:lstStyle/>
          <a:p>
            <a:r>
              <a:rPr lang="en-GB" sz="1100" b="1" dirty="0">
                <a:solidFill>
                  <a:prstClr val="white"/>
                </a:solidFill>
              </a:rPr>
              <a:t>CONCLUSION      |       STATEMENT OF ACCOUNTS – 2021-22</a:t>
            </a:r>
            <a:endParaRPr lang="en-GB" sz="1100" dirty="0">
              <a:solidFill>
                <a:prstClr val="white"/>
              </a:solidFill>
            </a:endParaRPr>
          </a:p>
        </p:txBody>
      </p:sp>
      <p:sp>
        <p:nvSpPr>
          <p:cNvPr id="6" name="Slide Number Placeholder 3">
            <a:extLst>
              <a:ext uri="{FF2B5EF4-FFF2-40B4-BE49-F238E27FC236}">
                <a16:creationId xmlns:a16="http://schemas.microsoft.com/office/drawing/2014/main" id="{CDAE4D1F-7D28-40DC-AC1F-19F8A2429252}"/>
              </a:ext>
            </a:extLst>
          </p:cNvPr>
          <p:cNvSpPr>
            <a:spLocks noGrp="1"/>
          </p:cNvSpPr>
          <p:nvPr>
            <p:ph type="sldNum" sz="quarter" idx="12"/>
          </p:nvPr>
        </p:nvSpPr>
        <p:spPr>
          <a:xfrm rot="16200000">
            <a:off x="9584668" y="6355059"/>
            <a:ext cx="276271" cy="365125"/>
          </a:xfrm>
        </p:spPr>
        <p:txBody>
          <a:bodyPr vert="vert"/>
          <a:lstStyle/>
          <a:p>
            <a:pPr algn="ctr"/>
            <a:r>
              <a:rPr lang="en-GB" dirty="0">
                <a:solidFill>
                  <a:prstClr val="white"/>
                </a:solidFill>
              </a:rPr>
              <a:t>29</a:t>
            </a:r>
          </a:p>
        </p:txBody>
      </p:sp>
      <p:graphicFrame>
        <p:nvGraphicFramePr>
          <p:cNvPr id="8" name="Table 7"/>
          <p:cNvGraphicFramePr>
            <a:graphicFrameLocks noGrp="1"/>
          </p:cNvGraphicFramePr>
          <p:nvPr>
            <p:extLst>
              <p:ext uri="{D42A27DB-BD31-4B8C-83A1-F6EECF244321}">
                <p14:modId xmlns:p14="http://schemas.microsoft.com/office/powerpoint/2010/main" val="2971024453"/>
              </p:ext>
            </p:extLst>
          </p:nvPr>
        </p:nvGraphicFramePr>
        <p:xfrm>
          <a:off x="381000" y="284681"/>
          <a:ext cx="8791336" cy="6311900"/>
        </p:xfrm>
        <a:graphic>
          <a:graphicData uri="http://schemas.openxmlformats.org/drawingml/2006/table">
            <a:tbl>
              <a:tblPr firstRow="1" bandRow="1">
                <a:tableStyleId>{5C22544A-7EE6-4342-B048-85BDC9FD1C3A}</a:tableStyleId>
              </a:tblPr>
              <a:tblGrid>
                <a:gridCol w="2836960">
                  <a:extLst>
                    <a:ext uri="{9D8B030D-6E8A-4147-A177-3AD203B41FA5}">
                      <a16:colId xmlns:a16="http://schemas.microsoft.com/office/drawing/2014/main" val="20000"/>
                    </a:ext>
                  </a:extLst>
                </a:gridCol>
                <a:gridCol w="2977188">
                  <a:extLst>
                    <a:ext uri="{9D8B030D-6E8A-4147-A177-3AD203B41FA5}">
                      <a16:colId xmlns:a16="http://schemas.microsoft.com/office/drawing/2014/main" val="20001"/>
                    </a:ext>
                  </a:extLst>
                </a:gridCol>
                <a:gridCol w="2977188">
                  <a:extLst>
                    <a:ext uri="{9D8B030D-6E8A-4147-A177-3AD203B41FA5}">
                      <a16:colId xmlns:a16="http://schemas.microsoft.com/office/drawing/2014/main" val="20002"/>
                    </a:ext>
                  </a:extLst>
                </a:gridCol>
              </a:tblGrid>
              <a:tr h="189075">
                <a:tc gridSpan="3">
                  <a:txBody>
                    <a:bodyPr/>
                    <a:lstStyle/>
                    <a:p>
                      <a:r>
                        <a:rPr lang="en-GB" sz="1400" dirty="0">
                          <a:latin typeface="Arial" panose="020B0604020202020204" pitchFamily="34" charset="0"/>
                          <a:cs typeface="Arial" panose="020B0604020202020204" pitchFamily="34" charset="0"/>
                        </a:rPr>
                        <a:t>CONCLUSION</a:t>
                      </a:r>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hMerge="1">
                  <a:txBody>
                    <a:bodyPr/>
                    <a:lstStyle/>
                    <a:p>
                      <a:endParaRPr lang="en-GB" sz="1400" dirty="0">
                        <a:latin typeface="+mn-lt"/>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GB" sz="1400" dirty="0">
                        <a:latin typeface="+mn-lt"/>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0000"/>
                  </a:ext>
                </a:extLst>
              </a:tr>
              <a:tr h="2397696">
                <a:tc gridSpan="3">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Commissioner is satisfied that a sound system of Governance is in place. This includes the system of internal control which is a significant part of the governance framework and is designed to manage risk to a reasonable level. It cannot eliminate all risk of failure to achieve polices, aims and objectives; it can therefore only provide reasonable and not absolute assurance of effectiveness. However they remain committed to maintaining and wherever possible improving these arrangements, in particular by:</a:t>
                      </a:r>
                      <a:endParaRPr lang="en-GB" sz="1200" dirty="0">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Addressing the issues identified by internal audit as requiring</a:t>
                      </a:r>
                      <a:r>
                        <a:rPr lang="en-GB" sz="1200" baseline="0" dirty="0">
                          <a:latin typeface="Arial" panose="020B0604020202020204" pitchFamily="34" charset="0"/>
                          <a:cs typeface="Arial" panose="020B0604020202020204" pitchFamily="34" charset="0"/>
                        </a:rPr>
                        <a:t> improvement.</a:t>
                      </a:r>
                      <a:endParaRPr lang="en-GB" sz="1200" dirty="0">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Addressing the issues identified by HMICFRS as requiring improvement.</a:t>
                      </a:r>
                    </a:p>
                    <a:p>
                      <a:pPr marL="171450" indent="-171450">
                        <a:spcAft>
                          <a:spcPts val="600"/>
                        </a:spcAft>
                        <a:buFont typeface="Arial" panose="020B0604020202020204" pitchFamily="34" charset="0"/>
                        <a:buChar char="•"/>
                      </a:pPr>
                      <a:r>
                        <a:rPr lang="en-GB" sz="1200" dirty="0">
                          <a:latin typeface="Arial" panose="020B0604020202020204" pitchFamily="34" charset="0"/>
                          <a:cs typeface="Arial" panose="020B0604020202020204" pitchFamily="34" charset="0"/>
                        </a:rPr>
                        <a:t>Continued dialogue with the public through the Engagement Strategy and public meetings.</a:t>
                      </a:r>
                    </a:p>
                    <a:p>
                      <a:pPr marL="0" indent="0">
                        <a:spcAft>
                          <a:spcPts val="600"/>
                        </a:spcAft>
                        <a:buFont typeface="Arial" panose="020B0604020202020204" pitchFamily="34" charset="0"/>
                        <a:buNone/>
                      </a:pPr>
                      <a:endParaRPr lang="en-GB" sz="120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GB" sz="120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GB" sz="1200" dirty="0">
                          <a:latin typeface="Arial" panose="020B0604020202020204" pitchFamily="34" charset="0"/>
                          <a:cs typeface="Arial" panose="020B0604020202020204" pitchFamily="34" charset="0"/>
                        </a:rPr>
                        <a:t>SIGNED</a:t>
                      </a:r>
                    </a:p>
                    <a:p>
                      <a:pPr marL="0" indent="0">
                        <a:spcAft>
                          <a:spcPts val="600"/>
                        </a:spcAft>
                        <a:buFont typeface="Arial" panose="020B0604020202020204" pitchFamily="34" charset="0"/>
                        <a:buNone/>
                      </a:pPr>
                      <a:endParaRPr lang="en-GB" sz="120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GB" sz="120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GB" sz="120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GB" sz="1200" dirty="0">
                          <a:latin typeface="Arial" panose="020B0604020202020204" pitchFamily="34" charset="0"/>
                          <a:cs typeface="Arial" panose="020B0604020202020204" pitchFamily="34" charset="0"/>
                        </a:rPr>
                        <a:t>Caroline Henry</a:t>
                      </a:r>
                      <a:br>
                        <a:rPr lang="en-GB" sz="1200" dirty="0">
                          <a:latin typeface="Arial" panose="020B0604020202020204" pitchFamily="34" charset="0"/>
                          <a:cs typeface="Arial" panose="020B0604020202020204" pitchFamily="34" charset="0"/>
                        </a:rPr>
                      </a:br>
                      <a:r>
                        <a:rPr lang="en-GB" sz="1200" dirty="0">
                          <a:latin typeface="Arial" panose="020B0604020202020204" pitchFamily="34" charset="0"/>
                          <a:cs typeface="Arial" panose="020B0604020202020204" pitchFamily="34" charset="0"/>
                        </a:rPr>
                        <a:t>Nottinghamshire Police and Crime Commissioner</a:t>
                      </a:r>
                      <a:br>
                        <a:rPr lang="en-GB" sz="1200" dirty="0">
                          <a:latin typeface="Arial" panose="020B0604020202020204" pitchFamily="34" charset="0"/>
                          <a:cs typeface="Arial" panose="020B0604020202020204" pitchFamily="34" charset="0"/>
                        </a:rPr>
                      </a:br>
                      <a:endParaRPr lang="en-GB" sz="120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GB" sz="1200" dirty="0">
                        <a:solidFill>
                          <a:srgbClr val="FF0000"/>
                        </a:solidFill>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GB" sz="1200" dirty="0">
                        <a:solidFill>
                          <a:srgbClr val="FF0000"/>
                        </a:solidFill>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GB" sz="1200" dirty="0">
                        <a:solidFill>
                          <a:srgbClr val="FF0000"/>
                        </a:solidFill>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GB" sz="1200" dirty="0">
                        <a:solidFill>
                          <a:srgbClr val="FF0000"/>
                        </a:solidFill>
                        <a:latin typeface="Arial" panose="020B0604020202020204" pitchFamily="34" charset="0"/>
                        <a:cs typeface="Arial" panose="020B0604020202020204" pitchFamily="34" charset="0"/>
                      </a:endParaRPr>
                    </a:p>
                    <a:p>
                      <a:pPr marL="0" marR="0" algn="just">
                        <a:spcBef>
                          <a:spcPts val="0"/>
                        </a:spcBef>
                        <a:spcAft>
                          <a:spcPts val="0"/>
                        </a:spcAft>
                      </a:pPr>
                      <a:r>
                        <a:rPr lang="en-GB" sz="12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Sharon Caddell                                                                                    Gillian Holder CGMA</a:t>
                      </a:r>
                    </a:p>
                    <a:p>
                      <a:pPr marL="0" marR="0" algn="just">
                        <a:spcBef>
                          <a:spcPts val="0"/>
                        </a:spcBef>
                        <a:spcAft>
                          <a:spcPts val="0"/>
                        </a:spcAft>
                      </a:pPr>
                      <a:r>
                        <a:rPr lang="en-GB" sz="12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Chief Executive                                                                                    Chief Finance Officer</a:t>
                      </a:r>
                    </a:p>
                    <a:p>
                      <a:pPr marL="0" marR="0" algn="just">
                        <a:spcBef>
                          <a:spcPts val="0"/>
                        </a:spcBef>
                        <a:spcAft>
                          <a:spcPts val="0"/>
                        </a:spcAft>
                      </a:pPr>
                      <a:endParaRPr lang="en-GB" sz="12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00330" marR="100330" marT="73025" marB="73025">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indent="0">
                        <a:spcAft>
                          <a:spcPts val="800"/>
                        </a:spcAft>
                        <a:buFont typeface="Arial" panose="020B0604020202020204" pitchFamily="34" charset="0"/>
                        <a:buNone/>
                      </a:pPr>
                      <a:endParaRPr lang="en-GB" sz="1200" b="1" dirty="0">
                        <a:latin typeface="Arial" panose="020B0604020202020204" pitchFamily="34" charset="0"/>
                        <a:cs typeface="Arial" panose="020B0604020202020204" pitchFamily="34" charset="0"/>
                      </a:endParaRPr>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indent="0">
                        <a:buFont typeface="Arial" panose="020B0604020202020204" pitchFamily="34" charset="0"/>
                        <a:buNone/>
                      </a:pPr>
                      <a:endParaRPr lang="en-GB" sz="1200" b="1" dirty="0">
                        <a:latin typeface="Arial" panose="020B0604020202020204" pitchFamily="34" charset="0"/>
                        <a:cs typeface="Arial" panose="020B0604020202020204" pitchFamily="34" charset="0"/>
                      </a:endParaRPr>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solidFill>
                        <a:srgbClr val="CC99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0">
                <a:tc>
                  <a:txBody>
                    <a:bodyPr/>
                    <a:lstStyle/>
                    <a:p>
                      <a:pPr algn="l">
                        <a:spcAft>
                          <a:spcPts val="800"/>
                        </a:spcAft>
                      </a:pPr>
                      <a:endParaRPr lang="en-US" sz="1200" b="1" kern="1200" dirty="0">
                        <a:solidFill>
                          <a:schemeClr val="dk1"/>
                        </a:solidFill>
                        <a:effectLst/>
                        <a:latin typeface="Arial" panose="020B0604020202020204" pitchFamily="34" charset="0"/>
                        <a:ea typeface="+mn-ea"/>
                        <a:cs typeface="Arial" panose="020B0604020202020204" pitchFamily="34" charset="0"/>
                      </a:endParaRPr>
                    </a:p>
                  </a:txBody>
                  <a:tcPr marL="100330" marR="100330" marT="73025" marB="73025">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pPr marL="0" indent="0" algn="just">
                        <a:spcAft>
                          <a:spcPts val="600"/>
                        </a:spcAft>
                        <a:buFont typeface="Arial" panose="020B0604020202020204" pitchFamily="34" charset="0"/>
                        <a:buNone/>
                      </a:pPr>
                      <a:endParaRPr lang="en-GB" sz="1200" b="0" dirty="0">
                        <a:latin typeface="Arial" panose="020B0604020202020204" pitchFamily="34" charset="0"/>
                        <a:cs typeface="Arial" panose="020B0604020202020204" pitchFamily="34" charset="0"/>
                      </a:endParaRPr>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p>
                      <a:pPr>
                        <a:spcAft>
                          <a:spcPts val="800"/>
                        </a:spcAft>
                      </a:pPr>
                      <a:endParaRPr lang="en-GB" sz="1200" dirty="0">
                        <a:latin typeface="Arial" panose="020B0604020202020204" pitchFamily="34" charset="0"/>
                        <a:cs typeface="Arial" panose="020B0604020202020204" pitchFamily="34" charset="0"/>
                      </a:endParaRPr>
                    </a:p>
                  </a:txBody>
                  <a:tcPr>
                    <a:lnL w="76200" cap="flat" cmpd="sng" algn="ctr">
                      <a:solidFill>
                        <a:srgbClr val="CC99FF"/>
                      </a:solidFill>
                      <a:prstDash val="solid"/>
                      <a:round/>
                      <a:headEnd type="none" w="med" len="med"/>
                      <a:tailEnd type="none" w="med" len="med"/>
                    </a:lnL>
                    <a:lnR w="76200" cap="flat" cmpd="sng" algn="ctr">
                      <a:solidFill>
                        <a:srgbClr val="CC99FF"/>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rgbClr val="CC99FF"/>
                      </a:solidFill>
                      <a:prstDash val="solid"/>
                      <a:round/>
                      <a:headEnd type="none" w="med" len="med"/>
                      <a:tailEnd type="none" w="med" len="med"/>
                    </a:lnB>
                    <a:lnTlToBr w="12700" cmpd="sng">
                      <a:noFill/>
                      <a:prstDash val="solid"/>
                    </a:lnTlToBr>
                    <a:lnBlToTr w="12700" cmpd="sng">
                      <a:noFill/>
                      <a:prstDash val="solid"/>
                    </a:lnBlToTr>
                    <a:solidFill>
                      <a:srgbClr val="CC99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149479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F8150E1879467478F9612949358C913" ma:contentTypeVersion="2" ma:contentTypeDescription="Create a new document." ma:contentTypeScope="" ma:versionID="a474518951a5de361c9958fd07be9f49">
  <xsd:schema xmlns:xsd="http://www.w3.org/2001/XMLSchema" xmlns:xs="http://www.w3.org/2001/XMLSchema" xmlns:p="http://schemas.microsoft.com/office/2006/metadata/properties" xmlns:ns3="ab5f9fe3-92e2-4a0d-9f89-bb47ae140ccf" targetNamespace="http://schemas.microsoft.com/office/2006/metadata/properties" ma:root="true" ma:fieldsID="4121130aff237ee4ee5ee71ffaec8774" ns3:_="">
    <xsd:import namespace="ab5f9fe3-92e2-4a0d-9f89-bb47ae140ccf"/>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5f9fe3-92e2-4a0d-9f89-bb47ae140c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A4A15C-5440-4177-B686-D0FFE2779E2E}">
  <ds:schemaRefs>
    <ds:schemaRef ds:uri="http://purl.org/dc/elements/1.1/"/>
    <ds:schemaRef ds:uri="http://schemas.microsoft.com/office/2006/metadata/properties"/>
    <ds:schemaRef ds:uri="ab5f9fe3-92e2-4a0d-9f89-bb47ae140ccf"/>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71FA3CCC-B3A4-431A-B8C0-EC01266181FE}">
  <ds:schemaRefs>
    <ds:schemaRef ds:uri="http://schemas.microsoft.com/sharepoint/v3/contenttype/forms"/>
  </ds:schemaRefs>
</ds:datastoreItem>
</file>

<file path=customXml/itemProps3.xml><?xml version="1.0" encoding="utf-8"?>
<ds:datastoreItem xmlns:ds="http://schemas.openxmlformats.org/officeDocument/2006/customXml" ds:itemID="{488E7EE7-4A73-45A7-AA22-AD25E74C2C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5f9fe3-92e2-4a0d-9f89-bb47ae140c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36234</TotalTime>
  <Words>3542</Words>
  <Application>Microsoft Office PowerPoint</Application>
  <PresentationFormat>A4 Paper (210x297 mm)</PresentationFormat>
  <Paragraphs>205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Boulton</dc:creator>
  <cp:lastModifiedBy>Gillian Holder</cp:lastModifiedBy>
  <cp:revision>1440</cp:revision>
  <cp:lastPrinted>2020-07-27T16:50:48Z</cp:lastPrinted>
  <dcterms:created xsi:type="dcterms:W3CDTF">2017-07-18T09:34:04Z</dcterms:created>
  <dcterms:modified xsi:type="dcterms:W3CDTF">2022-11-18T15:08:29Z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c9a534a-49dd-43c4-b4e5-f206b4dbf0e4_Enabled">
    <vt:lpwstr>true</vt:lpwstr>
  </property>
  <property fmtid="{D5CDD505-2E9C-101B-9397-08002B2CF9AE}" pid="3" name="MSIP_Label_0c9a534a-49dd-43c4-b4e5-f206b4dbf0e4_SetDate">
    <vt:lpwstr>2021-11-18T16:54:36Z</vt:lpwstr>
  </property>
  <property fmtid="{D5CDD505-2E9C-101B-9397-08002B2CF9AE}" pid="4" name="MSIP_Label_0c9a534a-49dd-43c4-b4e5-f206b4dbf0e4_Method">
    <vt:lpwstr>Standard</vt:lpwstr>
  </property>
  <property fmtid="{D5CDD505-2E9C-101B-9397-08002B2CF9AE}" pid="5" name="MSIP_Label_0c9a534a-49dd-43c4-b4e5-f206b4dbf0e4_Name">
    <vt:lpwstr>0c9a534a-49dd-43c4-b4e5-f206b4dbf0e4</vt:lpwstr>
  </property>
  <property fmtid="{D5CDD505-2E9C-101B-9397-08002B2CF9AE}" pid="6" name="MSIP_Label_0c9a534a-49dd-43c4-b4e5-f206b4dbf0e4_SiteId">
    <vt:lpwstr>50b6682b-e9dd-4d2c-b984-100e69b077a4</vt:lpwstr>
  </property>
  <property fmtid="{D5CDD505-2E9C-101B-9397-08002B2CF9AE}" pid="7" name="MSIP_Label_0c9a534a-49dd-43c4-b4e5-f206b4dbf0e4_ActionId">
    <vt:lpwstr>7db08df3-498a-482a-8934-bc011b1f67ba</vt:lpwstr>
  </property>
  <property fmtid="{D5CDD505-2E9C-101B-9397-08002B2CF9AE}" pid="8" name="MSIP_Label_0c9a534a-49dd-43c4-b4e5-f206b4dbf0e4_ContentBits">
    <vt:lpwstr>0</vt:lpwstr>
  </property>
  <property fmtid="{D5CDD505-2E9C-101B-9397-08002B2CF9AE}" pid="9" name="ContentTypeId">
    <vt:lpwstr>0x0101009F8150E1879467478F9612949358C913</vt:lpwstr>
  </property>
</Properties>
</file>